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  <p:sldMasterId id="2147483707" r:id="rId2"/>
    <p:sldMasterId id="2147483708" r:id="rId3"/>
    <p:sldMasterId id="2147483720" r:id="rId4"/>
    <p:sldMasterId id="2147483732" r:id="rId5"/>
    <p:sldMasterId id="2147483744" r:id="rId6"/>
  </p:sldMasterIdLst>
  <p:notesMasterIdLst>
    <p:notesMasterId r:id="rId45"/>
  </p:notesMasterIdLst>
  <p:sldIdLst>
    <p:sldId id="285" r:id="rId7"/>
    <p:sldId id="292" r:id="rId8"/>
    <p:sldId id="301" r:id="rId9"/>
    <p:sldId id="294" r:id="rId10"/>
    <p:sldId id="302" r:id="rId11"/>
    <p:sldId id="303" r:id="rId12"/>
    <p:sldId id="304" r:id="rId13"/>
    <p:sldId id="305" r:id="rId14"/>
    <p:sldId id="297" r:id="rId15"/>
    <p:sldId id="298" r:id="rId16"/>
    <p:sldId id="308" r:id="rId17"/>
    <p:sldId id="299" r:id="rId18"/>
    <p:sldId id="306" r:id="rId19"/>
    <p:sldId id="307" r:id="rId20"/>
    <p:sldId id="296" r:id="rId21"/>
    <p:sldId id="295" r:id="rId22"/>
    <p:sldId id="300" r:id="rId23"/>
    <p:sldId id="293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283" r:id="rId44"/>
  </p:sldIdLst>
  <p:sldSz cx="16256000" cy="9144000"/>
  <p:notesSz cx="6858000" cy="9144000"/>
  <p:embeddedFontLst>
    <p:embeddedFont>
      <p:font typeface="Cabin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FF6CFF"/>
    <a:srgbClr val="FF9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44" y="22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font" Target="fonts/font2.fntdata"/><Relationship Id="rId50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notesMaster" Target="notesMasters/notesMaster1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font" Target="fonts/font3.fntdata"/><Relationship Id="rId8" Type="http://schemas.openxmlformats.org/officeDocument/2006/relationships/slide" Target="slides/slide2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font" Target="fonts/font1.fntdata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18027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275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1548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2929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764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966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3925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0258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9764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9721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49503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8458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5519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9382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73374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67674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22978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63937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50440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37550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07894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67799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8461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1543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43463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50150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16749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6" name="Shape 4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68227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6" name="Shape 4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40465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4081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5963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3370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2377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5714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864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6941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25980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2539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24473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79691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8662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25016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706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1777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2105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16688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54655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51185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96161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89164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63985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16065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9304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50081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52484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44926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49724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72379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28287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73527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571244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580578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593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24839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169280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37940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76469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31985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5400000">
            <a:off x="10597356" y="3321843"/>
            <a:ext cx="6034087" cy="3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3205956" y="-259556"/>
            <a:ext cx="6034087" cy="1082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46475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 rot="5400000">
            <a:off x="5110956" y="-2164556"/>
            <a:ext cx="6034087" cy="1463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04575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193611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249648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262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456084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703295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82042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096983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111060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30505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146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02551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026104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08509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23364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4.xml"/><Relationship Id="rId5" Type="http://schemas.openxmlformats.org/officeDocument/2006/relationships/hyperlink" Target="https://ru.wikipedia.org/wiki/&#1040;&#1089;&#1089;&#1086;&#1094;&#1080;&#1072;&#1090;&#1080;&#1074;&#1085;&#1099;&#1081;_&#1084;&#1072;&#1089;&#1089;&#1080;&#1074;" TargetMode="External"/><Relationship Id="rId4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40;&#1089;&#1089;&#1086;&#1094;&#1080;&#1072;&#1090;&#1080;&#1074;&#1085;&#1099;&#1081;_&#1084;&#1072;&#1089;&#1089;&#1080;&#1074;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</a:t>
            </a:r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Кортежи</a:t>
            </a:r>
            <a:r>
              <a:rPr lang="en-US" sz="3200" dirty="0" smtClean="0">
                <a:solidFill>
                  <a:schemeClr val="tx1"/>
                </a:solidFill>
              </a:rPr>
              <a:t> (tuple)</a:t>
            </a:r>
            <a:endParaRPr lang="ru-RU" sz="3200" dirty="0" smtClean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Словари</a:t>
            </a:r>
            <a:r>
              <a:rPr lang="en-US" sz="3200" dirty="0" smtClean="0">
                <a:solidFill>
                  <a:schemeClr val="tx1"/>
                </a:solidFill>
              </a:rPr>
              <a:t> (</a:t>
            </a:r>
            <a:r>
              <a:rPr lang="en-US" sz="3200" dirty="0" err="1" smtClean="0">
                <a:solidFill>
                  <a:schemeClr val="tx1"/>
                </a:solidFill>
              </a:rPr>
              <a:t>dict</a:t>
            </a:r>
            <a:r>
              <a:rPr lang="en-US" sz="3200" dirty="0" smtClean="0">
                <a:solidFill>
                  <a:schemeClr val="tx1"/>
                </a:solidFill>
              </a:rPr>
              <a:t>)</a:t>
            </a:r>
            <a:endParaRPr lang="en-US" sz="3200" dirty="0">
              <a:solidFill>
                <a:schemeClr val="tx1"/>
              </a:solidFill>
            </a:endParaRP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08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Кортежи являются более эффективными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723900" y="2590800"/>
            <a:ext cx="15189200" cy="5562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lvl="0" indent="-577977" rtl="0">
              <a:spcBef>
                <a:spcPts val="0"/>
              </a:spcBef>
              <a:buSzPct val="100000"/>
              <a:buNone/>
            </a:pPr>
            <a:endParaRPr sz="3200" dirty="0">
              <a:solidFill>
                <a:schemeClr val="bg2"/>
              </a:solidFill>
              <a:latin typeface="+mj-lt"/>
              <a:ea typeface="Cabin"/>
              <a:cs typeface="Cabin"/>
              <a:sym typeface="Cabin"/>
            </a:endParaRPr>
          </a:p>
          <a:p>
            <a:pPr marL="1104900" marR="0" lvl="0" indent="-5779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Поскольку</a:t>
            </a:r>
            <a:r>
              <a:rPr lang="en-US" sz="3600" dirty="0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структура</a:t>
            </a:r>
            <a:r>
              <a:rPr lang="en-US" sz="3600" dirty="0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кортежа</a:t>
            </a:r>
            <a:r>
              <a:rPr lang="en-US" sz="3600" dirty="0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 в </a:t>
            </a:r>
            <a:r>
              <a:rPr lang="en-US" sz="3600" dirty="0" err="1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языке</a:t>
            </a:r>
            <a:r>
              <a:rPr lang="en-US" sz="3600" dirty="0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 Python </a:t>
            </a:r>
            <a:r>
              <a:rPr lang="en-US" sz="3600" dirty="0" err="1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является</a:t>
            </a:r>
            <a:r>
              <a:rPr lang="en-US" sz="3600" dirty="0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неизменяемой</a:t>
            </a:r>
            <a:r>
              <a:rPr lang="en-US" sz="3600" dirty="0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, с </a:t>
            </a:r>
            <a:r>
              <a:rPr lang="en-US" sz="3600" dirty="0" err="1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точки</a:t>
            </a:r>
            <a:r>
              <a:rPr lang="en-US" sz="3600" dirty="0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зрения</a:t>
            </a:r>
            <a:r>
              <a:rPr lang="en-US" sz="3600" dirty="0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производительности</a:t>
            </a:r>
            <a:r>
              <a:rPr lang="en-US" sz="3600" dirty="0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 и </a:t>
            </a:r>
            <a:r>
              <a:rPr lang="en-US" sz="3600" dirty="0" err="1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использования</a:t>
            </a:r>
            <a:r>
              <a:rPr lang="en-US" sz="3600" dirty="0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памяти</a:t>
            </a:r>
            <a:r>
              <a:rPr lang="en-US" sz="3600" dirty="0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кортежи</a:t>
            </a:r>
            <a:r>
              <a:rPr lang="en-US" sz="3600" dirty="0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являются</a:t>
            </a:r>
            <a:r>
              <a:rPr lang="en-US" sz="3600" dirty="0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более</a:t>
            </a:r>
            <a:r>
              <a:rPr lang="en-US" sz="3600" dirty="0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простыми</a:t>
            </a:r>
            <a:r>
              <a:rPr lang="en-US" sz="3600" dirty="0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 и </a:t>
            </a:r>
            <a:r>
              <a:rPr lang="en-US" sz="3600" dirty="0" err="1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эффективными</a:t>
            </a:r>
            <a:r>
              <a:rPr lang="en-US" sz="3600" dirty="0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чем</a:t>
            </a:r>
            <a:r>
              <a:rPr lang="en-US" sz="3600" dirty="0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 </a:t>
            </a:r>
            <a:r>
              <a:rPr lang="en-US" sz="3600" dirty="0" err="1" smtClean="0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списки</a:t>
            </a:r>
            <a:endParaRPr lang="en-US" sz="3600" dirty="0" smtClean="0">
              <a:solidFill>
                <a:schemeClr val="bg2"/>
              </a:solidFill>
              <a:latin typeface="+mj-lt"/>
              <a:ea typeface="Cabin"/>
              <a:cs typeface="Cabin"/>
              <a:sym typeface="Cabin"/>
            </a:endParaRPr>
          </a:p>
          <a:p>
            <a:pPr marL="1104900" marR="0" lvl="0" indent="-5779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endParaRPr lang="en-US" sz="3600" dirty="0">
              <a:solidFill>
                <a:schemeClr val="bg2"/>
              </a:solidFill>
              <a:latin typeface="+mj-lt"/>
              <a:ea typeface="Cabin"/>
              <a:cs typeface="Cabin"/>
              <a:sym typeface="Cabin"/>
            </a:endParaRPr>
          </a:p>
          <a:p>
            <a:pPr marL="1104900" marR="0" lvl="0" indent="-5779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Следовательно</a:t>
            </a:r>
            <a:r>
              <a:rPr lang="en-US" sz="3600" dirty="0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при</a:t>
            </a:r>
            <a:r>
              <a:rPr lang="en-US" sz="3600" dirty="0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создании</a:t>
            </a:r>
            <a:r>
              <a:rPr lang="en-US" sz="3600" dirty="0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 “</a:t>
            </a:r>
            <a:r>
              <a:rPr lang="en-US" sz="3600" dirty="0" err="1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временных</a:t>
            </a:r>
            <a:r>
              <a:rPr lang="en-US" sz="3600" dirty="0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переменных</a:t>
            </a:r>
            <a:r>
              <a:rPr lang="en-US" sz="3600" dirty="0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” в </a:t>
            </a:r>
            <a:r>
              <a:rPr lang="en-US" sz="3600" dirty="0" err="1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наших</a:t>
            </a:r>
            <a:r>
              <a:rPr lang="en-US" sz="3600" dirty="0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программах</a:t>
            </a:r>
            <a:r>
              <a:rPr lang="en-US" sz="3600" dirty="0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 </a:t>
            </a:r>
            <a:r>
              <a:rPr lang="ru-RU" sz="3600" dirty="0" smtClean="0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следует </a:t>
            </a:r>
            <a:r>
              <a:rPr lang="en-US" sz="3600" dirty="0" err="1" smtClean="0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отда</a:t>
            </a:r>
            <a:r>
              <a:rPr lang="ru-RU" sz="3600" dirty="0" err="1" smtClean="0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вать</a:t>
            </a:r>
            <a:r>
              <a:rPr lang="en-US" sz="3600" dirty="0" smtClean="0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предпочтение</a:t>
            </a:r>
            <a:r>
              <a:rPr lang="en-US" sz="3600" dirty="0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+mj-lt"/>
                <a:ea typeface="Cabin"/>
                <a:cs typeface="Cabin"/>
                <a:sym typeface="Cabin"/>
              </a:rPr>
              <a:t>кортежам</a:t>
            </a:r>
            <a:endParaRPr lang="en-US" sz="3600" dirty="0">
              <a:solidFill>
                <a:schemeClr val="bg2"/>
              </a:solidFill>
              <a:latin typeface="+mj-lt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914034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2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Преобразование кортежа в список</a:t>
            </a:r>
            <a:endParaRPr lang="en-US" sz="72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723900" y="2590800"/>
            <a:ext cx="15189200" cy="5562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lvl="0" indent="-577977" rtl="0">
              <a:spcBef>
                <a:spcPts val="0"/>
              </a:spcBef>
              <a:buSzPct val="100000"/>
              <a:buNone/>
            </a:pPr>
            <a:endParaRPr sz="3200" dirty="0">
              <a:solidFill>
                <a:schemeClr val="bg2"/>
              </a:solidFill>
              <a:latin typeface="+mj-lt"/>
              <a:ea typeface="Cabin"/>
              <a:cs typeface="Cabin"/>
              <a:sym typeface="Cabin"/>
            </a:endParaRPr>
          </a:p>
          <a:p>
            <a:pPr marL="1104900" lvl="0" indent="-577977">
              <a:spcBef>
                <a:spcPts val="0"/>
              </a:spcBef>
              <a:buSzPct val="100000"/>
            </a:pPr>
            <a:r>
              <a:rPr lang="en-US" sz="3600" dirty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&gt;&gt;&gt; t = (1, 2, 3, 4, 5</a:t>
            </a:r>
            <a:r>
              <a:rPr lang="en-US" sz="36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) # </a:t>
            </a:r>
            <a:r>
              <a:rPr lang="ru-RU" sz="36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исходный кортеж</a:t>
            </a:r>
            <a:endParaRPr lang="en-US" sz="3600" dirty="0">
              <a:solidFill>
                <a:schemeClr val="bg2"/>
              </a:solidFill>
              <a:latin typeface="Courier New" panose="02070309020205020404" pitchFamily="49" charset="0"/>
              <a:ea typeface="Cabin"/>
              <a:cs typeface="Courier New" panose="02070309020205020404" pitchFamily="49" charset="0"/>
              <a:sym typeface="Cabin"/>
            </a:endParaRPr>
          </a:p>
          <a:p>
            <a:pPr marL="1104900" lvl="0" indent="-577977">
              <a:spcBef>
                <a:spcPts val="0"/>
              </a:spcBef>
              <a:buSzPct val="100000"/>
            </a:pPr>
            <a:r>
              <a:rPr lang="en-US" sz="3600" dirty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&gt;&gt;&gt; type(t)</a:t>
            </a:r>
          </a:p>
          <a:p>
            <a:pPr marL="1104900" lvl="0" indent="-577977">
              <a:spcBef>
                <a:spcPts val="0"/>
              </a:spcBef>
              <a:buSzPct val="100000"/>
            </a:pPr>
            <a:r>
              <a:rPr lang="en-US" sz="3600" dirty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&lt;class 'tuple'&gt;</a:t>
            </a:r>
          </a:p>
          <a:p>
            <a:pPr marL="1104900" lvl="0" indent="-577977">
              <a:spcBef>
                <a:spcPts val="0"/>
              </a:spcBef>
              <a:buSzPct val="100000"/>
            </a:pPr>
            <a:r>
              <a:rPr lang="en-US" sz="3600" dirty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&gt;&gt;&gt; l = </a:t>
            </a:r>
            <a:r>
              <a:rPr lang="en-US" sz="3600" dirty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list</a:t>
            </a:r>
            <a:r>
              <a:rPr lang="en-US" sz="3600" dirty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(t</a:t>
            </a:r>
            <a:r>
              <a:rPr lang="en-US" sz="36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)</a:t>
            </a:r>
            <a:r>
              <a:rPr lang="ru-RU" sz="36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			 </a:t>
            </a:r>
            <a:r>
              <a:rPr lang="en-US" sz="36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# </a:t>
            </a:r>
            <a:r>
              <a:rPr lang="ru-RU" sz="36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преобразование в список</a:t>
            </a:r>
            <a:r>
              <a:rPr lang="en-US" sz="36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 </a:t>
            </a:r>
            <a:endParaRPr lang="en-US" sz="3600" dirty="0">
              <a:solidFill>
                <a:schemeClr val="bg2"/>
              </a:solidFill>
              <a:latin typeface="Courier New" panose="02070309020205020404" pitchFamily="49" charset="0"/>
              <a:ea typeface="Cabin"/>
              <a:cs typeface="Courier New" panose="02070309020205020404" pitchFamily="49" charset="0"/>
              <a:sym typeface="Cabin"/>
            </a:endParaRPr>
          </a:p>
          <a:p>
            <a:pPr marL="1104900" lvl="0" indent="-577977">
              <a:spcBef>
                <a:spcPts val="0"/>
              </a:spcBef>
              <a:buSzPct val="100000"/>
            </a:pPr>
            <a:r>
              <a:rPr lang="en-US" sz="3600" dirty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&gt;&gt;&gt; type(l)</a:t>
            </a:r>
          </a:p>
          <a:p>
            <a:pPr marL="1104900" lvl="0" indent="-577977">
              <a:spcBef>
                <a:spcPts val="0"/>
              </a:spcBef>
              <a:buSzPct val="100000"/>
            </a:pPr>
            <a:r>
              <a:rPr lang="en-US" sz="3600" dirty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&lt;class 'list'&gt;</a:t>
            </a:r>
          </a:p>
          <a:p>
            <a:pPr marL="1104900" lvl="0" indent="-577977">
              <a:spcBef>
                <a:spcPts val="0"/>
              </a:spcBef>
              <a:buSzPct val="100000"/>
            </a:pPr>
            <a:r>
              <a:rPr lang="en-US" sz="3600" dirty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&gt;&gt;&gt; </a:t>
            </a:r>
            <a:r>
              <a:rPr lang="en-US" sz="3600" dirty="0" err="1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tt</a:t>
            </a:r>
            <a:r>
              <a:rPr lang="en-US" sz="3600" dirty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 = </a:t>
            </a:r>
            <a:r>
              <a:rPr lang="en-US" sz="3600" dirty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tuple</a:t>
            </a:r>
            <a:r>
              <a:rPr lang="en-US" sz="3600" dirty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(l</a:t>
            </a:r>
            <a:r>
              <a:rPr lang="en-US" sz="36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)</a:t>
            </a:r>
            <a:r>
              <a:rPr lang="ru-RU" sz="36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       </a:t>
            </a:r>
            <a:r>
              <a:rPr lang="en-US" sz="36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# </a:t>
            </a:r>
            <a:r>
              <a:rPr lang="ru-RU" sz="3600" dirty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преобразование в </a:t>
            </a:r>
            <a:r>
              <a:rPr lang="ru-RU" sz="36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кортеж</a:t>
            </a:r>
            <a:r>
              <a:rPr lang="en-US" sz="36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 </a:t>
            </a:r>
            <a:endParaRPr lang="en-US" sz="3600" dirty="0">
              <a:solidFill>
                <a:schemeClr val="bg2"/>
              </a:solidFill>
              <a:latin typeface="Courier New" panose="02070309020205020404" pitchFamily="49" charset="0"/>
              <a:ea typeface="Cabin"/>
              <a:cs typeface="Courier New" panose="02070309020205020404" pitchFamily="49" charset="0"/>
              <a:sym typeface="Cabin"/>
            </a:endParaRPr>
          </a:p>
          <a:p>
            <a:pPr marL="1104900" lvl="0" indent="-577977">
              <a:spcBef>
                <a:spcPts val="0"/>
              </a:spcBef>
              <a:buSzPct val="100000"/>
            </a:pPr>
            <a:r>
              <a:rPr lang="en-US" sz="3600" dirty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&gt;&gt;&gt; type(</a:t>
            </a:r>
            <a:r>
              <a:rPr lang="en-US" sz="3600" dirty="0" err="1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tt</a:t>
            </a:r>
            <a:r>
              <a:rPr lang="en-US" sz="3600" dirty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)</a:t>
            </a:r>
          </a:p>
          <a:p>
            <a:pPr marL="1104900" lvl="0" indent="-577977">
              <a:spcBef>
                <a:spcPts val="0"/>
              </a:spcBef>
              <a:buSzPct val="100000"/>
            </a:pPr>
            <a:r>
              <a:rPr lang="en-US" sz="3600" dirty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&lt;class 'tuple'&gt;</a:t>
            </a:r>
          </a:p>
          <a:p>
            <a:pPr marL="1104900" lvl="0" indent="-577977">
              <a:spcBef>
                <a:spcPts val="0"/>
              </a:spcBef>
              <a:buSzPct val="100000"/>
            </a:pPr>
            <a:r>
              <a:rPr lang="en-US" sz="3600" dirty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&gt;&gt;&gt; </a:t>
            </a:r>
            <a:endParaRPr lang="en-US" sz="3600" dirty="0">
              <a:solidFill>
                <a:schemeClr val="bg2"/>
              </a:solidFill>
              <a:latin typeface="Courier New" panose="02070309020205020404" pitchFamily="49" charset="0"/>
              <a:ea typeface="Cabin"/>
              <a:cs typeface="Courier New" panose="02070309020205020404" pitchFamily="49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4234569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4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Кортежи</a:t>
            </a:r>
            <a:r>
              <a:rPr lang="en-US" sz="7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и присваивание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812800" y="2101850"/>
            <a:ext cx="14897100" cy="2603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779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 smtClean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Кортеж</a:t>
            </a:r>
            <a:r>
              <a:rPr lang="en-US" sz="36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также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поставить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6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левой</a:t>
            </a:r>
            <a:r>
              <a:rPr lang="en-US" sz="36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стороне</a:t>
            </a:r>
            <a:r>
              <a:rPr lang="en-US" sz="36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инструкции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присваивания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1104900" marR="0" lvl="0" indent="-5779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даже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опустить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скобки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136615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4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Кортежи</a:t>
            </a:r>
            <a:r>
              <a:rPr lang="en-US" sz="7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и присваивание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812800" y="2101850"/>
            <a:ext cx="14897100" cy="2603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779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 smtClean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Кортеж</a:t>
            </a:r>
            <a:r>
              <a:rPr lang="en-US" sz="36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также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поставить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6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левой</a:t>
            </a:r>
            <a:r>
              <a:rPr lang="en-US" sz="36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стороне</a:t>
            </a:r>
            <a:r>
              <a:rPr lang="en-US" sz="36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инструкции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присваивания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1104900" marR="0" lvl="0" indent="-5779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даже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опустить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скобки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" name="Shape 211"/>
          <p:cNvSpPr txBox="1"/>
          <p:nvPr/>
        </p:nvSpPr>
        <p:spPr>
          <a:xfrm>
            <a:off x="1206500" y="4705248"/>
            <a:ext cx="7378699" cy="43371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3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3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3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33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3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3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300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en-US" sz="3300" dirty="0" err="1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3300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 kumimoji="0" lang="en-US" sz="3300" b="0" i="0" u="none" strike="noStrike" kern="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3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kumimoji="0" lang="en-US" sz="33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3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kumimoji="0" lang="en-US" sz="3300" b="0" i="0" u="none" strike="noStrike" kern="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lang="en-US" sz="33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kumimoji="0" lang="en-US" sz="33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endParaRPr kumimoji="0" lang="en-US" sz="33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3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kumimoji="0" lang="en-US" sz="33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3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99</a:t>
            </a:r>
          </a:p>
          <a:p>
            <a:pPr>
              <a:buClr>
                <a:srgbClr val="FFFFFF"/>
              </a:buClr>
              <a:buSzPct val="25000"/>
              <a:defRPr/>
            </a:pPr>
            <a:r>
              <a:rPr lang="en-US" sz="33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300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3300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3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300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 kumimoji="0" lang="en-US" sz="3300" b="0" i="0" u="none" strike="noStrike" kern="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kumimoji="0" lang="en-US" sz="33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3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kumimoji="0" lang="en-US" sz="3300" b="0" i="0" u="none" strike="noStrike" kern="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99</a:t>
            </a:r>
          </a:p>
        </p:txBody>
      </p:sp>
    </p:spTree>
    <p:extLst>
      <p:ext uri="{BB962C8B-B14F-4D97-AF65-F5344CB8AC3E}">
        <p14:creationId xmlns:p14="http://schemas.microsoft.com/office/powerpoint/2010/main" val="386361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4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Кортежи</a:t>
            </a:r>
            <a:r>
              <a:rPr lang="en-US" sz="7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и присваивание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812800" y="2101850"/>
            <a:ext cx="14897100" cy="2603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779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 smtClean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Кортеж</a:t>
            </a:r>
            <a:r>
              <a:rPr lang="en-US" sz="36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также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поставить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6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левой</a:t>
            </a:r>
            <a:r>
              <a:rPr lang="en-US" sz="36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стороне</a:t>
            </a:r>
            <a:r>
              <a:rPr lang="en-US" sz="36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инструкции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присваивания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1104900" marR="0" lvl="0" indent="-5779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даже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опустить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скобки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8458200" y="4914799"/>
            <a:ext cx="7378699" cy="2921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(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 = (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3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kumimoji="0" lang="en-US" sz="33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300" b="0" i="0" u="none" strike="noStrike" kern="0" cap="none" spc="0" normalizeH="0" baseline="0" noProof="0" dirty="0" smtClean="0">
                <a:ln>
                  <a:noFill/>
                </a:ln>
                <a:solidFill>
                  <a:srgbClr val="FF902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3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kumimoji="0" lang="en-US" sz="3300" b="0" i="0" u="none" strike="noStrike" kern="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lang="en-US" sz="3300" dirty="0">
                <a:solidFill>
                  <a:srgbClr val="FF9022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kumimoji="0" lang="en-US" sz="3300" b="0" i="0" u="none" strike="noStrike" kern="0" cap="none" spc="0" normalizeH="0" baseline="0" noProof="0" dirty="0" smtClean="0">
                <a:ln>
                  <a:noFill/>
                </a:ln>
                <a:solidFill>
                  <a:srgbClr val="FF902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endParaRPr kumimoji="0" lang="en-US" sz="3300" b="0" i="0" u="none" strike="noStrike" kern="0" cap="none" spc="0" normalizeH="0" baseline="0" noProof="0" dirty="0">
              <a:ln>
                <a:noFill/>
              </a:ln>
              <a:solidFill>
                <a:srgbClr val="FF902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99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98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kumimoji="0" lang="en-US" sz="33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3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3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kumimoji="0" lang="en-US" sz="3300" b="0" i="0" u="none" strike="noStrike" kern="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lang="en-US" sz="33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99</a:t>
            </a:r>
          </a:p>
        </p:txBody>
      </p:sp>
      <p:sp>
        <p:nvSpPr>
          <p:cNvPr id="5" name="Shape 211"/>
          <p:cNvSpPr txBox="1"/>
          <p:nvPr/>
        </p:nvSpPr>
        <p:spPr>
          <a:xfrm>
            <a:off x="1206500" y="4705248"/>
            <a:ext cx="7378699" cy="43371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3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3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33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-US" sz="33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3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en-US" sz="3300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33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 kumimoji="0" lang="en-US" sz="33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3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 (y</a:t>
            </a:r>
            <a:r>
              <a:rPr lang="en-US" sz="33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kumimoji="0" lang="en-US" sz="33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lang="en-US" sz="33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kumimoji="0" lang="en-US" sz="33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endParaRPr kumimoji="0" lang="en-US" sz="33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3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3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99</a:t>
            </a:r>
          </a:p>
          <a:p>
            <a:pPr>
              <a:buClr>
                <a:srgbClr val="FFFFFF"/>
              </a:buClr>
              <a:buSzPct val="25000"/>
              <a:defRPr/>
            </a:pPr>
            <a:r>
              <a:rPr lang="en-US" sz="33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3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-US" sz="33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3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endParaRPr kumimoji="0" lang="en-US" sz="33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kumimoji="0" lang="en-US" sz="33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3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kumimoji="0" lang="en-US" sz="33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99</a:t>
            </a:r>
          </a:p>
        </p:txBody>
      </p:sp>
    </p:spTree>
    <p:extLst>
      <p:ext uri="{BB962C8B-B14F-4D97-AF65-F5344CB8AC3E}">
        <p14:creationId xmlns:p14="http://schemas.microsoft.com/office/powerpoint/2010/main" val="4236494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431800" y="2416112"/>
            <a:ext cx="15201900" cy="64738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2800" dirty="0" smtClean="0"/>
              <a:t>Выражение</a:t>
            </a:r>
            <a:r>
              <a:rPr lang="ru-RU" sz="2800" i="1" dirty="0" smtClean="0"/>
              <a:t> </a:t>
            </a:r>
          </a:p>
          <a:p>
            <a:r>
              <a:rPr lang="en-US" sz="2800" i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 </a:t>
            </a:r>
            <a:r>
              <a:rPr lang="en-US" sz="2800" i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12345, 54321, 'hello!' </a:t>
            </a:r>
            <a:endParaRPr lang="ru-RU" sz="2800" i="1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dirty="0" smtClean="0">
                <a:solidFill>
                  <a:schemeClr val="bg2"/>
                </a:solidFill>
              </a:rPr>
              <a:t>является </a:t>
            </a:r>
            <a:r>
              <a:rPr lang="ru-RU" sz="2800" dirty="0">
                <a:solidFill>
                  <a:schemeClr val="bg2"/>
                </a:solidFill>
              </a:rPr>
              <a:t>примером упаковки кортежей: </a:t>
            </a:r>
            <a:r>
              <a:rPr lang="ru-RU" sz="2800" dirty="0" smtClean="0">
                <a:solidFill>
                  <a:schemeClr val="bg2"/>
                </a:solidFill>
              </a:rPr>
              <a:t>значения </a:t>
            </a:r>
            <a:r>
              <a:rPr lang="ru-RU" sz="28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12345</a:t>
            </a:r>
            <a:r>
              <a:rPr lang="ru-RU" sz="2800" dirty="0">
                <a:solidFill>
                  <a:schemeClr val="bg2"/>
                </a:solidFill>
              </a:rPr>
              <a:t>, </a:t>
            </a:r>
            <a:r>
              <a:rPr lang="ru-RU" sz="28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54321</a:t>
            </a:r>
            <a:r>
              <a:rPr lang="ru-RU" sz="2800" dirty="0">
                <a:solidFill>
                  <a:schemeClr val="bg2"/>
                </a:solidFill>
              </a:rPr>
              <a:t> </a:t>
            </a:r>
            <a:r>
              <a:rPr lang="ru-RU" sz="2800" dirty="0" smtClean="0">
                <a:solidFill>
                  <a:schemeClr val="bg2"/>
                </a:solidFill>
              </a:rPr>
              <a:t>и ‘</a:t>
            </a:r>
            <a:r>
              <a:rPr lang="en-US" sz="28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ru-RU" sz="28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ello</a:t>
            </a:r>
            <a:r>
              <a:rPr lang="ru-RU" sz="2800" dirty="0">
                <a:solidFill>
                  <a:schemeClr val="bg2"/>
                </a:solidFill>
              </a:rPr>
              <a:t>!' уп</a:t>
            </a:r>
            <a:r>
              <a:rPr lang="ru-RU" sz="2800" dirty="0" smtClean="0">
                <a:solidFill>
                  <a:schemeClr val="bg2"/>
                </a:solidFill>
              </a:rPr>
              <a:t>акованы </a:t>
            </a:r>
            <a:r>
              <a:rPr lang="ru-RU" sz="2800" dirty="0">
                <a:solidFill>
                  <a:schemeClr val="bg2"/>
                </a:solidFill>
              </a:rPr>
              <a:t>вместе в кортеже. </a:t>
            </a:r>
            <a:endParaRPr lang="ru-RU" sz="2800" dirty="0" smtClean="0">
              <a:solidFill>
                <a:schemeClr val="bg2"/>
              </a:solidFill>
            </a:endParaRPr>
          </a:p>
          <a:p>
            <a:r>
              <a:rPr lang="ru-RU" sz="2800" dirty="0" smtClean="0">
                <a:solidFill>
                  <a:schemeClr val="bg2"/>
                </a:solidFill>
              </a:rPr>
              <a:t>Обратная </a:t>
            </a:r>
            <a:r>
              <a:rPr lang="ru-RU" sz="2800" dirty="0">
                <a:solidFill>
                  <a:schemeClr val="bg2"/>
                </a:solidFill>
              </a:rPr>
              <a:t>операция также возможна</a:t>
            </a:r>
            <a:r>
              <a:rPr lang="ru-RU" sz="2800" dirty="0" smtClean="0">
                <a:solidFill>
                  <a:schemeClr val="bg2"/>
                </a:solidFill>
              </a:rPr>
              <a:t>:</a:t>
            </a:r>
            <a:endParaRPr lang="en-US" sz="2800" dirty="0">
              <a:solidFill>
                <a:schemeClr val="bg2"/>
              </a:solidFill>
            </a:endParaRPr>
          </a:p>
          <a:p>
            <a:r>
              <a:rPr lang="en-US" sz="2800" i="1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&gt;&gt;&gt;</a:t>
            </a:r>
            <a:r>
              <a:rPr lang="en-US" sz="28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x, y, z = </a:t>
            </a:r>
            <a:r>
              <a:rPr lang="en-US" sz="28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t</a:t>
            </a:r>
          </a:p>
          <a:p>
            <a:r>
              <a:rPr lang="en-US" sz="28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&gt;&gt;&gt; print(x)</a:t>
            </a:r>
          </a:p>
          <a:p>
            <a:r>
              <a:rPr lang="en-US" sz="28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12345</a:t>
            </a:r>
          </a:p>
          <a:p>
            <a:endParaRPr lang="en-US" sz="28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1155700" y="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Распаковка последовательности</a:t>
            </a:r>
            <a:endParaRPr lang="en-US" sz="7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50333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431800" y="2416112"/>
            <a:ext cx="15201900" cy="64738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2800" dirty="0" smtClean="0"/>
              <a:t>Выражение</a:t>
            </a:r>
            <a:r>
              <a:rPr lang="ru-RU" sz="2800" i="1" dirty="0" smtClean="0"/>
              <a:t> </a:t>
            </a:r>
          </a:p>
          <a:p>
            <a:r>
              <a:rPr lang="en-US" sz="2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12345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i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54321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'hello!' </a:t>
            </a:r>
            <a:endParaRPr lang="ru-RU" sz="2800" i="1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dirty="0" smtClean="0"/>
              <a:t>является </a:t>
            </a:r>
            <a:r>
              <a:rPr lang="ru-RU" sz="2800" dirty="0"/>
              <a:t>примером </a:t>
            </a:r>
            <a:r>
              <a:rPr lang="ru-RU" sz="2800" b="1" dirty="0"/>
              <a:t>упаковки</a:t>
            </a:r>
            <a:r>
              <a:rPr lang="ru-RU" sz="2800" dirty="0"/>
              <a:t> кортежей: </a:t>
            </a:r>
            <a:r>
              <a:rPr lang="ru-RU" sz="2800" dirty="0" smtClean="0"/>
              <a:t>значения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12345</a:t>
            </a:r>
            <a:r>
              <a:rPr lang="ru-RU" sz="2800" dirty="0"/>
              <a:t>,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54321</a:t>
            </a:r>
            <a:r>
              <a:rPr lang="ru-RU" sz="2800" dirty="0"/>
              <a:t> </a:t>
            </a:r>
            <a:r>
              <a:rPr lang="ru-RU" sz="2800" dirty="0" smtClean="0"/>
              <a:t>и ‘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ru-R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ello</a:t>
            </a:r>
            <a:r>
              <a:rPr lang="ru-RU" sz="2800" dirty="0"/>
              <a:t>!' уп</a:t>
            </a:r>
            <a:r>
              <a:rPr lang="ru-RU" sz="2800" dirty="0" smtClean="0"/>
              <a:t>акованы </a:t>
            </a:r>
            <a:r>
              <a:rPr lang="ru-RU" sz="2800" dirty="0"/>
              <a:t>вместе в кортеже. </a:t>
            </a:r>
            <a:endParaRPr lang="ru-RU" sz="2800" dirty="0" smtClean="0"/>
          </a:p>
          <a:p>
            <a:r>
              <a:rPr lang="ru-RU" sz="2800" dirty="0" smtClean="0"/>
              <a:t>Обратная </a:t>
            </a:r>
            <a:r>
              <a:rPr lang="ru-RU" sz="2800" dirty="0"/>
              <a:t>операция также возможна</a:t>
            </a:r>
            <a:r>
              <a:rPr lang="ru-RU" sz="2800" dirty="0" smtClean="0"/>
              <a:t>:</a:t>
            </a:r>
            <a:endParaRPr lang="en-US" sz="2800" dirty="0"/>
          </a:p>
          <a:p>
            <a:r>
              <a:rPr lang="en-US" sz="2800" i="1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&gt;&gt;&gt;</a:t>
            </a:r>
            <a:r>
              <a:rPr lang="en-US" sz="28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 </a:t>
            </a:r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x</a:t>
            </a:r>
            <a:r>
              <a:rPr lang="en-US" sz="2800" dirty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, </a:t>
            </a:r>
            <a:r>
              <a:rPr lang="en-US" sz="2800" dirty="0">
                <a:solidFill>
                  <a:srgbClr val="FFC00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y</a:t>
            </a:r>
            <a:r>
              <a:rPr lang="en-US" sz="2800" dirty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z</a:t>
            </a:r>
            <a:r>
              <a:rPr lang="en-US" sz="2800" dirty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 = </a:t>
            </a:r>
            <a:r>
              <a:rPr lang="en-US" sz="28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t</a:t>
            </a:r>
          </a:p>
          <a:p>
            <a:r>
              <a:rPr lang="en-US" sz="28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&gt;&gt;&gt; print(</a:t>
            </a:r>
            <a:r>
              <a:rPr lang="en-US" sz="2800" dirty="0" smtClean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x</a:t>
            </a:r>
            <a:r>
              <a:rPr lang="en-US" sz="28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)</a:t>
            </a:r>
          </a:p>
          <a:p>
            <a:r>
              <a:rPr lang="en-US" sz="2800" dirty="0" smtClean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12345</a:t>
            </a:r>
          </a:p>
          <a:p>
            <a:endParaRPr lang="en-US" sz="28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1155700" y="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Распаковка последовательности</a:t>
            </a:r>
            <a:endParaRPr lang="en-US" sz="7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412927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4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Кортежи</a:t>
            </a:r>
            <a:r>
              <a:rPr lang="en-US" sz="7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7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4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сравнить</a:t>
            </a:r>
            <a:endParaRPr lang="en-US" sz="7400" dirty="0">
              <a:solidFill>
                <a:srgbClr val="00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31650" y="2311400"/>
            <a:ext cx="14112899" cy="19457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398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Операторы</a:t>
            </a:r>
            <a:r>
              <a:rPr lang="en-US" sz="2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сравнения</a:t>
            </a:r>
            <a:r>
              <a:rPr lang="en-US" sz="2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работают</a:t>
            </a:r>
            <a:r>
              <a:rPr lang="en-US" sz="2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 </a:t>
            </a:r>
            <a:r>
              <a:rPr lang="en-US" sz="2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кортежами</a:t>
            </a:r>
            <a:r>
              <a:rPr lang="en-US" sz="2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2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другими</a:t>
            </a:r>
            <a:r>
              <a:rPr lang="en-US" sz="2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последовательностями</a:t>
            </a:r>
            <a:r>
              <a:rPr lang="en-US" sz="2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2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Если</a:t>
            </a:r>
            <a:r>
              <a:rPr lang="en-US" sz="2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первый</a:t>
            </a:r>
            <a:r>
              <a:rPr lang="en-US" sz="2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</a:t>
            </a:r>
            <a:r>
              <a:rPr lang="en-US" sz="2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одной</a:t>
            </a:r>
            <a:r>
              <a:rPr lang="en-US" sz="2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r>
              <a:rPr lang="en-US" sz="2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равен</a:t>
            </a:r>
            <a:r>
              <a:rPr lang="en-US" sz="2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первому</a:t>
            </a:r>
            <a:r>
              <a:rPr lang="en-US" sz="2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элементу</a:t>
            </a:r>
            <a:r>
              <a:rPr lang="en-US" sz="2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другой</a:t>
            </a:r>
            <a:r>
              <a:rPr lang="en-US" sz="2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Python </a:t>
            </a:r>
            <a:r>
              <a:rPr lang="en-US" sz="2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переходит</a:t>
            </a:r>
            <a:r>
              <a:rPr lang="en-US" sz="2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2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следующему</a:t>
            </a:r>
            <a:r>
              <a:rPr lang="en-US" sz="2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элементу</a:t>
            </a:r>
            <a:r>
              <a:rPr lang="en-US" sz="2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и </a:t>
            </a:r>
            <a:r>
              <a:rPr lang="en-US" sz="2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так</a:t>
            </a:r>
            <a:r>
              <a:rPr lang="en-US" sz="2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до</a:t>
            </a:r>
            <a:r>
              <a:rPr lang="en-US" sz="2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тех</a:t>
            </a:r>
            <a:r>
              <a:rPr lang="en-US" sz="2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пор</a:t>
            </a:r>
            <a:r>
              <a:rPr lang="en-US" sz="2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пока</a:t>
            </a:r>
            <a:r>
              <a:rPr lang="en-US" sz="2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2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найдет</a:t>
            </a:r>
            <a:r>
              <a:rPr lang="en-US" sz="2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отличающиеся</a:t>
            </a:r>
            <a:r>
              <a:rPr lang="en-US" sz="2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элементы</a:t>
            </a:r>
            <a:r>
              <a:rPr lang="en-US" sz="2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3352800" y="4826000"/>
            <a:ext cx="11404500" cy="3860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(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1, 2) &lt;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1,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(0,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2000000) &lt; (0,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('Jones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 'Sa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ly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&lt; ('Jones', 'Sa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( '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ones', 'Sally') &gt; ('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dams', 'Sam')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106692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Словар</a:t>
            </a:r>
            <a:r>
              <a:rPr lang="ru-RU" sz="4800" dirty="0"/>
              <a:t>ь</a:t>
            </a:r>
            <a:r>
              <a:rPr lang="ru-RU" sz="4800" dirty="0" smtClean="0"/>
              <a:t> (</a:t>
            </a:r>
            <a:r>
              <a:rPr lang="en-US" sz="4800" dirty="0" err="1" smtClean="0"/>
              <a:t>dict</a:t>
            </a:r>
            <a:r>
              <a:rPr lang="en-US" sz="4800" dirty="0" smtClean="0"/>
              <a:t>)</a:t>
            </a:r>
            <a:endParaRPr lang="ru-RU" sz="4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57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Сравнение двух </a:t>
            </a:r>
            <a:r>
              <a:rPr lang="en-US" sz="66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коллекци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й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1041400" marR="0" lvl="1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Линейная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коллекция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значений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которые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b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остаются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упорядоченными</a:t>
            </a:r>
            <a:endParaRPr lang="en-US" sz="30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568706" marR="0" lvl="0" indent="-39090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None/>
            </a:pPr>
            <a:endParaRPr sz="36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Словарь</a:t>
            </a:r>
            <a:endParaRPr lang="en-US" sz="3600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1041400" marR="0" lvl="1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Сумка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значениями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0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каждое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которых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/>
            </a:r>
            <a:b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0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имеет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сво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й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ярлык</a:t>
            </a:r>
            <a:endParaRPr lang="en-US" sz="30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81000" y="2400300"/>
            <a:ext cx="2400300" cy="24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03036" y="2438400"/>
            <a:ext cx="815975" cy="237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69800" y="5321300"/>
            <a:ext cx="3200399" cy="337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1012" y="673100"/>
            <a:ext cx="1525499" cy="152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125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55391" y="304800"/>
            <a:ext cx="10972800" cy="927100"/>
          </a:xfrm>
        </p:spPr>
        <p:txBody>
          <a:bodyPr/>
          <a:lstStyle/>
          <a:p>
            <a:r>
              <a:rPr lang="ru-RU" sz="4800" dirty="0" smtClean="0"/>
              <a:t>Вопросы на повторение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8800" y="1463147"/>
            <a:ext cx="15519400" cy="7185553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Какой результат операции </a:t>
            </a:r>
            <a:r>
              <a:rPr lang="en-US" sz="4400" dirty="0"/>
              <a:t>&lt;</a:t>
            </a:r>
            <a:r>
              <a:rPr lang="ru-RU" sz="4400" dirty="0"/>
              <a:t>список</a:t>
            </a:r>
            <a:r>
              <a:rPr lang="en-US" sz="4400" dirty="0"/>
              <a:t>&gt;</a:t>
            </a:r>
            <a:r>
              <a:rPr lang="ru-RU" sz="4400" dirty="0"/>
              <a:t> + </a:t>
            </a:r>
            <a:r>
              <a:rPr lang="en-US" sz="4400" dirty="0"/>
              <a:t>&lt;</a:t>
            </a:r>
            <a:r>
              <a:rPr lang="ru-RU" sz="4400" dirty="0"/>
              <a:t>список</a:t>
            </a:r>
            <a:r>
              <a:rPr lang="en-US" sz="4400" dirty="0"/>
              <a:t>&gt;</a:t>
            </a:r>
            <a:r>
              <a:rPr lang="ru-RU" sz="4400" dirty="0"/>
              <a:t> ?</a:t>
            </a:r>
            <a:endParaRPr lang="ru-RU" sz="4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А операции </a:t>
            </a:r>
            <a:r>
              <a:rPr lang="en-US" sz="4400" dirty="0" smtClean="0"/>
              <a:t>&lt;</a:t>
            </a:r>
            <a:r>
              <a:rPr lang="ru-RU" sz="4400" dirty="0" smtClean="0"/>
              <a:t>список</a:t>
            </a:r>
            <a:r>
              <a:rPr lang="en-US" sz="4400" dirty="0" smtClean="0"/>
              <a:t>&gt;</a:t>
            </a:r>
            <a:r>
              <a:rPr lang="ru-RU" sz="4400" dirty="0" smtClean="0"/>
              <a:t> * </a:t>
            </a:r>
            <a:r>
              <a:rPr lang="en-US" sz="4400" dirty="0" smtClean="0"/>
              <a:t>&lt;</a:t>
            </a:r>
            <a:r>
              <a:rPr lang="ru-RU" sz="4400" dirty="0" smtClean="0"/>
              <a:t>целое число</a:t>
            </a:r>
            <a:r>
              <a:rPr lang="en-US" sz="4400" dirty="0"/>
              <a:t>&gt;</a:t>
            </a:r>
            <a:r>
              <a:rPr lang="ru-RU" sz="4400" dirty="0" smtClean="0"/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Можно ли умножать список на список?</a:t>
            </a:r>
            <a:endParaRPr lang="en-US" sz="4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Что такое срез списка</a:t>
            </a:r>
            <a:r>
              <a:rPr lang="uk-UA" sz="4400" dirty="0" smtClean="0"/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Поддерживают ли списки отрицательные индексы</a:t>
            </a:r>
            <a:r>
              <a:rPr lang="en-US" sz="4400" dirty="0" smtClean="0"/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Каким образом можно отсортировать список?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А последовательность?</a:t>
            </a:r>
            <a:endParaRPr lang="en-US" sz="4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Как добавить элементы в список?</a:t>
            </a:r>
            <a:endParaRPr lang="en-US" sz="4400" b="1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Как удалить элементы из списка</a:t>
            </a:r>
            <a:r>
              <a:rPr lang="ru-RU" sz="4400" dirty="0" smtClean="0"/>
              <a:t>?</a:t>
            </a:r>
            <a:endParaRPr lang="en-US" sz="4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Как проверить наличие/отсутствие элемента в списке?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Как посчитать количество вхождений заданного элемента в списке?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Каким образом можно получить список строк из строки?</a:t>
            </a:r>
            <a:endParaRPr lang="ru-RU" sz="4400" dirty="0" smtClean="0"/>
          </a:p>
          <a:p>
            <a:pPr algn="l">
              <a:buFont typeface="Arial" panose="020B0604020202020204" pitchFamily="34" charset="0"/>
              <a:buChar char="•"/>
            </a:pPr>
            <a:endParaRPr lang="ru-RU" sz="4400" dirty="0" smtClean="0"/>
          </a:p>
          <a:p>
            <a:pPr algn="l">
              <a:buFont typeface="Arial" panose="020B0604020202020204" pitchFamily="34" charset="0"/>
              <a:buChar char="•"/>
            </a:pP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27066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1155700" y="673100"/>
            <a:ext cx="5333999" cy="356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Словари</a:t>
            </a:r>
            <a:endParaRPr lang="en-US" sz="7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38" name="Shape 2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8900" y="428625"/>
            <a:ext cx="7353300" cy="776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20812" y="4578350"/>
            <a:ext cx="4533899" cy="3320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11539525" y="6477000"/>
            <a:ext cx="1797600" cy="622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деньги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3023674" y="3479800"/>
            <a:ext cx="1797600" cy="622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салфетки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7764625" y="4000500"/>
            <a:ext cx="2478900" cy="622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калькулятор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6781800" y="5638800"/>
            <a:ext cx="2049299" cy="622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духи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7761275" y="7277100"/>
            <a:ext cx="2193000" cy="622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конфеты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2587575" y="8318500"/>
            <a:ext cx="115310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-US" sz="3600" u="sng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5"/>
              </a:rPr>
              <a:t>https://</a:t>
            </a:r>
            <a:r>
              <a:rPr lang="en-US" sz="3600" u="sng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5"/>
              </a:rPr>
              <a:t>ru.wikipedia.org/wiki</a:t>
            </a:r>
            <a:r>
              <a:rPr lang="ru-RU" sz="3600" u="sng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5"/>
              </a:rPr>
              <a:t>/</a:t>
            </a:r>
            <a:r>
              <a:rPr lang="ru-RU" sz="3600" b="1" dirty="0" err="1" smtClean="0">
                <a:hlinkClick r:id="rId5"/>
              </a:rPr>
              <a:t>Ассоциативный_массив</a:t>
            </a:r>
            <a:r>
              <a:rPr lang="ru-RU" sz="3600" b="1" dirty="0" smtClean="0"/>
              <a:t> 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1804755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Словари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1155700" y="23749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Словари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являются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наиболее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функциональными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b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наборами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данных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языке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Python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Словари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Python </a:t>
            </a:r>
            <a:r>
              <a:rPr lang="en-US" sz="30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позволяют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производить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быстрые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операции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0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данными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разных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языка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словари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называются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по-разному</a:t>
            </a:r>
            <a:endParaRPr lang="en-US" sz="30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1041400" marR="0" lvl="1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Ассоциативные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массивы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Perl / P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HP</a:t>
            </a:r>
          </a:p>
          <a:p>
            <a:pPr marL="1041400" marR="0" lvl="1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Properties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Map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HashMap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Java</a:t>
            </a:r>
          </a:p>
          <a:p>
            <a:pPr marL="1041400" marR="0" lvl="1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Контейнер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свойств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C# / </a:t>
            </a:r>
            <a:r>
              <a:rPr lang="en-US" sz="30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.Net</a:t>
            </a:r>
            <a:endParaRPr lang="en-US" sz="30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894900" y="8293100"/>
            <a:ext cx="134204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-US" sz="3600" u="sng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https://ru.wikipedia.org/wiki</a:t>
            </a:r>
            <a:r>
              <a:rPr lang="ru-RU" sz="3600" u="sng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/</a:t>
            </a:r>
            <a:r>
              <a:rPr lang="ru-RU" sz="3600" b="1" dirty="0" err="1">
                <a:hlinkClick r:id="rId3"/>
              </a:rPr>
              <a:t>Ассоциативный_массив</a:t>
            </a:r>
            <a:r>
              <a:rPr lang="ru-RU" sz="3600" b="1" dirty="0"/>
              <a:t> </a:t>
            </a:r>
            <a:endParaRPr lang="ru-RU" sz="3600" b="1" dirty="0"/>
          </a:p>
        </p:txBody>
      </p:sp>
      <p:pic>
        <p:nvPicPr>
          <p:cNvPr id="253" name="Shape 2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17537" y="423862"/>
            <a:ext cx="2201862" cy="2324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8973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Словари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4547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Элементы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индексируются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месту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положения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списке</a:t>
            </a:r>
            <a:endParaRPr lang="en-US" sz="30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Словари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подобны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сумке,так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данные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словаре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упорядочены</a:t>
            </a:r>
            <a:endParaRPr lang="en-US" sz="30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Следовательно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индексируем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элементы</a:t>
            </a:r>
            <a:r>
              <a:rPr lang="en-US" sz="3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словаря</a:t>
            </a:r>
            <a:r>
              <a:rPr lang="en-US" sz="30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ярлыков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8242775" y="2155825"/>
            <a:ext cx="7428900" cy="644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purse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purse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['money']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purse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['candy']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purse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['tissues']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75</a:t>
            </a:r>
          </a:p>
          <a:p>
            <a:pPr lvl="0">
              <a:buClr>
                <a:srgbClr val="FFFFFF"/>
              </a:buClr>
              <a:buSzPct val="25000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purse</a:t>
            </a:r>
            <a:r>
              <a:rPr lang="ru-RU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{'money': 12, 'tissues': 75, 'candy': 3}</a:t>
            </a:r>
          </a:p>
          <a:p>
            <a:pPr lvl="0">
              <a:buClr>
                <a:srgbClr val="FFFFFF"/>
              </a:buClr>
              <a:buSzPct val="25000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purse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['candy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']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purse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['candy']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purse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['candy']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+ 2</a:t>
            </a:r>
          </a:p>
          <a:p>
            <a:pPr lvl="0">
              <a:buClr>
                <a:srgbClr val="FFFFFF"/>
              </a:buClr>
              <a:buSzPct val="25000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purse</a:t>
            </a:r>
            <a:r>
              <a:rPr lang="ru-RU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{'money': 12, 'tissues': 75, 'candy': 5}</a:t>
            </a:r>
          </a:p>
        </p:txBody>
      </p:sp>
    </p:spTree>
    <p:extLst>
      <p:ext uri="{BB962C8B-B14F-4D97-AF65-F5344CB8AC3E}">
        <p14:creationId xmlns:p14="http://schemas.microsoft.com/office/powerpoint/2010/main" val="1418531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Сравнение</a:t>
            </a:r>
            <a:r>
              <a:rPr lang="en-US" sz="66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списков</a:t>
            </a:r>
            <a:r>
              <a:rPr lang="en-US" sz="66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6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словарей</a:t>
            </a:r>
            <a:endParaRPr lang="en-US" sz="6600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17271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Словари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схожи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списками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исключением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того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поиска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значений</a:t>
            </a:r>
            <a:r>
              <a:rPr lang="en-US" sz="3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словаре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вместо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чисел</a:t>
            </a:r>
            <a:r>
              <a:rPr lang="en-US" sz="3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используются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ключи</a:t>
            </a:r>
            <a:endParaRPr lang="en-US" sz="3000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1835150" y="4994973"/>
            <a:ext cx="5059200" cy="34846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list()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lst.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lst.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183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3000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rgbClr val="00FF00"/>
              </a:buClr>
              <a:buSzPct val="25000"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21, 183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23</a:t>
            </a:r>
          </a:p>
          <a:p>
            <a:pPr lvl="0">
              <a:buClr>
                <a:srgbClr val="00FF00"/>
              </a:buClr>
              <a:buSzPct val="25000"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dirty="0" smtClean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23, </a:t>
            </a:r>
            <a:r>
              <a:rPr lang="en-US" sz="3000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183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en-US" sz="3000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9083675" y="4368800"/>
            <a:ext cx="64926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182</a:t>
            </a:r>
          </a:p>
          <a:p>
            <a:pPr lvl="0">
              <a:buClr>
                <a:srgbClr val="FF00FF"/>
              </a:buClr>
              <a:buSzPct val="25000"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182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23</a:t>
            </a:r>
          </a:p>
          <a:p>
            <a:pPr lvl="0">
              <a:buClr>
                <a:srgbClr val="FF00FF"/>
              </a:buClr>
              <a:buSzPct val="25000"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182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4986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/>
        </p:nvSpPr>
        <p:spPr>
          <a:xfrm>
            <a:off x="11490325" y="2209800"/>
            <a:ext cx="647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[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0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]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3227062" y="2171625"/>
            <a:ext cx="597000" cy="647700"/>
          </a:xfrm>
          <a:prstGeom prst="rect">
            <a:avLst/>
          </a:prstGeom>
          <a:noFill/>
          <a:ln w="25400" cap="rnd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21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11490325" y="2971800"/>
            <a:ext cx="647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[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1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]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3244550" y="2959050"/>
            <a:ext cx="825600" cy="647700"/>
          </a:xfrm>
          <a:prstGeom prst="rect">
            <a:avLst/>
          </a:prstGeom>
          <a:noFill/>
          <a:ln w="25400" cap="rnd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183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14913100" y="2362200"/>
            <a:ext cx="647700" cy="77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4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lst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0822325" y="1409700"/>
            <a:ext cx="13904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Ключ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12834924" y="1409700"/>
            <a:ext cx="2211600" cy="62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Значение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10290325" y="6686550"/>
            <a:ext cx="1847700" cy="62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['course']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3358850" y="6664275"/>
            <a:ext cx="825600" cy="647700"/>
          </a:xfrm>
          <a:prstGeom prst="rect">
            <a:avLst/>
          </a:prstGeom>
          <a:noFill/>
          <a:ln w="25400" cap="rnd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183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0917425" y="7315200"/>
            <a:ext cx="1200300" cy="62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['age']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13358837" y="7416800"/>
            <a:ext cx="597000" cy="647700"/>
          </a:xfrm>
          <a:prstGeom prst="rect">
            <a:avLst/>
          </a:prstGeom>
          <a:noFill/>
          <a:ln w="25400" cap="rnd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21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4820900" y="6870700"/>
            <a:ext cx="996950" cy="774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4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ddd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2050672" y="723900"/>
            <a:ext cx="2692499" cy="77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4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Список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10874375" y="5943600"/>
            <a:ext cx="13904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Ключ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11312525" y="5067300"/>
            <a:ext cx="2627400" cy="77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4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Словарь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12914977" y="5937250"/>
            <a:ext cx="2414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Значение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" name="Shape 267"/>
          <p:cNvSpPr txBox="1"/>
          <p:nvPr/>
        </p:nvSpPr>
        <p:spPr>
          <a:xfrm>
            <a:off x="1824490" y="723900"/>
            <a:ext cx="5059200" cy="34846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list()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lst.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lst.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183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3000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rgbClr val="00FF00"/>
              </a:buClr>
              <a:buSzPct val="25000"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21, 183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23</a:t>
            </a:r>
          </a:p>
          <a:p>
            <a:pPr lvl="0">
              <a:buClr>
                <a:srgbClr val="00FF00"/>
              </a:buClr>
              <a:buSzPct val="25000"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dirty="0" smtClean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23, </a:t>
            </a:r>
            <a:r>
              <a:rPr lang="en-US" sz="3000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183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en-US" sz="3000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" name="Shape 268"/>
          <p:cNvSpPr txBox="1"/>
          <p:nvPr/>
        </p:nvSpPr>
        <p:spPr>
          <a:xfrm>
            <a:off x="1824490" y="4654600"/>
            <a:ext cx="64926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182</a:t>
            </a:r>
          </a:p>
          <a:p>
            <a:pPr lvl="0">
              <a:buClr>
                <a:srgbClr val="FF00FF"/>
              </a:buClr>
              <a:buSzPct val="25000"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182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23</a:t>
            </a:r>
          </a:p>
          <a:p>
            <a:pPr lvl="0">
              <a:buClr>
                <a:srgbClr val="FF00FF"/>
              </a:buClr>
              <a:buSzPct val="25000"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182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4957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Литералы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константы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6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словаря</a:t>
            </a:r>
            <a:endParaRPr lang="en-US" sz="66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863600" y="4127500"/>
            <a:ext cx="13931900" cy="1689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25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1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Литералы</a:t>
            </a:r>
            <a:r>
              <a:rPr lang="en-US" sz="31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1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словаря</a:t>
            </a:r>
            <a:r>
              <a:rPr lang="en-US" sz="31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1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записываются</a:t>
            </a:r>
            <a:r>
              <a:rPr lang="en-US" sz="31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1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фигурных</a:t>
            </a:r>
            <a:r>
              <a:rPr lang="en-US" sz="31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1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скобках</a:t>
            </a:r>
            <a:r>
              <a:rPr lang="en-US" sz="31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1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содержат</a:t>
            </a:r>
            <a:r>
              <a:rPr lang="en-US" sz="31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1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1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1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пар</a:t>
            </a:r>
            <a:r>
              <a:rPr lang="en-US" sz="31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1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виде</a:t>
            </a:r>
            <a:r>
              <a:rPr lang="en-US" sz="31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100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{</a:t>
            </a:r>
            <a:r>
              <a:rPr lang="en-US" sz="31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ключ</a:t>
            </a:r>
            <a:r>
              <a:rPr lang="en-US" sz="31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: </a:t>
            </a:r>
            <a:r>
              <a:rPr lang="en-US" sz="31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3100" dirty="0" smtClean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}</a:t>
            </a:r>
            <a:endParaRPr lang="en-US" sz="3100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2545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endParaRPr lang="en-US" sz="3100" dirty="0" smtClean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2545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100" dirty="0" err="1" smtClean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Пустой</a:t>
            </a:r>
            <a:r>
              <a:rPr lang="en-US" sz="3100" dirty="0" smtClean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1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словарь</a:t>
            </a:r>
            <a:r>
              <a:rPr lang="en-US" sz="31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1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создается</a:t>
            </a:r>
            <a:r>
              <a:rPr lang="en-US" sz="31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1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31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100" dirty="0" err="1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пустых</a:t>
            </a:r>
            <a:r>
              <a:rPr lang="en-US" sz="3100" dirty="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100" dirty="0" err="1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фигурных</a:t>
            </a:r>
            <a:r>
              <a:rPr lang="en-US" sz="3100" dirty="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100" dirty="0" err="1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скобок</a:t>
            </a:r>
            <a:endParaRPr lang="en-US" sz="3100" dirty="0">
              <a:solidFill>
                <a:srgbClr val="00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1994000" y="4804675"/>
            <a:ext cx="12465600" cy="377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jjj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{ 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chuck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 :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'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 :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'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jan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jjj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{'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jan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chuck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'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endParaRPr lang="en-US" sz="30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ooo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ooo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{}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111342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11620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Наиболее</a:t>
            </a:r>
            <a:r>
              <a:rPr lang="en-US" sz="6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часто</a:t>
            </a:r>
            <a:r>
              <a:rPr lang="en-US" sz="6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встречаемое</a:t>
            </a:r>
            <a:r>
              <a:rPr lang="en-US" sz="6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6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слово</a:t>
            </a:r>
            <a:r>
              <a:rPr lang="en-US" sz="6600" b="0" i="0" u="none" strike="noStrike" cap="none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  <a:endParaRPr lang="en-US" sz="6600" b="0" i="0" u="none" strike="noStrike" cap="none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1344600" y="5705416"/>
            <a:ext cx="19095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csev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1344600" y="4274708"/>
            <a:ext cx="20675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zhen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1344600" y="7136125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zhen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1344600" y="2844000"/>
            <a:ext cx="38876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marquard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11505925" y="7173950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zhen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1505925" y="2842050"/>
            <a:ext cx="18875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cwen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11505925" y="5008000"/>
            <a:ext cx="18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csev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1505925" y="6090975"/>
            <a:ext cx="40350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marquard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6049446" y="5653100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zhen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6049446" y="4197225"/>
            <a:ext cx="36764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marquard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6049446" y="7108975"/>
            <a:ext cx="19095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csev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6049446" y="2741350"/>
            <a:ext cx="18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cwen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1505925" y="3925025"/>
            <a:ext cx="23136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zhen</a:t>
            </a:r>
          </a:p>
        </p:txBody>
      </p:sp>
    </p:spTree>
    <p:extLst>
      <p:ext uri="{BB962C8B-B14F-4D97-AF65-F5344CB8AC3E}">
        <p14:creationId xmlns:p14="http://schemas.microsoft.com/office/powerpoint/2010/main" val="190307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Наиболее</a:t>
            </a:r>
            <a:r>
              <a:rPr lang="en-US" sz="6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часто</a:t>
            </a:r>
            <a:r>
              <a:rPr lang="en-US" sz="6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встречаемое</a:t>
            </a:r>
            <a:r>
              <a:rPr lang="en-US" sz="6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6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слово</a:t>
            </a:r>
            <a:r>
              <a:rPr lang="en-US" sz="6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  <a:endParaRPr lang="en-US" sz="6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139466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11620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Наиболее</a:t>
            </a:r>
            <a:r>
              <a:rPr lang="en-US" sz="6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часто</a:t>
            </a:r>
            <a:r>
              <a:rPr lang="en-US" sz="6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встречаемое</a:t>
            </a:r>
            <a:r>
              <a:rPr lang="en-US" sz="6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6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слово</a:t>
            </a:r>
            <a:r>
              <a:rPr lang="en-US" sz="6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  <a:endParaRPr lang="en-US" sz="6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26" name="Shape 326"/>
          <p:cNvSpPr txBox="1"/>
          <p:nvPr/>
        </p:nvSpPr>
        <p:spPr>
          <a:xfrm>
            <a:off x="1344600" y="5705416"/>
            <a:ext cx="19095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csev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1344600" y="4274708"/>
            <a:ext cx="20675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zhen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1344600" y="7136125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zhen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344600" y="2844000"/>
            <a:ext cx="38876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marquard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11505925" y="7173950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zhen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11505925" y="2842050"/>
            <a:ext cx="18875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cwen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1505925" y="5008000"/>
            <a:ext cx="18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csev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1505925" y="6090975"/>
            <a:ext cx="40350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marquard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6049446" y="5653100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zhen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6049446" y="4197225"/>
            <a:ext cx="36764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marquard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6049446" y="7108975"/>
            <a:ext cx="19095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csev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6049446" y="2741350"/>
            <a:ext cx="18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cwen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1505925" y="3925025"/>
            <a:ext cx="23136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zhen</a:t>
            </a:r>
          </a:p>
        </p:txBody>
      </p:sp>
      <p:pic>
        <p:nvPicPr>
          <p:cNvPr id="339" name="Shape 3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6050" y="3865012"/>
            <a:ext cx="4761000" cy="3352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6902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Счетчики</a:t>
            </a:r>
            <a:r>
              <a:rPr lang="en-US" sz="7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</a:t>
            </a:r>
            <a:r>
              <a:rPr lang="en-US" sz="7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словарями</a:t>
            </a:r>
            <a:endParaRPr lang="en-US" sz="7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1155700" y="2413000"/>
            <a:ext cx="8572500" cy="16001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Одним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примеров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использования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словаря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является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9022"/>
                </a:solidFill>
                <a:latin typeface="Cabin"/>
                <a:ea typeface="Cabin"/>
                <a:cs typeface="Cabin"/>
                <a:sym typeface="Cabin"/>
              </a:rPr>
              <a:t>счетчик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выдающий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встречается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определенный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объект</a:t>
            </a:r>
            <a:endParaRPr lang="en-US" sz="30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346" name="Shape 3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7000" y="3611562"/>
            <a:ext cx="4760912" cy="3352799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Shape 347"/>
          <p:cNvSpPr txBox="1"/>
          <p:nvPr/>
        </p:nvSpPr>
        <p:spPr>
          <a:xfrm>
            <a:off x="10214651" y="2781300"/>
            <a:ext cx="14646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Ключ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12717672" y="2781300"/>
            <a:ext cx="2502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Значение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1803400" y="4165600"/>
            <a:ext cx="7825500" cy="4267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kumimoji="0" lang="ru-RU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'] =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'] =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0">
              <a:buClr>
                <a:srgbClr val="FFFFFF"/>
              </a:buClr>
              <a:buSzPct val="25000"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{'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'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'] =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'] +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{'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'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997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444500" y="1844611"/>
            <a:ext cx="15201900" cy="680701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2800" dirty="0" smtClean="0"/>
              <a:t>Дана строка текста. Найти в этой строке наиболее </a:t>
            </a:r>
            <a:r>
              <a:rPr lang="ru-RU" sz="2800" i="1" dirty="0" smtClean="0"/>
              <a:t>длинное</a:t>
            </a:r>
            <a:r>
              <a:rPr lang="ru-RU" sz="2800" dirty="0" smtClean="0"/>
              <a:t> и наиболее </a:t>
            </a:r>
            <a:r>
              <a:rPr lang="ru-RU" sz="2800" i="1" dirty="0" smtClean="0"/>
              <a:t>короткое</a:t>
            </a:r>
            <a:r>
              <a:rPr lang="ru-RU" sz="2800" dirty="0" smtClean="0"/>
              <a:t> слово.</a:t>
            </a:r>
          </a:p>
          <a:p>
            <a:r>
              <a:rPr lang="ru-RU" sz="2800" dirty="0" smtClean="0"/>
              <a:t>Пример экрана вывода программы: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Введите текст: 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Я учу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Самое кроткое слово: 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Я</a:t>
            </a:r>
          </a:p>
          <a:p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Самое длинное слово: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endParaRPr lang="ru-RU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1155700" y="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Задача на закрепление</a:t>
            </a:r>
            <a:endParaRPr lang="en-US" sz="7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8153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FF66FF"/>
                </a:solidFill>
                <a:latin typeface="Cabin"/>
                <a:ea typeface="Cabin"/>
                <a:cs typeface="Cabin"/>
                <a:sym typeface="Cabin"/>
              </a:rPr>
              <a:t>Ошибки</a:t>
            </a:r>
            <a:r>
              <a:rPr lang="en-US" sz="7600" dirty="0">
                <a:solidFill>
                  <a:srgbClr val="FF66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</a:t>
            </a:r>
            <a:r>
              <a:rPr lang="en-US" sz="7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словарями</a:t>
            </a:r>
            <a:endParaRPr lang="en-US" sz="7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9265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увидите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66FF"/>
                </a:solidFill>
                <a:latin typeface="Cabin"/>
                <a:ea typeface="Cabin"/>
                <a:cs typeface="Cabin"/>
                <a:sym typeface="Cabin"/>
              </a:rPr>
              <a:t>ошибку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указании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ключа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которого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словаре</a:t>
            </a:r>
            <a:endParaRPr lang="en-US" sz="30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Чтобы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проверить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наличие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 в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словаре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определенного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ключа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воспользоваться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оператором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3394825" y="4786950"/>
            <a:ext cx="90566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6C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{}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66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66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']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(most recent call last):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File "&lt;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KeyError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'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print('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 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6C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504598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Если</a:t>
            </a:r>
            <a:r>
              <a:rPr lang="en-US" sz="7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7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видим</a:t>
            </a:r>
            <a:r>
              <a:rPr lang="en-US" sz="7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новое</a:t>
            </a:r>
            <a:r>
              <a:rPr lang="en-US" sz="7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имя</a:t>
            </a:r>
            <a:endParaRPr lang="en-US" sz="7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155700" y="2374900"/>
            <a:ext cx="13932000" cy="1714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Если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видим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новое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имя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0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нам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необходимо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добавить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словарь</a:t>
            </a:r>
            <a:r>
              <a:rPr lang="en-US" sz="3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новую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запись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Если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же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имя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уже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встречалось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раньше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просто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добавляем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один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счетчику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под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этим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именем</a:t>
            </a:r>
            <a:r>
              <a:rPr lang="en-US" sz="3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в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словаре</a:t>
            </a:r>
            <a:endParaRPr lang="en-US" sz="30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2842425" y="4520325"/>
            <a:ext cx="10987875" cy="34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{}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['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zqian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not in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[name]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[name]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[name]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4" name="Shape 364"/>
          <p:cNvSpPr txBox="1"/>
          <p:nvPr/>
        </p:nvSpPr>
        <p:spPr>
          <a:xfrm>
            <a:off x="9004375" y="7924800"/>
            <a:ext cx="7118400" cy="698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{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'csev'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: 2, 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'zqian'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: 1,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'cwen'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: 2}</a:t>
            </a:r>
          </a:p>
        </p:txBody>
      </p:sp>
    </p:spTree>
    <p:extLst>
      <p:ext uri="{BB962C8B-B14F-4D97-AF65-F5344CB8AC3E}">
        <p14:creationId xmlns:p14="http://schemas.microsoft.com/office/powerpoint/2010/main" val="602743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</a:t>
            </a:r>
            <a:r>
              <a:rPr lang="en-US" sz="7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get</a:t>
            </a:r>
            <a:r>
              <a:rPr lang="en-US" sz="7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7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словарей</a:t>
            </a:r>
            <a:endParaRPr lang="en-US" sz="7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502500" cy="4306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Проверка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наличия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определенного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ключа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словаре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его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отсутствии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использование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значения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умолчанию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выполняется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настолько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этого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существует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отдельный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метод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под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названием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get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232900" y="3070225"/>
            <a:ext cx="6502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x =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[name]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else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9728200" y="6019800"/>
            <a:ext cx="6044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847750" y="7423225"/>
            <a:ext cx="71184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Значение по умолчанию, если ключ отсутствует (и без ошибок).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9004375" y="7924800"/>
            <a:ext cx="7118400" cy="698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{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'csev'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: 2, 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'zqian'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: 1,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'cwen'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: 2}</a:t>
            </a:r>
          </a:p>
        </p:txBody>
      </p:sp>
    </p:spTree>
    <p:extLst>
      <p:ext uri="{BB962C8B-B14F-4D97-AF65-F5344CB8AC3E}">
        <p14:creationId xmlns:p14="http://schemas.microsoft.com/office/powerpoint/2010/main" val="4014270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Упрощенный</a:t>
            </a:r>
            <a:r>
              <a:rPr lang="en-US" sz="7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подсчет</a:t>
            </a:r>
            <a:r>
              <a:rPr lang="en-US" sz="7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</a:t>
            </a:r>
            <a:r>
              <a:rPr lang="en-US" sz="7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get</a:t>
            </a:r>
            <a:r>
              <a:rPr lang="en-US" sz="7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1155700" y="2730500"/>
            <a:ext cx="13931900" cy="1714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использовать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get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() 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 </a:t>
            </a:r>
            <a:r>
              <a:rPr lang="en-US" sz="3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36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36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умолчанию</a:t>
            </a:r>
            <a:r>
              <a:rPr lang="en-US" sz="36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равное</a:t>
            </a:r>
            <a:r>
              <a:rPr lang="en-US" sz="36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нулю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отсутствии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ключа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словаре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Если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ключ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найден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добавляем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его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счетчику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один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1" name="Shape 381"/>
          <p:cNvSpPr txBox="1"/>
          <p:nvPr/>
        </p:nvSpPr>
        <p:spPr>
          <a:xfrm>
            <a:off x="1858961" y="5062549"/>
            <a:ext cx="10558500" cy="2155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['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zqian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[name]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name,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2" name="Shape 382"/>
          <p:cNvSpPr txBox="1"/>
          <p:nvPr/>
        </p:nvSpPr>
        <p:spPr>
          <a:xfrm>
            <a:off x="4051150" y="8140700"/>
            <a:ext cx="5150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Значение по умолчанию</a:t>
            </a:r>
          </a:p>
        </p:txBody>
      </p:sp>
      <p:cxnSp>
        <p:nvCxnSpPr>
          <p:cNvPr id="383" name="Shape 383"/>
          <p:cNvCxnSpPr/>
          <p:nvPr/>
        </p:nvCxnSpPr>
        <p:spPr>
          <a:xfrm flipH="1">
            <a:off x="7921474" y="6808925"/>
            <a:ext cx="1405200" cy="1411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4" name="Shape 384"/>
          <p:cNvSpPr txBox="1"/>
          <p:nvPr/>
        </p:nvSpPr>
        <p:spPr>
          <a:xfrm>
            <a:off x="9004375" y="7924800"/>
            <a:ext cx="7118400" cy="698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{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'csev'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: 2, 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'zqian'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: 1,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'cwen'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: 2}</a:t>
            </a:r>
          </a:p>
        </p:txBody>
      </p:sp>
    </p:spTree>
    <p:extLst>
      <p:ext uri="{BB962C8B-B14F-4D97-AF65-F5344CB8AC3E}">
        <p14:creationId xmlns:p14="http://schemas.microsoft.com/office/powerpoint/2010/main" val="40022418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Словари</a:t>
            </a:r>
            <a:r>
              <a:rPr lang="en-US" sz="64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6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определенные</a:t>
            </a:r>
            <a:r>
              <a:rPr lang="en-US" sz="64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циклы</a:t>
            </a:r>
            <a:endParaRPr lang="en-US" sz="64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869075" y="2540000"/>
            <a:ext cx="13932000" cy="21461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07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</a:t>
            </a:r>
            <a:r>
              <a:rPr lang="en-US" sz="2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есмотря</a:t>
            </a:r>
            <a:r>
              <a:rPr lang="en-US" sz="2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2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то</a:t>
            </a:r>
            <a:r>
              <a:rPr lang="en-US" sz="2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lang="en-US" sz="2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значения</a:t>
            </a:r>
            <a:r>
              <a:rPr lang="en-US" sz="2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словаря</a:t>
            </a:r>
            <a:r>
              <a:rPr lang="en-US" sz="2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хранятся</a:t>
            </a:r>
            <a:r>
              <a:rPr lang="en-US" sz="2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2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неотсортированном</a:t>
            </a:r>
            <a:r>
              <a:rPr lang="en-US" sz="2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порядке</a:t>
            </a:r>
            <a:r>
              <a:rPr lang="en-US" sz="2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2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2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написать</a:t>
            </a:r>
            <a:r>
              <a:rPr lang="en-US" sz="2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</a:t>
            </a:r>
            <a:r>
              <a:rPr lang="en-US" sz="2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2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который</a:t>
            </a:r>
            <a:r>
              <a:rPr lang="en-US" sz="2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проходит</a:t>
            </a:r>
            <a:r>
              <a:rPr lang="en-US" sz="2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2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всем</a:t>
            </a:r>
            <a:r>
              <a:rPr lang="en-US" sz="2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элементам</a:t>
            </a:r>
            <a:r>
              <a:rPr lang="en-US" sz="2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словар</a:t>
            </a:r>
            <a:r>
              <a:rPr lang="en-US" sz="2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я</a:t>
            </a:r>
            <a:r>
              <a:rPr lang="en-US" sz="2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r>
              <a:rPr lang="en-US" sz="2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</a:t>
            </a:r>
            <a:r>
              <a:rPr lang="en-US" sz="2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а</a:t>
            </a:r>
            <a:r>
              <a:rPr lang="en-US" sz="2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самом</a:t>
            </a:r>
            <a:r>
              <a:rPr lang="en-US" sz="2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деле</a:t>
            </a:r>
            <a:r>
              <a:rPr lang="en-US" sz="2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</a:t>
            </a:r>
            <a:r>
              <a:rPr lang="en-US" sz="2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проходит</a:t>
            </a:r>
            <a:r>
              <a:rPr lang="en-US" sz="2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2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всем</a:t>
            </a:r>
            <a:r>
              <a:rPr lang="en-US" sz="2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ключ</a:t>
            </a:r>
            <a:r>
              <a:rPr lang="en-US" sz="2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ам</a:t>
            </a:r>
            <a:r>
              <a:rPr lang="en-US" sz="2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словар</a:t>
            </a:r>
            <a:r>
              <a:rPr lang="en-US" sz="2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я</a:t>
            </a:r>
            <a:r>
              <a:rPr lang="en-US" sz="2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2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выдает</a:t>
            </a:r>
            <a:r>
              <a:rPr lang="en-US" sz="2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соответствующие</a:t>
            </a:r>
            <a:r>
              <a:rPr lang="en-US" sz="2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значения</a:t>
            </a:r>
            <a:r>
              <a:rPr lang="en-US" sz="2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1714500" y="4960925"/>
            <a:ext cx="14541599" cy="375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{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'chuck'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: 1 ,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: 42,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jan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': 100}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rgbClr val="FFFFFF"/>
              </a:buClr>
              <a:buSzPct val="25000"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...     print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[key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jan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chuck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42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9345161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Получение</a:t>
            </a:r>
            <a:r>
              <a:rPr lang="en-US" sz="6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r>
              <a:rPr lang="en-US" sz="6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ключей</a:t>
            </a:r>
            <a:r>
              <a:rPr lang="en-US" sz="6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6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значений</a:t>
            </a:r>
            <a:endParaRPr lang="en-US" sz="60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939800" y="2844800"/>
            <a:ext cx="4953000" cy="5562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словаря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извлечь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ключей</a:t>
            </a:r>
            <a:r>
              <a:rPr lang="ru-RU" sz="3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(метод </a:t>
            </a:r>
            <a:r>
              <a:rPr lang="en-US" sz="3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keys()</a:t>
            </a:r>
            <a:r>
              <a:rPr lang="en-US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r>
              <a:rPr lang="en-US" sz="3600" b="0" i="0" u="none" strike="noStrike" cap="none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-US" sz="36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значений</a:t>
            </a:r>
            <a:r>
              <a:rPr lang="en-US" sz="36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 </a:t>
            </a:r>
            <a:r>
              <a:rPr lang="en-US" sz="36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values()</a:t>
            </a:r>
            <a:r>
              <a:rPr lang="en-US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r>
              <a:rPr lang="en-US" sz="3600" b="0" i="0" u="none" strike="noStrike" cap="none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элементов</a:t>
            </a:r>
            <a:r>
              <a:rPr lang="en-US" sz="36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ключей</a:t>
            </a:r>
            <a:r>
              <a:rPr lang="en-US" sz="36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значений</a:t>
            </a:r>
            <a:r>
              <a:rPr lang="en-US" sz="3600" b="0" i="0" u="none" strike="noStrike" cap="none" dirty="0" smtClean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3600" b="0" i="0" u="none" strike="noStrike" cap="none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ru-RU" sz="3600" b="0" i="0" u="none" strike="noStrike" cap="none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 </a:t>
            </a:r>
            <a:r>
              <a:rPr lang="en-US" sz="3600" b="0" i="0" u="none" strike="noStrike" cap="none" dirty="0" smtClean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items()</a:t>
            </a:r>
            <a:r>
              <a:rPr lang="en-US" sz="3600" b="0" i="0" u="none" strike="noStrike" cap="none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6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41" name="Shape 441"/>
          <p:cNvSpPr txBox="1"/>
          <p:nvPr/>
        </p:nvSpPr>
        <p:spPr>
          <a:xfrm>
            <a:off x="6001650" y="2540000"/>
            <a:ext cx="96287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25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jjj</a:t>
            </a: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{ 'chuck' : 1 , '</a:t>
            </a:r>
            <a:r>
              <a:rPr kumimoji="0" lang="en-US" sz="25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 : 42, '</a:t>
            </a:r>
            <a:r>
              <a:rPr kumimoji="0" lang="en-US" sz="25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jan</a:t>
            </a: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': 100}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25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jjj</a:t>
            </a: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kumimoji="0" lang="en-US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jan</a:t>
            </a: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 'chuck', '</a:t>
            </a:r>
            <a:r>
              <a:rPr kumimoji="0" lang="en-US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kumimoji="0" lang="en-US" sz="25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jjj.</a:t>
            </a:r>
            <a:r>
              <a:rPr kumimoji="0" lang="en-US" sz="25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kumimoji="0" lang="en-US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jan</a:t>
            </a: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 'chuck', '</a:t>
            </a:r>
            <a:r>
              <a:rPr kumimoji="0" lang="en-US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kumimoji="0" lang="en-US" sz="25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jjj.</a:t>
            </a:r>
            <a:r>
              <a:rPr kumimoji="0" lang="en-US" sz="25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[100, 1, 42]</a:t>
            </a:r>
            <a:endParaRPr kumimoji="0" lang="en-US" sz="25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kumimoji="0" lang="en-US" sz="25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jjj.</a:t>
            </a:r>
            <a:r>
              <a:rPr kumimoji="0" lang="en-US" sz="25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[('</a:t>
            </a:r>
            <a:r>
              <a:rPr kumimoji="0" lang="en-US" sz="25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jan</a:t>
            </a: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 100), ('chuck', 1), ('</a:t>
            </a:r>
            <a:r>
              <a:rPr kumimoji="0" lang="en-US" sz="25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 42)]</a:t>
            </a:r>
            <a:endParaRPr kumimoji="0" lang="en-US" sz="25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6508675" y="7653210"/>
            <a:ext cx="88787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lang="ru-RU" sz="3400" noProof="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</a:t>
            </a: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ортеж</a:t>
            </a:r>
            <a:endParaRPr kumimoji="0" lang="en-US" sz="3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43" name="Shape 443"/>
          <p:cNvCxnSpPr/>
          <p:nvPr/>
        </p:nvCxnSpPr>
        <p:spPr>
          <a:xfrm>
            <a:off x="10408425" y="6948211"/>
            <a:ext cx="201599" cy="704999"/>
          </a:xfrm>
          <a:prstGeom prst="straightConnector1">
            <a:avLst/>
          </a:prstGeom>
          <a:noFill/>
          <a:ln w="76200" cap="rnd" cmpd="sng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40401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</a:t>
            </a:r>
            <a:r>
              <a:rPr lang="en-US" sz="76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ва</a:t>
            </a:r>
            <a:r>
              <a:rPr lang="en-US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итератора</a:t>
            </a:r>
            <a:r>
              <a:rPr lang="en-US" sz="7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!</a:t>
            </a:r>
          </a:p>
        </p:txBody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6133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проходит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парам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словаря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ключ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lang="en-US" sz="2800" dirty="0" err="1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2800" b="0" i="0" u="none" strike="noStrike" cap="none" dirty="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помощ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*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двух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*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итераторов</a:t>
            </a:r>
            <a:endParaRPr lang="en-US" sz="28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каждом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выполнении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цикла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первым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итератором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является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ключ</a:t>
            </a:r>
            <a:r>
              <a:rPr lang="en-US" sz="28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а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вторым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2800" i="1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соответствующее</a:t>
            </a:r>
            <a:r>
              <a:rPr lang="en-US" sz="2800" i="1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2800" i="1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ключу</a:t>
            </a:r>
            <a:r>
              <a:rPr lang="en-US" sz="2800" i="1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значение</a:t>
            </a:r>
            <a:endParaRPr lang="en-US" sz="2800" dirty="0">
              <a:solidFill>
                <a:srgbClr val="00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0" name="Shape 450"/>
          <p:cNvSpPr txBox="1"/>
          <p:nvPr/>
        </p:nvSpPr>
        <p:spPr>
          <a:xfrm>
            <a:off x="7423599" y="2970250"/>
            <a:ext cx="8164200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jjj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{ 'chuck' : 1 , '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 : 42, '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jan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': 100}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for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aaa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bbb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jjj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...          print </a:t>
            </a: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aaa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bbb</a:t>
            </a: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jan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chuck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42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1" name="Shape 451"/>
          <p:cNvSpPr txBox="1"/>
          <p:nvPr/>
        </p:nvSpPr>
        <p:spPr>
          <a:xfrm>
            <a:off x="12560300" y="7200900"/>
            <a:ext cx="14954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[chuck]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4351000" y="7188200"/>
            <a:ext cx="546100" cy="647700"/>
          </a:xfrm>
          <a:prstGeom prst="rect">
            <a:avLst/>
          </a:prstGeom>
          <a:noFill/>
          <a:ln w="25400" cap="rnd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12847636" y="8026400"/>
            <a:ext cx="1157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[fred]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x="14300200" y="8013700"/>
            <a:ext cx="596900" cy="647700"/>
          </a:xfrm>
          <a:prstGeom prst="rect">
            <a:avLst/>
          </a:prstGeom>
          <a:noFill/>
          <a:ln w="25400" cap="rnd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42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13266737" y="5638800"/>
            <a:ext cx="700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aaa</a:t>
            </a:r>
          </a:p>
        </p:txBody>
      </p:sp>
      <p:sp>
        <p:nvSpPr>
          <p:cNvPr id="456" name="Shape 456"/>
          <p:cNvSpPr txBox="1"/>
          <p:nvPr/>
        </p:nvSpPr>
        <p:spPr>
          <a:xfrm>
            <a:off x="14284325" y="5638800"/>
            <a:ext cx="8000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bbb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7" name="Shape 457"/>
          <p:cNvSpPr txBox="1"/>
          <p:nvPr/>
        </p:nvSpPr>
        <p:spPr>
          <a:xfrm>
            <a:off x="13100050" y="6388100"/>
            <a:ext cx="942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[jan]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14338300" y="6375400"/>
            <a:ext cx="825499" cy="647700"/>
          </a:xfrm>
          <a:prstGeom prst="rect">
            <a:avLst/>
          </a:prstGeom>
          <a:noFill/>
          <a:ln w="25400" cap="rnd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652636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title"/>
          </p:nvPr>
        </p:nvSpPr>
        <p:spPr>
          <a:xfrm>
            <a:off x="1168400" y="-3556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8000" b="1" dirty="0"/>
              <a:t>Методы словарей</a:t>
            </a:r>
          </a:p>
        </p:txBody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457200" y="0"/>
            <a:ext cx="14770100" cy="105727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lvl="0" indent="-4064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ru-RU" sz="2800" dirty="0" err="1" smtClean="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clear</a:t>
            </a:r>
            <a:r>
              <a:rPr lang="ru-RU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() - очищает словарь.</a:t>
            </a:r>
          </a:p>
          <a:p>
            <a:pPr marL="457200" lvl="0" indent="-4064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ru-RU" sz="2800" dirty="0" err="1" smtClean="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copy</a:t>
            </a:r>
            <a:r>
              <a:rPr lang="ru-RU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() - возвращает копию словаря.</a:t>
            </a:r>
          </a:p>
          <a:p>
            <a:pPr marL="457200" lvl="0" indent="-4064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ru-RU" sz="2800" dirty="0" err="1" smtClean="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get</a:t>
            </a:r>
            <a:r>
              <a:rPr lang="ru-RU" sz="28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ru-RU" sz="28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key</a:t>
            </a:r>
            <a:r>
              <a:rPr lang="ru-RU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[, </a:t>
            </a:r>
            <a:r>
              <a:rPr lang="ru-RU" sz="2800" dirty="0" err="1">
                <a:solidFill>
                  <a:schemeClr val="tx1"/>
                </a:solidFill>
                <a:latin typeface="Cabin"/>
                <a:ea typeface="Cabin"/>
                <a:cs typeface="Cabin"/>
                <a:sym typeface="Cabin"/>
              </a:rPr>
              <a:t>default</a:t>
            </a:r>
            <a:r>
              <a:rPr lang="ru-RU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]) - возвращает значение ключа, но если его нет, не бросает исключение, а возвращает </a:t>
            </a:r>
            <a:r>
              <a:rPr lang="ru-RU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default</a:t>
            </a:r>
            <a:r>
              <a:rPr lang="ru-RU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(по умолчанию </a:t>
            </a:r>
            <a:r>
              <a:rPr lang="ru-RU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None</a:t>
            </a:r>
            <a:r>
              <a:rPr lang="ru-RU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).</a:t>
            </a:r>
          </a:p>
          <a:p>
            <a:pPr marL="457200" lvl="0" indent="-4064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ru-RU" sz="2800" dirty="0" err="1" smtClean="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items</a:t>
            </a:r>
            <a:r>
              <a:rPr lang="ru-RU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() - возвращает пары (ключ, значение</a:t>
            </a:r>
            <a:r>
              <a:rPr lang="ru-RU" sz="28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).</a:t>
            </a:r>
            <a:endParaRPr lang="en-US" sz="2800" dirty="0" smtClean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indent="-4064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ru-RU" sz="2800" dirty="0" err="1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values</a:t>
            </a:r>
            <a:r>
              <a:rPr lang="ru-RU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() - возвращает значения в словаре</a:t>
            </a:r>
            <a:r>
              <a:rPr lang="ru-RU" sz="28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endParaRPr lang="ru-RU" sz="28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4064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ru-RU" sz="2800" dirty="0" err="1" smtClean="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keys</a:t>
            </a:r>
            <a:r>
              <a:rPr lang="ru-RU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() - возвращает ключи в словаре.</a:t>
            </a:r>
          </a:p>
          <a:p>
            <a:pPr marL="457200" lvl="0" indent="-4064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ru-RU" sz="2800" dirty="0" err="1" smtClean="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pop</a:t>
            </a:r>
            <a:r>
              <a:rPr lang="ru-RU" sz="2800" dirty="0" smtClean="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ru-RU" sz="2800" dirty="0" err="1" smtClean="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key</a:t>
            </a:r>
            <a:r>
              <a:rPr lang="ru-RU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[, </a:t>
            </a:r>
            <a:r>
              <a:rPr lang="ru-RU" sz="2800" dirty="0" err="1">
                <a:solidFill>
                  <a:schemeClr val="tx1"/>
                </a:solidFill>
                <a:latin typeface="Cabin"/>
                <a:ea typeface="Cabin"/>
                <a:cs typeface="Cabin"/>
                <a:sym typeface="Cabin"/>
              </a:rPr>
              <a:t>default</a:t>
            </a:r>
            <a:r>
              <a:rPr lang="ru-RU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]) - удаляет ключ и возвращает значение. Если ключа нет, возвращает </a:t>
            </a:r>
            <a:r>
              <a:rPr lang="ru-RU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default</a:t>
            </a:r>
            <a:r>
              <a:rPr lang="ru-RU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(по умолчанию бросает исключение</a:t>
            </a:r>
            <a:r>
              <a:rPr lang="ru-RU" sz="28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).</a:t>
            </a:r>
            <a:endParaRPr lang="ru-RU" sz="28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4064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2800" dirty="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p</a:t>
            </a:r>
            <a:r>
              <a:rPr lang="ru-RU" sz="2800" dirty="0" err="1" smtClean="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opitem</a:t>
            </a:r>
            <a:r>
              <a:rPr lang="ru-RU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() - удаляет и возвращает пару (ключ, значение). Если словарь пуст, бросает исключение </a:t>
            </a:r>
            <a:r>
              <a:rPr lang="ru-RU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KeyError</a:t>
            </a:r>
            <a:r>
              <a:rPr lang="ru-RU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Помните, что словари </a:t>
            </a:r>
            <a:r>
              <a:rPr lang="ru-RU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неупорядочены</a:t>
            </a:r>
            <a:r>
              <a:rPr lang="ru-RU" sz="28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endParaRPr lang="ru-RU" sz="28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4064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ru-RU" sz="2800" dirty="0" err="1" smtClean="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setdefault</a:t>
            </a:r>
            <a:r>
              <a:rPr lang="ru-RU" sz="28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ru-RU" sz="28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key</a:t>
            </a:r>
            <a:r>
              <a:rPr lang="ru-RU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[, </a:t>
            </a:r>
            <a:r>
              <a:rPr lang="ru-RU" sz="2800" dirty="0" err="1">
                <a:solidFill>
                  <a:schemeClr val="tx1"/>
                </a:solidFill>
                <a:latin typeface="Cabin"/>
                <a:ea typeface="Cabin"/>
                <a:cs typeface="Cabin"/>
                <a:sym typeface="Cabin"/>
              </a:rPr>
              <a:t>default</a:t>
            </a:r>
            <a:r>
              <a:rPr lang="ru-RU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]) - возвращает значение ключа, но если его нет, не бросает исключение, а создает ключ с значением </a:t>
            </a:r>
            <a:r>
              <a:rPr lang="ru-RU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default</a:t>
            </a:r>
            <a:r>
              <a:rPr lang="ru-RU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(по умолчанию </a:t>
            </a:r>
            <a:r>
              <a:rPr lang="ru-RU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None</a:t>
            </a:r>
            <a:r>
              <a:rPr lang="ru-RU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).</a:t>
            </a:r>
          </a:p>
          <a:p>
            <a:pPr marL="457200" lvl="0" indent="-4064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ru-RU" sz="2800" dirty="0" err="1" smtClean="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update</a:t>
            </a:r>
            <a:r>
              <a:rPr lang="ru-RU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([</a:t>
            </a:r>
            <a:r>
              <a:rPr lang="ru-RU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other</a:t>
            </a:r>
            <a:r>
              <a:rPr lang="ru-RU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]) - обновляет словарь, добавляя пары (ключ, значение) из </a:t>
            </a:r>
            <a:r>
              <a:rPr lang="ru-RU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other</a:t>
            </a:r>
            <a:r>
              <a:rPr lang="ru-RU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Существующие ключи перезаписываются. Возвращает </a:t>
            </a:r>
            <a:r>
              <a:rPr lang="ru-RU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None</a:t>
            </a:r>
            <a:r>
              <a:rPr lang="ru-RU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(не новый словарь</a:t>
            </a:r>
            <a:r>
              <a:rPr lang="ru-RU" sz="28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!).</a:t>
            </a:r>
            <a:endParaRPr lang="ru-RU" sz="28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4304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Shape 4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Shape 4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Shape 422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bg2"/>
                </a:solidFill>
              </a:rPr>
              <a:t>Данная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презентация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охраняется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авторским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правом</a:t>
            </a:r>
            <a:r>
              <a:rPr lang="en-US" sz="1800" dirty="0">
                <a:solidFill>
                  <a:schemeClr val="bg2"/>
                </a:solidFill>
              </a:rPr>
              <a:t> “Copyright 2010-  Charles R. Severance (</a:t>
            </a:r>
            <a:r>
              <a:rPr lang="en-US" sz="1800" u="sng" dirty="0">
                <a:solidFill>
                  <a:schemeClr val="bg2"/>
                </a:solidFill>
                <a:hlinkClick r:id="rId5"/>
              </a:rPr>
              <a:t>www.dr-chuck.com</a:t>
            </a:r>
            <a:r>
              <a:rPr lang="en-US" sz="1800" dirty="0">
                <a:solidFill>
                  <a:schemeClr val="bg2"/>
                </a:solidFill>
              </a:rPr>
              <a:t>) University of Michigan School of Information” </a:t>
            </a:r>
            <a:r>
              <a:rPr lang="en-US" sz="1800" u="sng" dirty="0">
                <a:solidFill>
                  <a:schemeClr val="bg2"/>
                </a:solidFill>
                <a:hlinkClick r:id="rId6"/>
              </a:rPr>
              <a:t>open.umich.edu</a:t>
            </a:r>
            <a:r>
              <a:rPr lang="en-US" sz="1800" dirty="0">
                <a:solidFill>
                  <a:schemeClr val="bg2"/>
                </a:solidFill>
              </a:rPr>
              <a:t> и </a:t>
            </a:r>
            <a:r>
              <a:rPr lang="en-US" sz="1800" dirty="0" err="1">
                <a:solidFill>
                  <a:schemeClr val="bg2"/>
                </a:solidFill>
              </a:rPr>
              <a:t>доступна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на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условиях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лицензии</a:t>
            </a:r>
            <a:r>
              <a:rPr lang="en-US" sz="1800" dirty="0">
                <a:solidFill>
                  <a:schemeClr val="bg2"/>
                </a:solidFill>
              </a:rPr>
              <a:t> 4.0 “С </a:t>
            </a:r>
            <a:r>
              <a:rPr lang="en-US" sz="1800" dirty="0" err="1">
                <a:solidFill>
                  <a:schemeClr val="bg2"/>
                </a:solidFill>
              </a:rPr>
              <a:t>указанием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авторства</a:t>
            </a:r>
            <a:r>
              <a:rPr lang="en-US" sz="1800" dirty="0">
                <a:solidFill>
                  <a:schemeClr val="bg2"/>
                </a:solidFill>
              </a:rPr>
              <a:t>”.  В </a:t>
            </a:r>
            <a:r>
              <a:rPr lang="en-US" sz="1800" dirty="0" err="1">
                <a:solidFill>
                  <a:schemeClr val="bg2"/>
                </a:solidFill>
              </a:rPr>
              <a:t>соответствии</a:t>
            </a:r>
            <a:r>
              <a:rPr lang="en-US" sz="1800" dirty="0">
                <a:solidFill>
                  <a:schemeClr val="bg2"/>
                </a:solidFill>
              </a:rPr>
              <a:t> с </a:t>
            </a:r>
            <a:r>
              <a:rPr lang="en-US" sz="1800" dirty="0" err="1">
                <a:solidFill>
                  <a:schemeClr val="bg2"/>
                </a:solidFill>
              </a:rPr>
              <a:t>требованием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лицензии</a:t>
            </a:r>
            <a:r>
              <a:rPr lang="en-US" sz="1800" dirty="0">
                <a:solidFill>
                  <a:schemeClr val="bg2"/>
                </a:solidFill>
              </a:rPr>
              <a:t> “С </a:t>
            </a:r>
            <a:r>
              <a:rPr lang="en-US" sz="1800" dirty="0" err="1">
                <a:solidFill>
                  <a:schemeClr val="bg2"/>
                </a:solidFill>
              </a:rPr>
              <a:t>указанием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авторства</a:t>
            </a:r>
            <a:r>
              <a:rPr lang="en-US" sz="1800" dirty="0">
                <a:solidFill>
                  <a:schemeClr val="bg2"/>
                </a:solidFill>
              </a:rPr>
              <a:t>" </a:t>
            </a:r>
            <a:r>
              <a:rPr lang="en-US" sz="1800" dirty="0" err="1">
                <a:solidFill>
                  <a:schemeClr val="bg2"/>
                </a:solidFill>
              </a:rPr>
              <a:t>данный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слайд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должен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присутствовать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во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всех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копиях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этого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документа</a:t>
            </a:r>
            <a:r>
              <a:rPr lang="en-US" sz="1800" dirty="0">
                <a:solidFill>
                  <a:schemeClr val="bg2"/>
                </a:solidFill>
              </a:rPr>
              <a:t>. </a:t>
            </a:r>
            <a:r>
              <a:rPr lang="en-US" sz="1800" dirty="0" err="1">
                <a:solidFill>
                  <a:schemeClr val="bg2"/>
                </a:solidFill>
              </a:rPr>
              <a:t>При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внесении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каких-либо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изменений</a:t>
            </a:r>
            <a:r>
              <a:rPr lang="en-US" sz="1800" dirty="0">
                <a:solidFill>
                  <a:schemeClr val="bg2"/>
                </a:solidFill>
              </a:rPr>
              <a:t> в </a:t>
            </a:r>
            <a:r>
              <a:rPr lang="en-US" sz="1800" dirty="0" err="1">
                <a:solidFill>
                  <a:schemeClr val="bg2"/>
                </a:solidFill>
              </a:rPr>
              <a:t>данный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документ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вы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можете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указать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свое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имя</a:t>
            </a:r>
            <a:r>
              <a:rPr lang="en-US" sz="1800" dirty="0">
                <a:solidFill>
                  <a:schemeClr val="bg2"/>
                </a:solidFill>
              </a:rPr>
              <a:t> и </a:t>
            </a:r>
            <a:r>
              <a:rPr lang="en-US" sz="1800" dirty="0" err="1">
                <a:solidFill>
                  <a:schemeClr val="bg2"/>
                </a:solidFill>
              </a:rPr>
              <a:t>организацию</a:t>
            </a:r>
            <a:r>
              <a:rPr lang="en-US" sz="1800" dirty="0">
                <a:solidFill>
                  <a:schemeClr val="bg2"/>
                </a:solidFill>
              </a:rPr>
              <a:t> в </a:t>
            </a:r>
            <a:r>
              <a:rPr lang="en-US" sz="1800" dirty="0" err="1">
                <a:solidFill>
                  <a:schemeClr val="bg2"/>
                </a:solidFill>
              </a:rPr>
              <a:t>список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соавторов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на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этой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странице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для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последующих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публикаций</a:t>
            </a:r>
            <a:r>
              <a:rPr lang="en-US" sz="1800" dirty="0">
                <a:solidFill>
                  <a:schemeClr val="bg2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bg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bg2"/>
                </a:solidFill>
              </a:rPr>
              <a:t>Первоначальная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разработка</a:t>
            </a:r>
            <a:r>
              <a:rPr lang="en-US" sz="1800" dirty="0">
                <a:solidFill>
                  <a:schemeClr val="bg2"/>
                </a:solidFill>
              </a:rPr>
              <a:t>: </a:t>
            </a:r>
            <a:r>
              <a:rPr lang="en-US" sz="1800" dirty="0" err="1">
                <a:solidFill>
                  <a:schemeClr val="bg2"/>
                </a:solidFill>
              </a:rPr>
              <a:t>Чарльз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Северанс</a:t>
            </a:r>
            <a:r>
              <a:rPr lang="en-US" sz="1800" dirty="0">
                <a:solidFill>
                  <a:schemeClr val="bg2"/>
                </a:solidFill>
              </a:rPr>
              <a:t>, </a:t>
            </a:r>
            <a:r>
              <a:rPr lang="en-US" sz="1800" dirty="0" err="1">
                <a:solidFill>
                  <a:schemeClr val="bg2"/>
                </a:solidFill>
              </a:rPr>
              <a:t>Школа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информации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Мичиганского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университета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bg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bg2"/>
                </a:solidFill>
              </a:rPr>
              <a:t>Здесь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впишите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дополнительных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авторов</a:t>
            </a:r>
            <a:r>
              <a:rPr lang="en-US" sz="1800" dirty="0">
                <a:solidFill>
                  <a:schemeClr val="bg2"/>
                </a:solidFill>
              </a:rPr>
              <a:t> и </a:t>
            </a:r>
            <a:r>
              <a:rPr lang="en-US" sz="1800" dirty="0" err="1">
                <a:solidFill>
                  <a:schemeClr val="bg2"/>
                </a:solidFill>
              </a:rPr>
              <a:t>переводчиков</a:t>
            </a:r>
            <a:r>
              <a:rPr lang="en-US" sz="1800" dirty="0">
                <a:solidFill>
                  <a:schemeClr val="bg2"/>
                </a:solidFill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bg2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800" dirty="0">
              <a:solidFill>
                <a:schemeClr val="bg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bg2"/>
              </a:solidFill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1155700" y="241300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>
                <a:solidFill>
                  <a:srgbClr val="00FF00"/>
                </a:solidFill>
              </a:rPr>
              <a:t>Благодарность / Содействие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444500" y="1844612"/>
            <a:ext cx="15201900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2800" i="1" dirty="0"/>
              <a:t>К</a:t>
            </a:r>
            <a:r>
              <a:rPr lang="ru-RU" sz="2800" i="1" dirty="0" smtClean="0"/>
              <a:t>ортеж </a:t>
            </a:r>
            <a:r>
              <a:rPr lang="ru-RU" sz="2800" dirty="0"/>
              <a:t>(</a:t>
            </a:r>
            <a:r>
              <a:rPr lang="ru-RU" sz="2800" dirty="0" err="1"/>
              <a:t>tuple</a:t>
            </a:r>
            <a:r>
              <a:rPr lang="ru-RU" sz="2800" dirty="0"/>
              <a:t>) отличается от </a:t>
            </a:r>
            <a:r>
              <a:rPr lang="ru-RU" sz="2800" dirty="0" smtClean="0"/>
              <a:t>обычного</a:t>
            </a:r>
            <a:r>
              <a:rPr lang="en-US" sz="2800" dirty="0" smtClean="0"/>
              <a:t> </a:t>
            </a:r>
            <a:r>
              <a:rPr lang="ru-RU" sz="2800" dirty="0" smtClean="0"/>
              <a:t>списка </a:t>
            </a:r>
            <a:r>
              <a:rPr lang="ru-RU" sz="2800" dirty="0"/>
              <a:t>тем, что </a:t>
            </a:r>
            <a:r>
              <a:rPr lang="ru-RU" sz="2800" b="1" dirty="0">
                <a:solidFill>
                  <a:srgbClr val="FF0000"/>
                </a:solidFill>
              </a:rPr>
              <a:t>является неизменяемым</a:t>
            </a:r>
            <a:r>
              <a:rPr lang="ru-RU" sz="2800" dirty="0"/>
              <a:t>. Создав его, мы не сможем в будущем </a:t>
            </a:r>
            <a:r>
              <a:rPr lang="ru-RU" sz="2800" dirty="0" smtClean="0"/>
              <a:t>не</a:t>
            </a:r>
            <a:r>
              <a:rPr lang="en-US" sz="2800" dirty="0" smtClean="0"/>
              <a:t> </a:t>
            </a:r>
            <a:r>
              <a:rPr lang="ru-RU" sz="2800" dirty="0" smtClean="0"/>
              <a:t>изменить </a:t>
            </a:r>
            <a:r>
              <a:rPr lang="ru-RU" sz="2800" dirty="0"/>
              <a:t>значения его </a:t>
            </a:r>
            <a:r>
              <a:rPr lang="ru-RU" sz="2800" dirty="0" smtClean="0"/>
              <a:t>элементов (как в строках), </a:t>
            </a:r>
            <a:r>
              <a:rPr lang="ru-RU" sz="2800" dirty="0"/>
              <a:t>ни удалить </a:t>
            </a:r>
            <a:r>
              <a:rPr lang="ru-RU" sz="2800" dirty="0" smtClean="0"/>
              <a:t>их не добавить.</a:t>
            </a:r>
            <a:endParaRPr lang="en-US" sz="28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1155700" y="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Tuples </a:t>
            </a:r>
            <a:r>
              <a:rPr lang="ru-RU" sz="7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(кортежи)</a:t>
            </a:r>
            <a:endParaRPr lang="en-US" sz="7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7977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1155700" y="3683001"/>
            <a:ext cx="13779500" cy="520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Вместо квадратных 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скобок здесь ставятся круглые: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&gt;&gt;&gt;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= (2, 54, 7.5, 890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Впрочем, скобки можно и не ставить: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&gt;&gt;&gt;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=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2, 54, 7.5, 890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Кортеж из одного элемента создается следующим образом: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&gt;&gt;&gt;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ts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=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(3,)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Courier New"/>
                <a:cs typeface="Courier New" panose="02070309020205020404" pitchFamily="49" charset="0"/>
                <a:sym typeface="Courier New"/>
              </a:rPr>
              <a:t>Пустой кортеж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te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= 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444500" y="1844612"/>
            <a:ext cx="15201900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2800" i="1" dirty="0"/>
              <a:t>К</a:t>
            </a:r>
            <a:r>
              <a:rPr lang="ru-RU" sz="2800" i="1" dirty="0" smtClean="0"/>
              <a:t>ортеж </a:t>
            </a:r>
            <a:r>
              <a:rPr lang="ru-RU" sz="2800" dirty="0"/>
              <a:t>(</a:t>
            </a:r>
            <a:r>
              <a:rPr lang="ru-RU" sz="2800" dirty="0" err="1"/>
              <a:t>tuple</a:t>
            </a:r>
            <a:r>
              <a:rPr lang="ru-RU" sz="2800" dirty="0"/>
              <a:t>) отличается от </a:t>
            </a:r>
            <a:r>
              <a:rPr lang="ru-RU" sz="2800" dirty="0" smtClean="0"/>
              <a:t>обычного</a:t>
            </a:r>
            <a:r>
              <a:rPr lang="en-US" sz="2800" dirty="0" smtClean="0"/>
              <a:t> </a:t>
            </a:r>
            <a:r>
              <a:rPr lang="ru-RU" sz="2800" dirty="0" smtClean="0"/>
              <a:t>списка </a:t>
            </a:r>
            <a:r>
              <a:rPr lang="ru-RU" sz="2800" dirty="0"/>
              <a:t>тем, что </a:t>
            </a:r>
            <a:r>
              <a:rPr lang="ru-RU" sz="2800" b="1" dirty="0">
                <a:solidFill>
                  <a:srgbClr val="FF0000"/>
                </a:solidFill>
              </a:rPr>
              <a:t>является неизменяемым</a:t>
            </a:r>
            <a:r>
              <a:rPr lang="ru-RU" sz="2800" dirty="0"/>
              <a:t>. Создав его, мы не сможем в будущем </a:t>
            </a:r>
            <a:r>
              <a:rPr lang="ru-RU" sz="2800" dirty="0" smtClean="0"/>
              <a:t>не</a:t>
            </a:r>
            <a:r>
              <a:rPr lang="en-US" sz="2800" dirty="0" smtClean="0"/>
              <a:t> </a:t>
            </a:r>
            <a:r>
              <a:rPr lang="ru-RU" sz="2800" dirty="0" smtClean="0"/>
              <a:t>изменить </a:t>
            </a:r>
            <a:r>
              <a:rPr lang="ru-RU" sz="2800" dirty="0"/>
              <a:t>значения его </a:t>
            </a:r>
            <a:r>
              <a:rPr lang="ru-RU" sz="2800" dirty="0" smtClean="0"/>
              <a:t>элементов (как в строках), </a:t>
            </a:r>
            <a:r>
              <a:rPr lang="ru-RU" sz="2800" dirty="0"/>
              <a:t>ни удалить </a:t>
            </a:r>
            <a:r>
              <a:rPr lang="ru-RU" sz="2800" dirty="0" smtClean="0"/>
              <a:t>их не добавить.</a:t>
            </a:r>
            <a:endParaRPr lang="en-US" sz="28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1155700" y="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Tuples </a:t>
            </a:r>
            <a:r>
              <a:rPr lang="ru-RU" sz="7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(кортежи)</a:t>
            </a:r>
            <a:endParaRPr lang="en-US" sz="7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54801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1155700" y="3683001"/>
            <a:ext cx="13779500" cy="520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Вместо квадратных 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скобок здесь ставятся круглые: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&gt;&gt;&gt;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= (2, 54, 7.5, 890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Впрочем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скобки можно и не ставить: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&gt;&gt;&gt;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=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2, 54, 7.5,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890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Кортеж из одного элемента создается следующим образом: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&gt;&gt;&gt;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ts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=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(3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,)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Courier New"/>
                <a:cs typeface="Courier New" panose="02070309020205020404" pitchFamily="49" charset="0"/>
                <a:sym typeface="Courier New"/>
              </a:rPr>
              <a:t>Пустой кортеж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te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= ()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444500" y="1844612"/>
            <a:ext cx="15201900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2800" i="1" dirty="0"/>
              <a:t>К</a:t>
            </a:r>
            <a:r>
              <a:rPr lang="ru-RU" sz="2800" i="1" dirty="0" smtClean="0"/>
              <a:t>ортеж </a:t>
            </a:r>
            <a:r>
              <a:rPr lang="ru-RU" sz="2800" dirty="0"/>
              <a:t>(</a:t>
            </a:r>
            <a:r>
              <a:rPr lang="ru-RU" sz="2800" dirty="0" err="1"/>
              <a:t>tuple</a:t>
            </a:r>
            <a:r>
              <a:rPr lang="ru-RU" sz="2800" dirty="0"/>
              <a:t>) отличается от </a:t>
            </a:r>
            <a:r>
              <a:rPr lang="ru-RU" sz="2800" dirty="0" smtClean="0"/>
              <a:t>обычного</a:t>
            </a:r>
            <a:r>
              <a:rPr lang="en-US" sz="2800" dirty="0" smtClean="0"/>
              <a:t> </a:t>
            </a:r>
            <a:r>
              <a:rPr lang="ru-RU" sz="2800" dirty="0" smtClean="0"/>
              <a:t>списка </a:t>
            </a:r>
            <a:r>
              <a:rPr lang="ru-RU" sz="2800" dirty="0"/>
              <a:t>тем, что </a:t>
            </a:r>
            <a:r>
              <a:rPr lang="ru-RU" sz="2800" b="1" dirty="0">
                <a:solidFill>
                  <a:srgbClr val="FF0000"/>
                </a:solidFill>
              </a:rPr>
              <a:t>является неизменяемым</a:t>
            </a:r>
            <a:r>
              <a:rPr lang="ru-RU" sz="2800" dirty="0"/>
              <a:t>. Создав его, мы не сможем в будущем </a:t>
            </a:r>
            <a:r>
              <a:rPr lang="ru-RU" sz="2800" dirty="0" smtClean="0"/>
              <a:t>не</a:t>
            </a:r>
            <a:r>
              <a:rPr lang="en-US" sz="2800" dirty="0" smtClean="0"/>
              <a:t> </a:t>
            </a:r>
            <a:r>
              <a:rPr lang="ru-RU" sz="2800" dirty="0" smtClean="0"/>
              <a:t>изменить </a:t>
            </a:r>
            <a:r>
              <a:rPr lang="ru-RU" sz="2800" dirty="0"/>
              <a:t>значения его </a:t>
            </a:r>
            <a:r>
              <a:rPr lang="ru-RU" sz="2800" dirty="0" smtClean="0"/>
              <a:t>элементов (как в строках), </a:t>
            </a:r>
            <a:r>
              <a:rPr lang="ru-RU" sz="2800" dirty="0"/>
              <a:t>ни удалить </a:t>
            </a:r>
            <a:r>
              <a:rPr lang="ru-RU" sz="2800" dirty="0" smtClean="0"/>
              <a:t>их не добавить.</a:t>
            </a:r>
            <a:endParaRPr lang="en-US" sz="28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1155700" y="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Tuples </a:t>
            </a:r>
            <a:r>
              <a:rPr lang="ru-RU" sz="7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(кортежи)</a:t>
            </a:r>
            <a:endParaRPr lang="en-US" sz="7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454900" y="4120824"/>
            <a:ext cx="10464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&gt;&gt;&gt;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[0] =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Traceback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(most recent call last):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File "&lt;pyshell#37&gt;", line 1, in &lt;module&gt;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[0] =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TypeError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: 'tuple' object does not support item assignment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480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1155700" y="3683001"/>
            <a:ext cx="13779500" cy="520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Вместо квадратных 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скобок здесь ставятся круглые: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&gt;&gt;&gt;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= (2, 54, 7.5, 890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Впрочем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скобки можно и не ставить: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&gt;&gt;&gt;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=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2, 54, 7.5,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890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Кортеж из одного элемента создается следующим образом: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&gt;&gt;&gt;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ts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=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(3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,)  # </a:t>
            </a: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запятая </a:t>
            </a:r>
            <a:r>
              <a:rPr kumimoji="0" lang="ru-RU" sz="28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обязательна</a:t>
            </a:r>
            <a:endParaRPr kumimoji="0" lang="en-US" sz="2800" b="0" i="0" u="sng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Courier New"/>
                <a:cs typeface="Courier New" panose="02070309020205020404" pitchFamily="49" charset="0"/>
                <a:sym typeface="Courier New"/>
              </a:rPr>
              <a:t>Пустой кортеж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te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=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444500" y="1844612"/>
            <a:ext cx="15201900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2800" i="1" dirty="0"/>
              <a:t>К</a:t>
            </a:r>
            <a:r>
              <a:rPr lang="ru-RU" sz="2800" i="1" dirty="0" smtClean="0"/>
              <a:t>ортеж </a:t>
            </a:r>
            <a:r>
              <a:rPr lang="ru-RU" sz="2800" dirty="0"/>
              <a:t>(</a:t>
            </a:r>
            <a:r>
              <a:rPr lang="ru-RU" sz="2800" dirty="0" err="1"/>
              <a:t>tuple</a:t>
            </a:r>
            <a:r>
              <a:rPr lang="ru-RU" sz="2800" dirty="0"/>
              <a:t>) отличается от </a:t>
            </a:r>
            <a:r>
              <a:rPr lang="ru-RU" sz="2800" dirty="0" smtClean="0"/>
              <a:t>обычного</a:t>
            </a:r>
            <a:r>
              <a:rPr lang="en-US" sz="2800" dirty="0" smtClean="0"/>
              <a:t> </a:t>
            </a:r>
            <a:r>
              <a:rPr lang="ru-RU" sz="2800" dirty="0" smtClean="0"/>
              <a:t>списка </a:t>
            </a:r>
            <a:r>
              <a:rPr lang="ru-RU" sz="2800" dirty="0"/>
              <a:t>тем, что </a:t>
            </a:r>
            <a:r>
              <a:rPr lang="ru-RU" sz="2800" b="1" dirty="0">
                <a:solidFill>
                  <a:srgbClr val="FF0000"/>
                </a:solidFill>
              </a:rPr>
              <a:t>является неизменяемым</a:t>
            </a:r>
            <a:r>
              <a:rPr lang="ru-RU" sz="2800" dirty="0"/>
              <a:t>. Создав его, мы не сможем в будущем </a:t>
            </a:r>
            <a:r>
              <a:rPr lang="ru-RU" sz="2800" dirty="0" smtClean="0"/>
              <a:t>не</a:t>
            </a:r>
            <a:r>
              <a:rPr lang="en-US" sz="2800" dirty="0" smtClean="0"/>
              <a:t> </a:t>
            </a:r>
            <a:r>
              <a:rPr lang="ru-RU" sz="2800" dirty="0" smtClean="0"/>
              <a:t>изменить </a:t>
            </a:r>
            <a:r>
              <a:rPr lang="ru-RU" sz="2800" dirty="0"/>
              <a:t>значения его </a:t>
            </a:r>
            <a:r>
              <a:rPr lang="ru-RU" sz="2800" dirty="0" smtClean="0"/>
              <a:t>элементов (как в строках), </a:t>
            </a:r>
            <a:r>
              <a:rPr lang="ru-RU" sz="2800" dirty="0"/>
              <a:t>ни удалить </a:t>
            </a:r>
            <a:r>
              <a:rPr lang="ru-RU" sz="2800" dirty="0" smtClean="0"/>
              <a:t>их не добавить.</a:t>
            </a:r>
            <a:endParaRPr lang="en-US" sz="28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1155700" y="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Tuples </a:t>
            </a:r>
            <a:r>
              <a:rPr lang="ru-RU" sz="7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(кортежи)</a:t>
            </a:r>
            <a:endParaRPr lang="en-US" sz="7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454900" y="4120824"/>
            <a:ext cx="10464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&gt;&gt;&gt;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[0] =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Traceback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(most recent call last):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File "&lt;pyshell#37&gt;", line 1, in &lt;module&gt;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[0] =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TypeError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: 'tuple' object does not support item assignment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619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1155700" y="3683001"/>
            <a:ext cx="13779500" cy="520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Вместо квадратных 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скобок здесь ставятся круглые: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&gt;&gt;&gt;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= (2, 54, 7.5, 890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Впрочем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скобки можно и не ставить: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&gt;&gt;&gt;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=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2, 54, 7.5,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890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Кортеж из одного элемента создается следующим образом:</a:t>
            </a:r>
          </a:p>
          <a:p>
            <a:pPr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&gt;&gt;&gt;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ts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=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(3,)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запятая </a:t>
            </a:r>
            <a:r>
              <a:rPr lang="ru-RU" sz="28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обязательна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ourier New"/>
                <a:cs typeface="Courier New" panose="02070309020205020404" pitchFamily="49" charset="0"/>
                <a:sym typeface="Courier New"/>
              </a:rPr>
              <a:t>Пустой кортеж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te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= ()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444500" y="1844612"/>
            <a:ext cx="15201900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2800" i="1" dirty="0"/>
              <a:t>К</a:t>
            </a:r>
            <a:r>
              <a:rPr lang="ru-RU" sz="2800" i="1" dirty="0" smtClean="0"/>
              <a:t>ортеж </a:t>
            </a:r>
            <a:r>
              <a:rPr lang="ru-RU" sz="2800" dirty="0"/>
              <a:t>(</a:t>
            </a:r>
            <a:r>
              <a:rPr lang="ru-RU" sz="2800" dirty="0" err="1"/>
              <a:t>tuple</a:t>
            </a:r>
            <a:r>
              <a:rPr lang="ru-RU" sz="2800" dirty="0"/>
              <a:t>) отличается от </a:t>
            </a:r>
            <a:r>
              <a:rPr lang="ru-RU" sz="2800" dirty="0" smtClean="0"/>
              <a:t>обычного</a:t>
            </a:r>
            <a:r>
              <a:rPr lang="en-US" sz="2800" dirty="0" smtClean="0"/>
              <a:t> </a:t>
            </a:r>
            <a:r>
              <a:rPr lang="ru-RU" sz="2800" dirty="0" smtClean="0"/>
              <a:t>списка </a:t>
            </a:r>
            <a:r>
              <a:rPr lang="ru-RU" sz="2800" dirty="0"/>
              <a:t>тем, что </a:t>
            </a:r>
            <a:r>
              <a:rPr lang="ru-RU" sz="2800" b="1" dirty="0">
                <a:solidFill>
                  <a:srgbClr val="FF0000"/>
                </a:solidFill>
              </a:rPr>
              <a:t>является неизменяемым</a:t>
            </a:r>
            <a:r>
              <a:rPr lang="ru-RU" sz="2800" dirty="0"/>
              <a:t>. Создав его, мы не сможем в будущем </a:t>
            </a:r>
            <a:r>
              <a:rPr lang="ru-RU" sz="2800" dirty="0" smtClean="0"/>
              <a:t>не</a:t>
            </a:r>
            <a:r>
              <a:rPr lang="en-US" sz="2800" dirty="0" smtClean="0"/>
              <a:t> </a:t>
            </a:r>
            <a:r>
              <a:rPr lang="ru-RU" sz="2800" dirty="0" smtClean="0"/>
              <a:t>изменить </a:t>
            </a:r>
            <a:r>
              <a:rPr lang="ru-RU" sz="2800" dirty="0"/>
              <a:t>значения его </a:t>
            </a:r>
            <a:r>
              <a:rPr lang="ru-RU" sz="2800" dirty="0" smtClean="0"/>
              <a:t>элементов (как в строках), </a:t>
            </a:r>
            <a:r>
              <a:rPr lang="ru-RU" sz="2800" dirty="0"/>
              <a:t>ни удалить </a:t>
            </a:r>
            <a:r>
              <a:rPr lang="ru-RU" sz="2800" dirty="0" smtClean="0"/>
              <a:t>их не добавить.</a:t>
            </a:r>
            <a:endParaRPr lang="en-US" sz="28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1155700" y="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Tuples </a:t>
            </a:r>
            <a:r>
              <a:rPr lang="ru-RU" sz="7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(кортежи)</a:t>
            </a:r>
            <a:endParaRPr lang="en-US" sz="7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454900" y="4120824"/>
            <a:ext cx="10464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&gt;&gt;&gt;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[0] =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Traceback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(most recent call last):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File "&lt;pyshell#37&gt;", line 1, in &lt;module&gt;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[0] =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TypeError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: 'tuple' object does not support item assignment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889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2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Сравнение</a:t>
            </a:r>
            <a:r>
              <a:rPr lang="en-US" sz="72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72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двух</a:t>
            </a:r>
            <a:r>
              <a:rPr lang="en-US" sz="72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72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последовательностей</a:t>
            </a:r>
            <a:endParaRPr lang="en-US" sz="72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079500" y="3251200"/>
            <a:ext cx="14452600" cy="502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tuple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['count', 'index']</a:t>
            </a:r>
          </a:p>
        </p:txBody>
      </p:sp>
    </p:spTree>
    <p:extLst>
      <p:ext uri="{BB962C8B-B14F-4D97-AF65-F5344CB8AC3E}">
        <p14:creationId xmlns:p14="http://schemas.microsoft.com/office/powerpoint/2010/main" val="20020193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4C4C4C"/>
      </a:accent1>
      <a:accent2>
        <a:srgbClr val="333399"/>
      </a:accent2>
      <a:accent3>
        <a:srgbClr val="AAAAAA"/>
      </a:accent3>
      <a:accent4>
        <a:srgbClr val="DADADA"/>
      </a:accent4>
      <a:accent5>
        <a:srgbClr val="B2B2B2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itle - Cen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00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AA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2609</Words>
  <Application>Microsoft Office PowerPoint</Application>
  <PresentationFormat>Произвольный</PresentationFormat>
  <Paragraphs>415</Paragraphs>
  <Slides>38</Slides>
  <Notes>35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6</vt:i4>
      </vt:variant>
      <vt:variant>
        <vt:lpstr>Заголовки слайдов</vt:lpstr>
      </vt:variant>
      <vt:variant>
        <vt:i4>38</vt:i4>
      </vt:variant>
    </vt:vector>
  </HeadingPairs>
  <TitlesOfParts>
    <vt:vector size="47" baseType="lpstr">
      <vt:lpstr>Arial</vt:lpstr>
      <vt:lpstr>Courier New</vt:lpstr>
      <vt:lpstr>Cabin</vt:lpstr>
      <vt:lpstr>Title &amp; Subtitle</vt:lpstr>
      <vt:lpstr>Title &amp; Bullets</vt:lpstr>
      <vt:lpstr>1_Title &amp; Bullets</vt:lpstr>
      <vt:lpstr>2_Title &amp; Bullets</vt:lpstr>
      <vt:lpstr>3_Title &amp; Bullets</vt:lpstr>
      <vt:lpstr>Title - Center</vt:lpstr>
      <vt:lpstr>Программирование на Python </vt:lpstr>
      <vt:lpstr>Вопросы на повторение</vt:lpstr>
      <vt:lpstr>Задача на закрепление</vt:lpstr>
      <vt:lpstr>Tuples (кортежи)</vt:lpstr>
      <vt:lpstr>Tuples (кортежи)</vt:lpstr>
      <vt:lpstr>Tuples (кортежи)</vt:lpstr>
      <vt:lpstr>Tuples (кортежи)</vt:lpstr>
      <vt:lpstr>Tuples (кортежи)</vt:lpstr>
      <vt:lpstr>Сравнение двух последовательностей</vt:lpstr>
      <vt:lpstr>Кортежи являются более эффективными</vt:lpstr>
      <vt:lpstr>Преобразование кортежа в список</vt:lpstr>
      <vt:lpstr>Кортежи и присваивание</vt:lpstr>
      <vt:lpstr>Кортежи и присваивание</vt:lpstr>
      <vt:lpstr>Кортежи и присваивание</vt:lpstr>
      <vt:lpstr>Распаковка последовательности</vt:lpstr>
      <vt:lpstr>Распаковка последовательности</vt:lpstr>
      <vt:lpstr>Кортежи можно сравнить</vt:lpstr>
      <vt:lpstr>Словарь (dict)</vt:lpstr>
      <vt:lpstr>Сравнение двух коллекций</vt:lpstr>
      <vt:lpstr>Словари</vt:lpstr>
      <vt:lpstr>Словари</vt:lpstr>
      <vt:lpstr>Словари</vt:lpstr>
      <vt:lpstr>Сравнение списков и словарей</vt:lpstr>
      <vt:lpstr>Презентация PowerPoint</vt:lpstr>
      <vt:lpstr>Литералы (константы) словаря</vt:lpstr>
      <vt:lpstr>Наиболее часто встречаемое слово?</vt:lpstr>
      <vt:lpstr>Наиболее часто встречаемое слово?</vt:lpstr>
      <vt:lpstr>Наиболее часто встречаемое слово?</vt:lpstr>
      <vt:lpstr>Счетчики со словарями</vt:lpstr>
      <vt:lpstr>Ошибки со словарями</vt:lpstr>
      <vt:lpstr>Если мы видим новое имя</vt:lpstr>
      <vt:lpstr>Метод get для словарей</vt:lpstr>
      <vt:lpstr>Упрощенный подсчет с get()</vt:lpstr>
      <vt:lpstr>Словари и определенные циклы</vt:lpstr>
      <vt:lpstr>Получение списка ключей и значений</vt:lpstr>
      <vt:lpstr>Два итератора!</vt:lpstr>
      <vt:lpstr>Методы словарей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Списки Python</dc:title>
  <dc:creator>max</dc:creator>
  <cp:lastModifiedBy>max</cp:lastModifiedBy>
  <cp:revision>195</cp:revision>
  <dcterms:modified xsi:type="dcterms:W3CDTF">2016-08-28T00:45:18Z</dcterms:modified>
</cp:coreProperties>
</file>