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7"/>
  </p:notesMasterIdLst>
  <p:sldIdLst>
    <p:sldId id="285" r:id="rId4"/>
    <p:sldId id="283" r:id="rId5"/>
    <p:sldId id="354" r:id="rId6"/>
    <p:sldId id="367" r:id="rId7"/>
    <p:sldId id="362" r:id="rId8"/>
    <p:sldId id="365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16256000" cy="9144000"/>
  <p:notesSz cx="6858000" cy="9144000"/>
  <p:embeddedFontLs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30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4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04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4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18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smtClean="0">
                <a:solidFill>
                  <a:schemeClr val="tx1"/>
                </a:solidFill>
              </a:rPr>
              <a:t>4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Множественное 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16000" y="4019350"/>
            <a:ext cx="14681200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,...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286000"/>
            <a:ext cx="1341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Подклассу можно указать несколько родительских классов – в таком случае он унаследует все их </a:t>
            </a:r>
            <a:r>
              <a:rPr lang="ru-RU" sz="3200" dirty="0" smtClean="0"/>
              <a:t>атрибуты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7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множественного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647013" y="2413000"/>
            <a:ext cx="8613985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(“boo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”)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A, B)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3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 = C()</a:t>
            </a: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c.boo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spcBef>
                <a:spcPts val="0"/>
              </a:spcBef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90999" y="255270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5064" y="4709526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1164" y="469573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11766933" y="3429006"/>
            <a:ext cx="1552766" cy="1280521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3319699" y="3429007"/>
            <a:ext cx="1550165" cy="126673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290999" y="694782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C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flipH="1" flipV="1">
            <a:off x="11783764" y="5585826"/>
            <a:ext cx="1535935" cy="1361996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7" idx="2"/>
          </p:cNvCxnSpPr>
          <p:nvPr/>
        </p:nvCxnSpPr>
        <p:spPr>
          <a:xfrm flipV="1">
            <a:off x="13319699" y="5572039"/>
            <a:ext cx="1550165" cy="1375783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Порядок разрешения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0250" y="4182681"/>
            <a:ext cx="13500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Атрибут __</a:t>
            </a:r>
            <a:r>
              <a:rPr lang="ru-RU" sz="3200" dirty="0" err="1"/>
              <a:t>mro</a:t>
            </a:r>
            <a:r>
              <a:rPr lang="ru-RU" sz="3200" dirty="0"/>
              <a:t>__ </a:t>
            </a:r>
            <a:r>
              <a:rPr lang="ru-RU" sz="3200" dirty="0" smtClean="0"/>
              <a:t> (</a:t>
            </a:r>
            <a:r>
              <a:rPr lang="ru-RU" sz="3200" dirty="0" err="1" smtClean="0"/>
              <a:t>method</a:t>
            </a:r>
            <a:r>
              <a:rPr lang="ru-RU" sz="3200" dirty="0" smtClean="0"/>
              <a:t> </a:t>
            </a:r>
            <a:r>
              <a:rPr lang="ru-RU" sz="3200" dirty="0" err="1"/>
              <a:t>resolution</a:t>
            </a:r>
            <a:r>
              <a:rPr lang="ru-RU" sz="3200" dirty="0"/>
              <a:t> </a:t>
            </a:r>
            <a:r>
              <a:rPr lang="ru-RU" sz="3200" dirty="0" err="1" smtClean="0"/>
              <a:t>order</a:t>
            </a:r>
            <a:r>
              <a:rPr lang="ru-RU" sz="3200" dirty="0" smtClean="0"/>
              <a:t>) позволяет определить порядок разрешения методов</a:t>
            </a:r>
            <a:endParaRPr lang="ru-RU" sz="3200" dirty="0"/>
          </a:p>
        </p:txBody>
      </p:sp>
      <p:sp>
        <p:nvSpPr>
          <p:cNvPr id="14" name="Содержимое 1"/>
          <p:cNvSpPr txBox="1">
            <a:spLocks/>
          </p:cNvSpPr>
          <p:nvPr/>
        </p:nvSpPr>
        <p:spPr>
          <a:xfrm>
            <a:off x="622300" y="5435240"/>
            <a:ext cx="14579600" cy="41783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lvl="0" indent="0">
              <a:buClrTx/>
            </a:pPr>
            <a:r>
              <a:rPr lang="en-US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): pass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6640A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mro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82296" lvl="0" indent="0">
              <a:buClrTx/>
            </a:pPr>
            <a:r>
              <a:rPr lang="en-US" b="1" dirty="0" smtClean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main__.C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main__.A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'__</a:t>
            </a:r>
            <a:r>
              <a:rPr lang="en-US" b="1" dirty="0" err="1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main__.B</a:t>
            </a:r>
            <a:r>
              <a:rPr lang="en-US" b="1" dirty="0">
                <a:solidFill>
                  <a:sysClr val="window" lastClr="FFFFFF">
                    <a:lumMod val="50000"/>
                  </a:sysClr>
                </a:solidFill>
                <a:latin typeface="Courier New" pitchFamily="49" charset="0"/>
                <a:cs typeface="Courier New" pitchFamily="49" charset="0"/>
              </a:rPr>
              <a:t>'&gt;, &lt;class 'object'&gt;)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250" y="2070138"/>
            <a:ext cx="14471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вызове объекта с атрибутом – интерпретатор </a:t>
            </a:r>
            <a:r>
              <a:rPr lang="ru-RU" sz="3200" dirty="0" smtClean="0"/>
              <a:t>бу</a:t>
            </a:r>
            <a:r>
              <a:rPr lang="ru-RU" sz="3200" dirty="0"/>
              <a:t>д</a:t>
            </a:r>
            <a:r>
              <a:rPr lang="ru-RU" sz="3200" dirty="0" smtClean="0"/>
              <a:t>ет </a:t>
            </a:r>
            <a:r>
              <a:rPr lang="ru-RU" sz="3200" dirty="0"/>
              <a:t>искать указанный атрибут в описании самого класса, из которого был создан объект; потом – слева направо в указанных ему родительских </a:t>
            </a:r>
            <a:r>
              <a:rPr lang="ru-RU" sz="3200" dirty="0" smtClean="0"/>
              <a:t>объектах, </a:t>
            </a:r>
            <a:r>
              <a:rPr lang="ru-RU" sz="3200" dirty="0"/>
              <a:t>потом – в родительских объектах этих родительских объектов (если они есть).</a:t>
            </a:r>
          </a:p>
        </p:txBody>
      </p:sp>
    </p:spTree>
    <p:extLst>
      <p:ext uri="{BB962C8B-B14F-4D97-AF65-F5344CB8AC3E}">
        <p14:creationId xmlns:p14="http://schemas.microsoft.com/office/powerpoint/2010/main" val="28499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Абстрактные базовые классы 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4550" y="5161893"/>
            <a:ext cx="143573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Модуль </a:t>
            </a:r>
            <a:r>
              <a:rPr lang="ru-RU" sz="3200" dirty="0" err="1"/>
              <a:t>abc</a:t>
            </a:r>
            <a:r>
              <a:rPr lang="ru-RU" sz="3200" dirty="0"/>
              <a:t> содержит </a:t>
            </a:r>
            <a:r>
              <a:rPr lang="ru-RU" sz="3200" dirty="0" err="1"/>
              <a:t>метакласс</a:t>
            </a:r>
            <a:r>
              <a:rPr lang="ru-RU" sz="3200" dirty="0"/>
              <a:t> (</a:t>
            </a:r>
            <a:r>
              <a:rPr lang="ru-RU" sz="3200" dirty="0" err="1"/>
              <a:t>ABCMeta</a:t>
            </a:r>
            <a:r>
              <a:rPr lang="ru-RU" sz="3200" dirty="0"/>
              <a:t>) и декораторы (@</a:t>
            </a:r>
            <a:r>
              <a:rPr lang="ru-RU" sz="3200" dirty="0" err="1"/>
              <a:t>abstractmethod</a:t>
            </a:r>
            <a:r>
              <a:rPr lang="ru-RU" sz="3200" dirty="0"/>
              <a:t> и @</a:t>
            </a:r>
            <a:r>
              <a:rPr lang="ru-RU" sz="3200" dirty="0" err="1"/>
              <a:t>abstractproperty</a:t>
            </a:r>
            <a:r>
              <a:rPr lang="ru-RU" sz="3200" dirty="0"/>
              <a:t>). 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Если </a:t>
            </a:r>
            <a:r>
              <a:rPr lang="ru-RU" sz="3200" dirty="0"/>
              <a:t>класс имеет декоратор @</a:t>
            </a:r>
            <a:r>
              <a:rPr lang="ru-RU" sz="3200" dirty="0" err="1"/>
              <a:t>abstractmethod</a:t>
            </a:r>
            <a:r>
              <a:rPr lang="ru-RU" sz="3200" dirty="0"/>
              <a:t> или @</a:t>
            </a:r>
            <a:r>
              <a:rPr lang="ru-RU" sz="3200" dirty="0" err="1"/>
              <a:t>abstractproperty</a:t>
            </a:r>
            <a:r>
              <a:rPr lang="ru-RU" sz="3200" dirty="0"/>
              <a:t>, значит он является абстрактным базовым классом и его необходимо переопределить в классе-наследнике.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250" y="3384588"/>
            <a:ext cx="14471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Начиная с версии языка 2.6 в стандартную библиотеку включается модуль </a:t>
            </a:r>
            <a:r>
              <a:rPr lang="ru-RU" sz="3200" dirty="0" err="1"/>
              <a:t>abc</a:t>
            </a:r>
            <a:r>
              <a:rPr lang="ru-RU" sz="3200" dirty="0"/>
              <a:t>, добавляющий в язык абстрактные базовые классы (далее АБК).</a:t>
            </a:r>
          </a:p>
        </p:txBody>
      </p:sp>
    </p:spTree>
    <p:extLst>
      <p:ext uri="{BB962C8B-B14F-4D97-AF65-F5344CB8AC3E}">
        <p14:creationId xmlns:p14="http://schemas.microsoft.com/office/powerpoint/2010/main" val="450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 fontScale="92500" lnSpcReduction="10000"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расшифровывается ООП?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класс?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Три «кита» ООП.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инкапсуляция?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атрибут класса от атрибута объекта?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метод? В чем отличие от обычной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закрытый атрибут?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доступ к закрытому атрибуты?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свойство?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Какое назначение конструктора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деструктор класса?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три класса: Кошка (</a:t>
            </a:r>
            <a:r>
              <a:rPr lang="en-US" sz="3600" dirty="0" smtClean="0"/>
              <a:t>Cat), </a:t>
            </a:r>
            <a:r>
              <a:rPr lang="uk-UA" sz="3600" dirty="0" smtClean="0"/>
              <a:t>Собака (</a:t>
            </a:r>
            <a:r>
              <a:rPr lang="en-US" sz="3600" dirty="0" smtClean="0"/>
              <a:t>Dog) </a:t>
            </a:r>
            <a:r>
              <a:rPr lang="ru-RU" sz="3600" dirty="0" smtClean="0"/>
              <a:t>и Корова (</a:t>
            </a:r>
            <a:r>
              <a:rPr lang="en-US" sz="3600" dirty="0" smtClean="0"/>
              <a:t>Cow).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Определить следующие атрибуты объекта: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/>
              <a:t>	</a:t>
            </a:r>
            <a:r>
              <a:rPr lang="ru-RU" sz="3600" dirty="0" smtClean="0"/>
              <a:t>имя (</a:t>
            </a:r>
            <a:r>
              <a:rPr lang="en-US" sz="3600" dirty="0" smtClean="0"/>
              <a:t>__name)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ru-RU" sz="3600" dirty="0" smtClean="0"/>
              <a:t> возраст (__</a:t>
            </a:r>
            <a:r>
              <a:rPr lang="en-US" sz="3600" dirty="0" smtClean="0"/>
              <a:t>age)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ru-RU" sz="3600" dirty="0" smtClean="0"/>
              <a:t>цвет (</a:t>
            </a:r>
            <a:r>
              <a:rPr lang="uk-UA" sz="3600" dirty="0" smtClean="0"/>
              <a:t>__</a:t>
            </a:r>
            <a:r>
              <a:rPr lang="en-US" sz="3600" dirty="0" smtClean="0"/>
              <a:t>color)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3600" dirty="0" smtClean="0"/>
              <a:t>Создать конструктор с тремя параметрами и три свойства (только геттеры)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Механизм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 ООП, позволяющий описать новый класс на основе родительского,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т.ч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свойства и функциональность родительского класса заимствуются новым классом.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Принцип: отношение «IS-A» («есть»)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Пример: «Лимузин есть машина».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же имеется: «Машина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двигатель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то это класс машина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 свойство двигатель, а не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наследуется от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него.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Наследование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наследования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4403108" y="2286000"/>
            <a:ext cx="7685757" cy="67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object)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prinf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(“foo”)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A)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pass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 = B()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b.foo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			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foo</a:t>
            </a:r>
            <a:endParaRPr lang="en-US" sz="3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05229" y="2898228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90999" y="47614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90999" y="62906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13319699" y="3774528"/>
            <a:ext cx="14230" cy="986885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333929" y="56377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issubclass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>
                <a:solidFill>
                  <a:srgbClr val="7030A0"/>
                </a:solidFill>
              </a:rPr>
              <a:t>issubclass</a:t>
            </a:r>
            <a:r>
              <a:rPr lang="ru-RU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/>
              <a:t>класс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подклассом 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endParaRPr lang="ru-RU" sz="36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issubclass</a:t>
            </a:r>
            <a:r>
              <a:rPr lang="ru-RU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 </a:t>
            </a:r>
            <a:r>
              <a:rPr lang="en-US" sz="7800" dirty="0" err="1" smtClean="0">
                <a:solidFill>
                  <a:srgbClr val="7030A0"/>
                </a:solidFill>
                <a:latin typeface="Cabin"/>
                <a:ea typeface="Cabin"/>
                <a:cs typeface="Cabin"/>
                <a:sym typeface="Cabin"/>
              </a:rPr>
              <a:t>isinstance</a:t>
            </a:r>
            <a:endParaRPr lang="en-US" sz="7800" dirty="0">
              <a:solidFill>
                <a:srgbClr val="7030A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000" y="2137130"/>
            <a:ext cx="1304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Функция </a:t>
            </a:r>
            <a:r>
              <a:rPr lang="ru-RU" sz="3600" b="1" dirty="0" err="1" smtClean="0">
                <a:solidFill>
                  <a:srgbClr val="7030A0"/>
                </a:solidFill>
              </a:rPr>
              <a:t>is</a:t>
            </a:r>
            <a:r>
              <a:rPr lang="en-US" sz="3600" b="1" dirty="0" smtClean="0">
                <a:solidFill>
                  <a:srgbClr val="7030A0"/>
                </a:solidFill>
              </a:rPr>
              <a:t>instance</a:t>
            </a:r>
            <a:r>
              <a:rPr lang="ru-RU" sz="3600" b="1" dirty="0" smtClean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7030A0"/>
                </a:solidFill>
              </a:rPr>
              <a:t>X</a:t>
            </a:r>
            <a:r>
              <a:rPr lang="ru-RU" sz="3600" b="1" dirty="0">
                <a:solidFill>
                  <a:srgbClr val="7030A0"/>
                </a:solidFill>
              </a:rPr>
              <a:t>, </a:t>
            </a:r>
            <a:r>
              <a:rPr lang="en-US" sz="3600" b="1" dirty="0">
                <a:solidFill>
                  <a:srgbClr val="7030A0"/>
                </a:solidFill>
              </a:rPr>
              <a:t>Y</a:t>
            </a:r>
            <a:r>
              <a:rPr lang="ru-RU" sz="3600" b="1" dirty="0">
                <a:solidFill>
                  <a:srgbClr val="7030A0"/>
                </a:solidFill>
              </a:rPr>
              <a:t>)</a:t>
            </a:r>
            <a:r>
              <a:rPr lang="ru-RU" sz="3600" dirty="0">
                <a:solidFill>
                  <a:srgbClr val="7030A0"/>
                </a:solidFill>
              </a:rPr>
              <a:t> </a:t>
            </a:r>
            <a:r>
              <a:rPr lang="en-US" sz="3600" dirty="0" smtClean="0"/>
              <a:t> </a:t>
            </a:r>
            <a:r>
              <a:rPr lang="ru-RU" sz="3600" dirty="0" smtClean="0"/>
              <a:t>проверяет является </a:t>
            </a:r>
            <a:r>
              <a:rPr lang="ru-RU" sz="3600" dirty="0"/>
              <a:t>ли </a:t>
            </a:r>
            <a:r>
              <a:rPr lang="ru-RU" sz="3200" dirty="0" smtClean="0"/>
              <a:t>объект</a:t>
            </a:r>
            <a:r>
              <a:rPr lang="ru-RU" sz="3600" dirty="0"/>
              <a:t> </a:t>
            </a:r>
            <a:r>
              <a:rPr lang="en-US" sz="3600" dirty="0"/>
              <a:t>X</a:t>
            </a:r>
            <a:r>
              <a:rPr lang="ru-RU" sz="3600" dirty="0"/>
              <a:t> </a:t>
            </a:r>
            <a:r>
              <a:rPr lang="ru-RU" sz="3600" dirty="0" smtClean="0"/>
              <a:t>экземпляром </a:t>
            </a:r>
            <a:r>
              <a:rPr lang="ru-RU" sz="3600" dirty="0"/>
              <a:t>класса </a:t>
            </a:r>
            <a:r>
              <a:rPr lang="en-US" sz="3600" dirty="0"/>
              <a:t>Y</a:t>
            </a:r>
            <a:endParaRPr lang="ru-RU" sz="36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876400" y="3663944"/>
            <a:ext cx="10620400" cy="5124456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): pass</a:t>
            </a:r>
            <a:endParaRPr lang="ru-RU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= B()</a:t>
            </a:r>
          </a:p>
          <a:p>
            <a:pPr marL="82296"/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  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#True</a:t>
            </a:r>
          </a:p>
          <a:p>
            <a:pPr marL="82296"/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#False</a:t>
            </a:r>
            <a:r>
              <a:rPr lang="ru-RU" sz="3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02544" y="3553359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object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9899" y="5409113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A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09899" y="6938382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Arial"/>
                <a:cs typeface="Courier New" pitchFamily="49" charset="0"/>
              </a:rPr>
              <a:t>B</a:t>
            </a:r>
            <a:endParaRPr lang="ru-RU" sz="3600" b="1" dirty="0">
              <a:solidFill>
                <a:srgbClr val="00B05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3" idx="2"/>
          </p:cNvCxnSpPr>
          <p:nvPr/>
        </p:nvCxnSpPr>
        <p:spPr>
          <a:xfrm flipV="1">
            <a:off x="12138599" y="4429659"/>
            <a:ext cx="1292645" cy="979454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152829" y="6285413"/>
            <a:ext cx="0" cy="652969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58328" y="5426821"/>
            <a:ext cx="20574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7030A0"/>
                </a:solidFill>
                <a:latin typeface="Courier New" pitchFamily="49" charset="0"/>
                <a:ea typeface="Arial"/>
                <a:cs typeface="Courier New" pitchFamily="49" charset="0"/>
              </a:rPr>
              <a:t>str</a:t>
            </a:r>
            <a:endParaRPr lang="ru-RU" sz="3600" b="1" dirty="0">
              <a:solidFill>
                <a:srgbClr val="7030A0"/>
              </a:solidFill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0"/>
            <a:endCxn id="3" idx="2"/>
          </p:cNvCxnSpPr>
          <p:nvPr/>
        </p:nvCxnSpPr>
        <p:spPr>
          <a:xfrm flipH="1" flipV="1">
            <a:off x="13431244" y="4429659"/>
            <a:ext cx="1055784" cy="997162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461</Words>
  <Application>Microsoft Office PowerPoint</Application>
  <PresentationFormat>Произвольный</PresentationFormat>
  <Paragraphs>111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Cabin</vt:lpstr>
      <vt:lpstr>Courier New</vt:lpstr>
      <vt:lpstr>Wingdings 2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Наследование</vt:lpstr>
      <vt:lpstr>Наследование в python</vt:lpstr>
      <vt:lpstr>Пример наследования</vt:lpstr>
      <vt:lpstr>Функция issubclass</vt:lpstr>
      <vt:lpstr>Функция isinstance</vt:lpstr>
      <vt:lpstr>Множественное наследование</vt:lpstr>
      <vt:lpstr>Пример множественного наследования</vt:lpstr>
      <vt:lpstr>Порядок разрешения методов</vt:lpstr>
      <vt:lpstr>Абстрактные базовые классы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801</cp:revision>
  <dcterms:modified xsi:type="dcterms:W3CDTF">2016-10-07T18:38:36Z</dcterms:modified>
</cp:coreProperties>
</file>