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30"/>
  </p:notesMasterIdLst>
  <p:sldIdLst>
    <p:sldId id="285" r:id="rId4"/>
    <p:sldId id="283" r:id="rId5"/>
    <p:sldId id="354" r:id="rId6"/>
    <p:sldId id="362" r:id="rId7"/>
    <p:sldId id="363" r:id="rId8"/>
    <p:sldId id="367" r:id="rId9"/>
    <p:sldId id="364" r:id="rId10"/>
    <p:sldId id="365" r:id="rId11"/>
    <p:sldId id="372" r:id="rId12"/>
    <p:sldId id="368" r:id="rId13"/>
    <p:sldId id="366" r:id="rId14"/>
    <p:sldId id="373" r:id="rId15"/>
    <p:sldId id="378" r:id="rId16"/>
    <p:sldId id="369" r:id="rId17"/>
    <p:sldId id="375" r:id="rId18"/>
    <p:sldId id="379" r:id="rId19"/>
    <p:sldId id="376" r:id="rId20"/>
    <p:sldId id="380" r:id="rId21"/>
    <p:sldId id="374" r:id="rId22"/>
    <p:sldId id="377" r:id="rId23"/>
    <p:sldId id="381" r:id="rId24"/>
    <p:sldId id="370" r:id="rId25"/>
    <p:sldId id="390" r:id="rId26"/>
    <p:sldId id="391" r:id="rId27"/>
    <p:sldId id="392" r:id="rId28"/>
    <p:sldId id="389" r:id="rId29"/>
  </p:sldIdLst>
  <p:sldSz cx="16256000" cy="9144000"/>
  <p:notesSz cx="6858000" cy="9144000"/>
  <p:embeddedFontLst>
    <p:embeddedFont>
      <p:font typeface="Cabin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8847" autoAdjust="0"/>
  </p:normalViewPr>
  <p:slideViewPr>
    <p:cSldViewPr snapToGrid="0">
      <p:cViewPr varScale="1">
        <p:scale>
          <a:sx n="67" d="100"/>
          <a:sy n="67" d="100"/>
        </p:scale>
        <p:origin x="-126" y="-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316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475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1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048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05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06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14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988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009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84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60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4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6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17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456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1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39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74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687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152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69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75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494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0770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68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422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8687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26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36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pythonworld.ru/osnovy/peregruzka-operatorov.html" TargetMode="External"/><Relationship Id="rId4" Type="http://schemas.openxmlformats.org/officeDocument/2006/relationships/hyperlink" Target="https://pythonworld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URL#&#1057;&#1090;&#1088;&#1091;&#1082;&#1090;&#1091;&#1088;&#1072;_URL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 smtClean="0">
                <a:solidFill>
                  <a:schemeClr val="tx1"/>
                </a:solidFill>
              </a:rPr>
              <a:t>1</a:t>
            </a:r>
            <a:r>
              <a:rPr lang="en-US" sz="3200" smtClean="0">
                <a:solidFill>
                  <a:schemeClr val="tx1"/>
                </a:solidFill>
              </a:rPr>
              <a:t>3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Введение в ООП</a:t>
            </a:r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Пример класса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Car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2597128" y="17986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Car.color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48442" y="3272402"/>
            <a:ext cx="11907557" cy="40011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У связанного метода первый аргумент уже зафиксирован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равен </a:t>
            </a:r>
            <a:r>
              <a:rPr lang="ru-RU" sz="2000" dirty="0"/>
              <a:t>соответствующему экземпляру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6918385" y="3671338"/>
            <a:ext cx="897147" cy="173698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9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27128" y="1785922"/>
            <a:ext cx="12630172" cy="719297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color = "red" </a:t>
            </a:r>
            <a:r>
              <a:rPr lang="uk-UA" sz="3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класса (атрибут)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uk-UA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создание</a:t>
            </a:r>
            <a:r>
              <a:rPr lang="uk-UA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</a:t>
            </a:r>
            <a:r>
              <a:rPr lang="ru-RU" sz="32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ъекта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ar.color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“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  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silver!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6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Данные объекта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ru-RU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переменная (атрибут)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		</a:t>
            </a:r>
            <a:endParaRPr lang="en-US" sz="3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chemeClr val="accent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silver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cadilac.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silver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.color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Дополните класс автомобиля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еще двумя атрибутами объекта – названием автомобиля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 скорость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(speed)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Продемонстрируйте применение атрибутов создав два объекта –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250 км/ч и 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cadilac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со скоростью 200 км/ч</a:t>
            </a:r>
          </a:p>
          <a:p>
            <a:pPr marL="82296">
              <a:buClr>
                <a:schemeClr val="tx1"/>
              </a:buClr>
            </a:pPr>
            <a:endParaRPr lang="ru-RU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info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должен выводить не только цвет автомобиля, но и его название и скорость.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Закрытые атрибуты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62028" y="19510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+ "!")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info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.__color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'Car' object has no attribute '__color'</a:t>
            </a:r>
          </a:p>
        </p:txBody>
      </p:sp>
    </p:spTree>
    <p:extLst>
      <p:ext uri="{BB962C8B-B14F-4D97-AF65-F5344CB8AC3E}">
        <p14:creationId xmlns:p14="http://schemas.microsoft.com/office/powerpoint/2010/main" val="34858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35254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через сеттеры и геттеры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67956" y="2541955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get_color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lang="ru-RU" sz="3200" b="1" dirty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закрытыми.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геттеры и сеттеры для получения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доступа к закрытым атрибутам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Модифицируйте метод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info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который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должен выводить цвет автомобиля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,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название и скорость.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Доступ к закрытым атрибутам через свойства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171362" y="2286000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ru-RU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color.setter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value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endParaRPr lang="en-US" sz="32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301728" y="1951022"/>
            <a:ext cx="146367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Сделайте атрибуты объекта название автомобиля (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name)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и скорость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(speed)</a:t>
            </a:r>
            <a:r>
              <a:rPr kumimoji="0" lang="ru-RU" sz="32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закрытыми.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свойства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для доступа к закрытым атрибутам объекта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созданных </a:t>
            </a:r>
            <a:r>
              <a:rPr kumimoji="0" lang="ru-RU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свйств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09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031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189786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регулярное выражение?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группа?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начало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конец строки?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границу слова?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указать любую цифру?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квантификатор?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жадный/ленивый поиск?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smtClean="0"/>
              <a:t>span  </a:t>
            </a:r>
            <a:r>
              <a:rPr lang="ru-RU" sz="2800" dirty="0" smtClean="0"/>
              <a:t>объекта </a:t>
            </a:r>
            <a:r>
              <a:rPr lang="en-US" sz="2800" dirty="0" smtClean="0"/>
              <a:t>Match</a:t>
            </a:r>
            <a:r>
              <a:rPr lang="en-US" sz="2800" dirty="0"/>
              <a:t>?</a:t>
            </a:r>
            <a:endParaRPr lang="en-US" sz="2800" dirty="0" smtClean="0"/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Чем отличается функция </a:t>
            </a:r>
            <a:r>
              <a:rPr lang="en-US" sz="2800" dirty="0" smtClean="0"/>
              <a:t>search </a:t>
            </a:r>
            <a:r>
              <a:rPr lang="ru-RU" sz="2800" dirty="0" smtClean="0"/>
              <a:t>от </a:t>
            </a:r>
            <a:r>
              <a:rPr lang="en-US" sz="2800" dirty="0" smtClean="0"/>
              <a:t>match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Назначение функции </a:t>
            </a:r>
            <a:r>
              <a:rPr lang="en-US" sz="2800" dirty="0" err="1" smtClean="0"/>
              <a:t>findall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740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Конструктор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с параметрами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658093" y="2746073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@property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метод класса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retur</a:t>
            </a: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</a:t>
            </a: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Конструктор – специальный метод класса </a:t>
            </a:r>
            <a:r>
              <a:rPr lang="en-US" sz="3200" dirty="0" smtClean="0"/>
              <a:t>(__</a:t>
            </a:r>
            <a:r>
              <a:rPr lang="en-US" sz="3200" dirty="0" err="1" smtClean="0"/>
              <a:t>init</a:t>
            </a:r>
            <a:r>
              <a:rPr lang="en-US" sz="3200" dirty="0" smtClean="0"/>
              <a:t>__)</a:t>
            </a:r>
            <a:r>
              <a:rPr lang="ru-RU" sz="3200" dirty="0" smtClean="0"/>
              <a:t> вызываемый при создании 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35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Задание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" name="Содержимое 3"/>
          <p:cNvSpPr txBox="1">
            <a:spLocks/>
          </p:cNvSpPr>
          <p:nvPr/>
        </p:nvSpPr>
        <p:spPr>
          <a:xfrm>
            <a:off x="1169526" y="2710149"/>
            <a:ext cx="14636772" cy="5453349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Создайте конструктор автомобиля,</a:t>
            </a: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который принимает три параметры – название, цвет и скорость.</a:t>
            </a: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lang="ru-RU" sz="3200" b="1" baseline="0" dirty="0">
              <a:solidFill>
                <a:srgbClr val="FFFFFF">
                  <a:lumMod val="50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Задайте цвет и скорость параметрами по умолчанию (цвет – красный, скорость – 120 км/ч)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  <a:p>
            <a:pPr marL="8229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Продемонстрируйте применение конструктора на примере создания автомобиля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ferarry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и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  <a:sym typeface="Arial"/>
              </a:rPr>
              <a:t>cadilac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ourier New" pitchFamily="49" charset="0"/>
              <a:cs typeface="Courier New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5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Деструктор класса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771628" y="2624122"/>
            <a:ext cx="12630172" cy="7192978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self, 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конструктор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color = 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   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атрибут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объекта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__del__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деструктор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класса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	print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Машину утилизировали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”)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Car(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ferrary.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red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del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ferrary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Машину утилизировали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8093" y="1977428"/>
            <a:ext cx="13302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Деструктор – специальный метод класса </a:t>
            </a:r>
            <a:r>
              <a:rPr lang="en-US" sz="3200" dirty="0" smtClean="0"/>
              <a:t>(__del__)</a:t>
            </a:r>
            <a:r>
              <a:rPr lang="ru-RU" sz="3200" dirty="0" smtClean="0"/>
              <a:t> вызываемый </a:t>
            </a:r>
            <a:r>
              <a:rPr lang="ru-RU" sz="3200" smtClean="0"/>
              <a:t>при разрушении </a:t>
            </a:r>
            <a:r>
              <a:rPr lang="ru-RU" sz="3200" dirty="0" smtClean="0"/>
              <a:t>объектов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467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и </a:t>
            </a:r>
            <a:r>
              <a:rPr lang="ru-RU" sz="7800" dirty="0" smtClean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__</a:t>
            </a:r>
            <a:r>
              <a:rPr lang="en-US" sz="7800" dirty="0" smtClean="0">
                <a:solidFill>
                  <a:srgbClr val="00FF00"/>
                </a:solidFill>
                <a:latin typeface="+mn-lt"/>
                <a:ea typeface="Cabin"/>
                <a:cs typeface="Cabin"/>
                <a:sym typeface="Cabin"/>
              </a:rPr>
              <a:t>slots__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599100" y="1951022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С помощью специального </a:t>
            </a:r>
            <a:r>
              <a:rPr lang="ru-RU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аттрибута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класса __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slots__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можно зафиксировать множество возможных атрибутов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экземпляра: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 __slots__ = ["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"]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File "&lt;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 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 object has no attribute [...]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Экземпляры класса с указанным __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slots__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требуют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меньше памяти, потому что у них отсутствует 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__.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Внутренние атрибуты классов и </a:t>
            </a:r>
            <a:r>
              <a:rPr lang="ru-RU" sz="7800" dirty="0" err="1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экземляров</a:t>
            </a:r>
            <a:endParaRPr lang="en-US" sz="7800" dirty="0">
              <a:solidFill>
                <a:srgbClr val="00FF00"/>
              </a:solidFill>
              <a:latin typeface="+mn-lt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340308" y="1951022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class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 """I do nothing at all."""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.__doc__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'I do nothing at all.'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.__name__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.__module__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'__main__'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.__bases__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(&lt;class 'object'&gt;,)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.__class__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&lt;class '__main__.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 #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словарь атрибутов объекта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Вопрос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Как вы думаете, чему равняются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.__class__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и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__?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6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Подробнее о </a:t>
            </a:r>
            <a:r>
              <a:rPr lang="ru-RU" sz="7800" dirty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  <a:r>
              <a:rPr lang="en-US" sz="7800" dirty="0" err="1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dict</a:t>
            </a:r>
            <a:r>
              <a:rPr lang="en-US" sz="7800" dirty="0">
                <a:solidFill>
                  <a:srgbClr val="00FF00"/>
                </a:solidFill>
                <a:latin typeface="+mj-lt"/>
                <a:ea typeface="Cabin"/>
                <a:cs typeface="Cabin"/>
                <a:sym typeface="Cabin"/>
              </a:rPr>
              <a:t>__</a:t>
            </a:r>
          </a:p>
        </p:txBody>
      </p:sp>
      <p:sp>
        <p:nvSpPr>
          <p:cNvPr id="4" name="Содержимое 3"/>
          <p:cNvSpPr txBox="1">
            <a:spLocks/>
          </p:cNvSpPr>
          <p:nvPr/>
        </p:nvSpPr>
        <p:spPr>
          <a:xfrm>
            <a:off x="1340308" y="1813000"/>
            <a:ext cx="12630172" cy="719297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Все атрибуты объекта доступны в виде словаря: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 = 42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': 42}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Очевидные следствия: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Добавление, изменение и удаление атрибутов — это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фактически операции со словарём.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__["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some_other_attribute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"] = 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100500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del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noop.some_other_attribute</a:t>
            </a:r>
            <a:endParaRPr lang="en-US" sz="3200" b="1" dirty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</a:t>
            </a: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Поиск значения атрибута происходит динамически в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момент выполнения программы.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• Для доступа к словарю атрибутов можно также</a:t>
            </a:r>
          </a:p>
          <a:p>
            <a:pPr marL="82296">
              <a:buClr>
                <a:schemeClr val="tx1"/>
              </a:buClr>
            </a:pPr>
            <a:r>
              <a:rPr lang="ru-RU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использовать функцию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noop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2296">
              <a:buClr>
                <a:schemeClr val="tx1"/>
              </a:buClr>
            </a:pP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{'</a:t>
            </a:r>
            <a:r>
              <a:rPr lang="en-US" sz="3200" b="1" dirty="0" err="1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some_attribute</a:t>
            </a:r>
            <a:r>
              <a:rPr lang="en-US" sz="3200" b="1" dirty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': 42}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3200" b="1" dirty="0" smtClean="0">
              <a:solidFill>
                <a:srgbClr val="F6640A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Другие магические методы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0613" y="3745735"/>
            <a:ext cx="135507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Официальная документация</a:t>
            </a:r>
          </a:p>
          <a:p>
            <a:r>
              <a:rPr lang="ru-RU" sz="3200" dirty="0" smtClean="0"/>
              <a:t> </a:t>
            </a:r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</a:t>
            </a:r>
            <a:r>
              <a:rPr lang="en-US" sz="3200" dirty="0" smtClean="0">
                <a:hlinkClick r:id="rId3"/>
              </a:rPr>
              <a:t>docs.python.org/3/reference/datamodel.html</a:t>
            </a:r>
            <a:endParaRPr lang="ru-RU" sz="3200" dirty="0" smtClean="0"/>
          </a:p>
          <a:p>
            <a:endParaRPr lang="ru-RU" sz="3200" dirty="0"/>
          </a:p>
          <a:p>
            <a:endParaRPr lang="ru-RU" sz="3200" dirty="0" smtClean="0"/>
          </a:p>
          <a:p>
            <a:r>
              <a:rPr lang="en-US" sz="3200" dirty="0">
                <a:hlinkClick r:id="rId4"/>
              </a:rPr>
              <a:t>Python 3 </a:t>
            </a:r>
            <a:r>
              <a:rPr lang="ru-RU" sz="3200" dirty="0">
                <a:hlinkClick r:id="rId4"/>
              </a:rPr>
              <a:t>для </a:t>
            </a:r>
            <a:r>
              <a:rPr lang="ru-RU" sz="3200" dirty="0" smtClean="0">
                <a:hlinkClick r:id="rId4"/>
              </a:rPr>
              <a:t>начинающих</a:t>
            </a:r>
            <a:endParaRPr lang="ru-RU" sz="3200" dirty="0" smtClean="0"/>
          </a:p>
          <a:p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pythonworld.ru/osnovy/peregruzka-operatorov.html</a:t>
            </a:r>
            <a:r>
              <a:rPr lang="ru-RU" sz="3200" dirty="0" smtClean="0"/>
              <a:t>  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95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Задача 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Написать регулярное выражения для </a:t>
            </a:r>
            <a:r>
              <a:rPr lang="en-US" sz="2800" dirty="0" smtClean="0"/>
              <a:t>URL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800" dirty="0" smtClean="0"/>
              <a:t>URL (</a:t>
            </a:r>
            <a:r>
              <a:rPr lang="en-US" sz="2800" i="1" dirty="0"/>
              <a:t>Uniform Resource </a:t>
            </a:r>
            <a:r>
              <a:rPr lang="en-US" sz="2800" i="1" dirty="0" smtClean="0"/>
              <a:t>Locator</a:t>
            </a:r>
            <a:r>
              <a:rPr lang="en-US" sz="2800" dirty="0" smtClean="0"/>
              <a:t>) </a:t>
            </a:r>
            <a:r>
              <a:rPr lang="ru-RU" sz="2800" dirty="0" smtClean="0"/>
              <a:t>имеет следующую запись: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схема&gt;://&lt;логин&gt;:&lt;пароль&gt;@&lt;хост&gt;:&lt;порт&gt;/&lt;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URL‐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путь&gt;?&lt;параметры&gt;#&lt;якорь&gt;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 smtClean="0"/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ru-RU" sz="2800" dirty="0" smtClean="0"/>
              <a:t>Пример:</a:t>
            </a:r>
          </a:p>
          <a:p>
            <a:pPr marL="568706" indent="0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ru-RU" sz="2800" dirty="0"/>
          </a:p>
          <a:p>
            <a:pPr marL="568706" indent="0" algn="ctr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ru.wikipedia.org/wiki/URL#</a:t>
            </a:r>
            <a:r>
              <a:rPr lang="ru-RU" sz="3600" dirty="0" smtClean="0">
                <a:hlinkClick r:id="rId2"/>
              </a:rPr>
              <a:t>Структура</a:t>
            </a:r>
            <a:r>
              <a:rPr lang="en-US" sz="3600" dirty="0" smtClean="0">
                <a:hlinkClick r:id="rId2"/>
              </a:rPr>
              <a:t>_URL</a:t>
            </a:r>
            <a:r>
              <a:rPr lang="ru-RU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536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-1032386" y="8160544"/>
            <a:ext cx="18877934" cy="6288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https</a:t>
            </a:r>
            <a:r>
              <a:rPr lang="en-US" sz="3200" u="sng" dirty="0" smtClean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://ru.wikipedia.org/wiki</a:t>
            </a:r>
            <a:r>
              <a:rPr lang="ru-RU" sz="3200" u="sng" dirty="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Объектно-</a:t>
            </a:r>
            <a:r>
              <a:rPr lang="ru-RU" sz="3200" u="sng" dirty="0" err="1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ориентированное_программирование</a:t>
            </a:r>
            <a:endParaRPr kumimoji="0" lang="en-US" sz="3200" b="0" i="0" u="sng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  <a:hlinkClick r:id="rId3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329641" y="2918493"/>
            <a:ext cx="14153880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ООП  - парадигма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программирования, основными концепциями которой являются понятия «класс» и «объект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».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 -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пользовательский тип,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описывающий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устройство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объекта</a:t>
            </a:r>
          </a:p>
          <a:p>
            <a:pPr lvl="0">
              <a:buClr>
                <a:srgbClr val="FFFFFF"/>
              </a:buClr>
              <a:buSzPct val="25000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lvl="0">
              <a:buClr>
                <a:srgbClr val="FFFFFF"/>
              </a:buClr>
              <a:buSzPct val="25000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 –  «душа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», экземпляр,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сущность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371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642396" y="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Принципы ООП 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Алана </a:t>
            </a:r>
            <a:r>
              <a:rPr lang="ru-RU" sz="7800" dirty="0" err="1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Кэйя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5" y="2212258"/>
            <a:ext cx="15515303" cy="6548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Все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данные представляются объектами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Программа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набор взаимодействующих объектов, посылающих друг другу 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собственную часть памяти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Каждый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объект имеет свой тип (класс)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бъекты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одного типа могут принимать одни и те же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сообщения</a:t>
            </a:r>
          </a:p>
          <a:p>
            <a:pPr marL="742950" lvl="0" indent="-742950">
              <a:lnSpc>
                <a:spcPct val="150000"/>
              </a:lnSpc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Классы организованы в единую древовидную структуру с общим корнем, называемую иерархией наследования.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1954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Три кита ООП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6" name="Picture 2" descr="&amp;tcy;&amp;rcy;&amp;icy; &amp;kcy;&amp;icy;&amp;tcy;&amp;acy; &amp;Ocy;&amp;Ocy;&amp;Pcy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3" b="11405"/>
          <a:stretch/>
        </p:blipFill>
        <p:spPr bwMode="auto">
          <a:xfrm>
            <a:off x="2619373" y="4114800"/>
            <a:ext cx="10948999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126" y="2195511"/>
            <a:ext cx="6787721" cy="1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Механизмы ООП (принципы</a:t>
            </a: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01444" y="2126255"/>
            <a:ext cx="15515303" cy="7017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 smtClean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Инкапсуляция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- можно скрыть ненужные внутренние подробности работы объекта от окружающего мира (алгоритмы работы с данными хранятся вместе с данными). </a:t>
            </a: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Наследование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можно создавать специализированные классы на основе базовых (позволяет избегать написания повторного кода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r>
              <a:rPr lang="ru-RU" sz="3600" dirty="0">
                <a:solidFill>
                  <a:srgbClr val="00B0F0"/>
                </a:solidFill>
                <a:latin typeface="Cabin"/>
                <a:ea typeface="Cabin"/>
                <a:cs typeface="Cabin"/>
                <a:sym typeface="Cabin"/>
              </a:rPr>
              <a:t>Полиморфизм</a:t>
            </a:r>
            <a:r>
              <a:rPr lang="ru-RU" sz="3600" dirty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 - в разных объектах одна и та же операция   может выполнять различные </a:t>
            </a:r>
            <a:r>
              <a:rPr lang="ru-RU" sz="3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функции</a:t>
            </a:r>
            <a:endParaRPr lang="ru-RU" sz="3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742950" lvl="0" indent="-742950"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/>
            </a:pPr>
            <a:endParaRPr lang="ru-RU" sz="3600" dirty="0" smtClean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93593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Классы в </a:t>
            </a:r>
            <a:r>
              <a:rPr lang="en-US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python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" name="Содержимое 1"/>
          <p:cNvSpPr txBox="1">
            <a:spLocks/>
          </p:cNvSpPr>
          <p:nvPr/>
        </p:nvSpPr>
        <p:spPr>
          <a:xfrm>
            <a:off x="2271043" y="3079550"/>
            <a:ext cx="11949888" cy="41052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054100" marR="0" lvl="0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98600" marR="0" lvl="1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43100" marR="0" lvl="2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87600" marR="0" lvl="3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32100" marR="0" lvl="4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89300" marR="0" lvl="5" indent="-374776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746500" marR="0" lvl="6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03700" marR="0" lvl="7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660900" marR="0" lvl="8" indent="-3747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b="1" dirty="0" smtClean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base_class</a:t>
            </a:r>
            <a:r>
              <a:rPr lang="en-US" sz="32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&gt;)]</a:t>
            </a:r>
            <a:r>
              <a:rPr lang="en-US" sz="32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 smtClean="0">
                <a:solidFill>
                  <a:srgbClr val="F6640A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sz="3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[, &lt;arguments&gt;]):</a:t>
            </a:r>
          </a:p>
          <a:p>
            <a:pPr marL="82296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3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&lt;Function codes&gt;</a:t>
            </a:r>
            <a:endParaRPr lang="ru-RU" sz="32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235974" y="0"/>
            <a:ext cx="16020026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800" dirty="0" smtClean="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Автомобиль</a:t>
            </a:r>
            <a:endParaRPr lang="en-US" sz="7800" dirty="0">
              <a:solidFill>
                <a:srgbClr val="00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7" y="1478670"/>
            <a:ext cx="7620000" cy="465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27" y="4781550"/>
            <a:ext cx="6850196" cy="388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846</Words>
  <Application>Microsoft Office PowerPoint</Application>
  <PresentationFormat>Произвольный</PresentationFormat>
  <Paragraphs>259</Paragraphs>
  <Slides>26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Cabin</vt:lpstr>
      <vt:lpstr>Courier New</vt:lpstr>
      <vt:lpstr>1_Title &amp; Bullets</vt:lpstr>
      <vt:lpstr>1_Title &amp; Subtitle</vt:lpstr>
      <vt:lpstr>Title &amp; Bullets</vt:lpstr>
      <vt:lpstr>Программирование на Python </vt:lpstr>
      <vt:lpstr>Вопросы на повторение</vt:lpstr>
      <vt:lpstr>Задача на повторение</vt:lpstr>
      <vt:lpstr>ООП</vt:lpstr>
      <vt:lpstr>Принципы ООП Алана Кэйя</vt:lpstr>
      <vt:lpstr>Три кита ООП</vt:lpstr>
      <vt:lpstr>Механизмы ООП (принципы)</vt:lpstr>
      <vt:lpstr>Классы в python</vt:lpstr>
      <vt:lpstr>Автомобиль</vt:lpstr>
      <vt:lpstr>Пример класса Car</vt:lpstr>
      <vt:lpstr>Данные класса</vt:lpstr>
      <vt:lpstr>Данные объекта</vt:lpstr>
      <vt:lpstr>Задание</vt:lpstr>
      <vt:lpstr>Закрытые атрибуты</vt:lpstr>
      <vt:lpstr>Доступ к закрытым атрибутам через сеттеры и геттеры</vt:lpstr>
      <vt:lpstr>Задание</vt:lpstr>
      <vt:lpstr>Доступ к закрытым атрибутам через свойства</vt:lpstr>
      <vt:lpstr>Задание</vt:lpstr>
      <vt:lpstr>Конструктор класса</vt:lpstr>
      <vt:lpstr>Конструктор с параметрами</vt:lpstr>
      <vt:lpstr>Задание</vt:lpstr>
      <vt:lpstr>Деструктор класса</vt:lpstr>
      <vt:lpstr>Классы и __slots__</vt:lpstr>
      <vt:lpstr>Внутренние атрибуты классов и экземляров</vt:lpstr>
      <vt:lpstr>Подробнее о __dict__</vt:lpstr>
      <vt:lpstr>Другие магические методы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Максим Шаптала</cp:lastModifiedBy>
  <cp:revision>758</cp:revision>
  <dcterms:modified xsi:type="dcterms:W3CDTF">2016-10-07T18:38:29Z</dcterms:modified>
</cp:coreProperties>
</file>