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4"/>
  </p:notesMasterIdLst>
  <p:sldIdLst>
    <p:sldId id="285" r:id="rId4"/>
    <p:sldId id="283" r:id="rId5"/>
    <p:sldId id="354" r:id="rId6"/>
    <p:sldId id="367" r:id="rId7"/>
    <p:sldId id="362" r:id="rId8"/>
    <p:sldId id="383" r:id="rId9"/>
    <p:sldId id="368" r:id="rId10"/>
    <p:sldId id="376" r:id="rId11"/>
    <p:sldId id="378" r:id="rId12"/>
    <p:sldId id="379" r:id="rId13"/>
    <p:sldId id="380" r:id="rId14"/>
    <p:sldId id="381" r:id="rId15"/>
    <p:sldId id="382" r:id="rId16"/>
    <p:sldId id="369" r:id="rId17"/>
    <p:sldId id="370" r:id="rId18"/>
    <p:sldId id="371" r:id="rId19"/>
    <p:sldId id="372" r:id="rId20"/>
    <p:sldId id="373" r:id="rId21"/>
    <p:sldId id="374" r:id="rId22"/>
    <p:sldId id="375" r:id="rId23"/>
  </p:sldIdLst>
  <p:sldSz cx="16256000" cy="9144000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26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9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18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94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77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5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97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6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smtClean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Полиморфизм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ru-RU" sz="3200" dirty="0" smtClean="0">
                <a:solidFill>
                  <a:schemeClr val="tx1"/>
                </a:solidFill>
              </a:rPr>
              <a:t>и перегрузка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(self)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93983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552336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25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0329" y="3332130"/>
            <a:ext cx="826545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91207" y="6888158"/>
            <a:ext cx="2958353" cy="911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749560" y="6968624"/>
            <a:ext cx="2097734" cy="30296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47294" y="6767733"/>
            <a:ext cx="45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Повторение – нарушение </a:t>
            </a:r>
            <a:r>
              <a:rPr lang="en-US" sz="2400" dirty="0" smtClean="0"/>
              <a:t>DRY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70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Обращение к конструктору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5665696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241741" y="6382871"/>
            <a:ext cx="824753" cy="56261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5477244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не нужен!!!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252448" y="4157467"/>
            <a:ext cx="5495364" cy="131977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93457" y="3215087"/>
            <a:ext cx="96818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Point2D: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.x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.y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y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Point3D(Point2D):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__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_(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y, z):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3200" dirty="0" smtClean="0">
                <a:latin typeface="Courier New" pitchFamily="49" charset="0"/>
                <a:cs typeface="Courier New" pitchFamily="49" charset="0"/>
              </a:rPr>
              <a:t>Point2D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.__init__(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self,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x, y)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.z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z</a:t>
            </a:r>
            <a:endParaRPr kumimoji="0" 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Альтернатива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76045" y="6669740"/>
            <a:ext cx="7064190" cy="620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1474824" y="5477244"/>
            <a:ext cx="824752" cy="119249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74823" y="464624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конструктора базового класса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74823" y="773940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 </a:t>
            </a:r>
            <a:r>
              <a:rPr lang="ru-RU" sz="2400" dirty="0" smtClean="0"/>
              <a:t>НУЖЕН!!!</a:t>
            </a:r>
            <a:endParaRPr lang="ru-RU" sz="2400" dirty="0"/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10219765" y="7153835"/>
            <a:ext cx="1255058" cy="8164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709646" y="4112643"/>
            <a:ext cx="3137648" cy="78208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repr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встроенной функцией </a:t>
            </a:r>
            <a:r>
              <a:rPr lang="ru-RU" sz="3200" dirty="0" err="1"/>
              <a:t>repr</a:t>
            </a:r>
            <a:r>
              <a:rPr lang="ru-RU" sz="3200" dirty="0"/>
              <a:t>; возвращает "сырые" данные, использующиеся для внутреннего представления в </a:t>
            </a:r>
            <a:r>
              <a:rPr lang="ru-RU" sz="3200" dirty="0" err="1" smtClean="0"/>
              <a:t>python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str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функциями </a:t>
            </a:r>
            <a:r>
              <a:rPr lang="ru-RU" sz="3200" dirty="0" err="1"/>
              <a:t>str</a:t>
            </a:r>
            <a:r>
              <a:rPr lang="ru-RU" sz="3200" dirty="0"/>
              <a:t>, </a:t>
            </a:r>
            <a:r>
              <a:rPr lang="ru-RU" sz="3200" dirty="0" err="1"/>
              <a:t>print</a:t>
            </a:r>
            <a:r>
              <a:rPr lang="ru-RU" sz="3200" dirty="0"/>
              <a:t> и </a:t>
            </a:r>
            <a:r>
              <a:rPr lang="ru-RU" sz="3200" dirty="0" err="1"/>
              <a:t>format</a:t>
            </a:r>
            <a:r>
              <a:rPr lang="ru-RU" sz="3200" dirty="0"/>
              <a:t>. Возвращает строковое представление </a:t>
            </a:r>
            <a:r>
              <a:rPr lang="ru-RU" sz="3200" dirty="0" smtClean="0"/>
              <a:t>объекта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bytes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вызывается функцией </a:t>
            </a:r>
            <a:r>
              <a:rPr lang="ru-RU" sz="3200" dirty="0" err="1"/>
              <a:t>bytes</a:t>
            </a:r>
            <a:r>
              <a:rPr lang="ru-RU" sz="3200" dirty="0"/>
              <a:t> при преобразовании к </a:t>
            </a:r>
            <a:r>
              <a:rPr lang="ru-RU" sz="3200" dirty="0" smtClean="0"/>
              <a:t>байтам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format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format_spec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используется функцией </a:t>
            </a:r>
            <a:r>
              <a:rPr lang="ru-RU" sz="3200" dirty="0" err="1"/>
              <a:t>format</a:t>
            </a:r>
            <a:r>
              <a:rPr lang="ru-RU" sz="3200" dirty="0"/>
              <a:t> (а также методом </a:t>
            </a:r>
            <a:r>
              <a:rPr lang="ru-RU" sz="3200" dirty="0" err="1"/>
              <a:t>format</a:t>
            </a:r>
            <a:r>
              <a:rPr lang="ru-RU" sz="3200" dirty="0"/>
              <a:t> у строк</a:t>
            </a:r>
            <a:r>
              <a:rPr lang="ru-RU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75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Метод 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str</a:t>
            </a:r>
            <a:r>
              <a:rPr lang="en-US" sz="7800" dirty="0" smtClean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endParaRPr lang="en-US" sz="7800" dirty="0">
              <a:solidFill>
                <a:srgbClr val="00FF00"/>
              </a:solidFill>
              <a:latin typeface="+mj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05408" y="2109782"/>
            <a:ext cx="13258292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 indent="0">
              <a:buClrTx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__speed = speed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 indent="0">
              <a:buClrTx/>
              <a:buFont typeface="Cabin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"Car with speed" +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.__speed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(200)</a:t>
            </a:r>
          </a:p>
          <a:p>
            <a:pPr marL="82296" indent="0">
              <a:buClrTx/>
              <a:buFont typeface="Cabin"/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(c)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# Car speed 200</a:t>
            </a: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сравнения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92366" y="2098765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&lt;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lt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le__(self, other) - </a:t>
            </a:r>
            <a:r>
              <a:rPr lang="en-US" sz="3200" dirty="0"/>
              <a:t>x ≤ y </a:t>
            </a:r>
            <a:r>
              <a:rPr lang="ru-RU" sz="3200" dirty="0"/>
              <a:t>вызывает </a:t>
            </a:r>
            <a:r>
              <a:rPr lang="en-US" sz="3200" dirty="0" err="1"/>
              <a:t>x.__le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eq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==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eq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ne__(self, other) - </a:t>
            </a:r>
            <a:r>
              <a:rPr lang="en-US" sz="3200" dirty="0"/>
              <a:t>x != y </a:t>
            </a:r>
            <a:r>
              <a:rPr lang="ru-RU" sz="3200" dirty="0"/>
              <a:t>вызывает </a:t>
            </a:r>
            <a:r>
              <a:rPr lang="en-US" sz="3200" dirty="0" err="1"/>
              <a:t>x.__ne</a:t>
            </a:r>
            <a:r>
              <a:rPr lang="en-US" sz="3200" dirty="0"/>
              <a:t>__(y)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gt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&gt;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gt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en-US" sz="3200" dirty="0"/>
              <a:t>x ≥ y </a:t>
            </a:r>
            <a:r>
              <a:rPr lang="ru-RU" sz="3200" dirty="0"/>
              <a:t>вызывает </a:t>
            </a:r>
            <a:r>
              <a:rPr lang="en-US" sz="3200" dirty="0"/>
              <a:t>x.__</a:t>
            </a:r>
            <a:r>
              <a:rPr lang="en-US" sz="3200" dirty="0" err="1"/>
              <a:t>ge</a:t>
            </a:r>
            <a:r>
              <a:rPr lang="en-US" sz="3200" dirty="0"/>
              <a:t>__(y</a:t>
            </a:r>
            <a:r>
              <a:rPr lang="en-US" sz="3200" dirty="0" smtClean="0"/>
              <a:t>).</a:t>
            </a:r>
            <a:endParaRPr lang="ru-RU" sz="3200" dirty="0" smtClean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5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получение </a:t>
            </a:r>
            <a:r>
              <a:rPr lang="ru-RU" sz="3200" dirty="0" err="1"/>
              <a:t>хэш</a:t>
            </a:r>
            <a:r>
              <a:rPr lang="ru-RU" sz="3200" dirty="0"/>
              <a:t>-суммы объекта, например, для добавления в словарь</a:t>
            </a:r>
            <a:r>
              <a:rPr lang="ru-RU" sz="3200" dirty="0" smtClean="0"/>
              <a:t>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/>
              <a:t>len</a:t>
            </a:r>
            <a:r>
              <a:rPr lang="ru-RU" sz="3200" dirty="0"/>
              <a:t>__ (объекты, имеющие ненулевую длину, считаются истинными</a:t>
            </a:r>
            <a:r>
              <a:rPr lang="ru-RU" sz="3200" dirty="0" smtClean="0"/>
              <a:t>).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вызывается, когда атрибут экземпляра класса не найден в обычных местах (например, у экземпляра нет метода с таким названием).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2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hash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</a:t>
            </a:r>
            <a:r>
              <a:rPr lang="ru-RU" sz="3200" dirty="0"/>
              <a:t>- получение </a:t>
            </a:r>
            <a:r>
              <a:rPr lang="ru-RU" sz="3200" dirty="0" err="1"/>
              <a:t>хэш</a:t>
            </a:r>
            <a:r>
              <a:rPr lang="ru-RU" sz="3200" dirty="0"/>
              <a:t>-суммы объекта, например, для добавления в словарь</a:t>
            </a:r>
            <a:r>
              <a:rPr lang="ru-RU" sz="3200" dirty="0" smtClean="0"/>
              <a:t>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bool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 при проверке истинности. Если этот метод не определён, вызывается метод __</a:t>
            </a:r>
            <a:r>
              <a:rPr lang="ru-RU" sz="3200" dirty="0" err="1"/>
              <a:t>len</a:t>
            </a:r>
            <a:r>
              <a:rPr lang="ru-RU" sz="3200" dirty="0"/>
              <a:t>__ (объекты, имеющие ненулевую длину, считаются истинными</a:t>
            </a:r>
            <a:r>
              <a:rPr lang="ru-RU" sz="3200" dirty="0" smtClean="0"/>
              <a:t>).</a:t>
            </a:r>
            <a:endParaRPr lang="ru-RU" sz="3200" dirty="0"/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>
                <a:solidFill>
                  <a:srgbClr val="7030A0"/>
                </a:solidFill>
              </a:rPr>
              <a:t>__</a:t>
            </a:r>
            <a:r>
              <a:rPr lang="ru-RU" sz="3200" dirty="0" err="1">
                <a:solidFill>
                  <a:srgbClr val="7030A0"/>
                </a:solidFill>
              </a:rPr>
              <a:t>getattr</a:t>
            </a:r>
            <a:r>
              <a:rPr lang="ru-RU" sz="3200" dirty="0">
                <a:solidFill>
                  <a:srgbClr val="7030A0"/>
                </a:solidFill>
              </a:rPr>
              <a:t>__(</a:t>
            </a:r>
            <a:r>
              <a:rPr lang="ru-RU" sz="3200" dirty="0" err="1">
                <a:solidFill>
                  <a:srgbClr val="7030A0"/>
                </a:solidFill>
              </a:rPr>
              <a:t>self</a:t>
            </a:r>
            <a:r>
              <a:rPr lang="ru-RU" sz="3200" dirty="0">
                <a:solidFill>
                  <a:srgbClr val="7030A0"/>
                </a:solidFill>
              </a:rPr>
              <a:t>, </a:t>
            </a:r>
            <a:r>
              <a:rPr lang="ru-RU" sz="3200" dirty="0" err="1">
                <a:solidFill>
                  <a:srgbClr val="7030A0"/>
                </a:solidFill>
              </a:rPr>
              <a:t>name</a:t>
            </a:r>
            <a:r>
              <a:rPr lang="ru-RU" sz="3200" dirty="0">
                <a:solidFill>
                  <a:srgbClr val="7030A0"/>
                </a:solidFill>
              </a:rPr>
              <a:t>) - </a:t>
            </a:r>
            <a:r>
              <a:rPr lang="ru-RU" sz="3200" dirty="0"/>
              <a:t>вызывается, когда атрибут экземпляра класса не найден в обычных местах (например, у экземпляра нет метода с таким названием</a:t>
            </a:r>
            <a:r>
              <a:rPr lang="ru-RU" sz="3200" dirty="0" smtClean="0"/>
              <a:t>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setattr</a:t>
            </a:r>
            <a:r>
              <a:rPr lang="en-US" sz="3200" dirty="0">
                <a:solidFill>
                  <a:srgbClr val="7030A0"/>
                </a:solidFill>
              </a:rPr>
              <a:t>__(self, name, value) </a:t>
            </a:r>
            <a:r>
              <a:rPr lang="en-US" sz="3200" dirty="0"/>
              <a:t>- </a:t>
            </a:r>
            <a:r>
              <a:rPr lang="ru-RU" sz="3200" dirty="0"/>
              <a:t>назначение атрибута.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delattr</a:t>
            </a:r>
            <a:r>
              <a:rPr lang="en-US" sz="3200" dirty="0">
                <a:solidFill>
                  <a:srgbClr val="7030A0"/>
                </a:solidFill>
              </a:rPr>
              <a:t>__(self, name) </a:t>
            </a:r>
            <a:r>
              <a:rPr lang="en-US" sz="3200" dirty="0"/>
              <a:t>- </a:t>
            </a:r>
            <a:r>
              <a:rPr lang="ru-RU" sz="3200" dirty="0"/>
              <a:t>удаление атрибута (</a:t>
            </a:r>
            <a:r>
              <a:rPr lang="en-US" sz="3200" dirty="0"/>
              <a:t>del obj.name).</a:t>
            </a:r>
          </a:p>
        </p:txBody>
      </p:sp>
    </p:spTree>
    <p:extLst>
      <p:ext uri="{BB962C8B-B14F-4D97-AF65-F5344CB8AC3E}">
        <p14:creationId xmlns:p14="http://schemas.microsoft.com/office/powerpoint/2010/main" val="2040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123582" y="2054697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__call__(self[, </a:t>
            </a:r>
            <a:r>
              <a:rPr lang="en-US" sz="3200" dirty="0" err="1">
                <a:solidFill>
                  <a:srgbClr val="7030A0"/>
                </a:solidFill>
              </a:rPr>
              <a:t>args</a:t>
            </a:r>
            <a:r>
              <a:rPr lang="en-US" sz="3200" dirty="0">
                <a:solidFill>
                  <a:srgbClr val="7030A0"/>
                </a:solidFill>
              </a:rPr>
              <a:t>...]) - </a:t>
            </a:r>
            <a:r>
              <a:rPr lang="ru-RU" sz="3200" dirty="0"/>
              <a:t>вызов экземпляра класса как функции.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длина объекта</a:t>
            </a:r>
            <a:r>
              <a:rPr lang="ru-RU" sz="3200" dirty="0">
                <a:solidFill>
                  <a:srgbClr val="7030A0"/>
                </a:solidFill>
              </a:rPr>
              <a:t>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getitem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доступ по индексу (или ключу).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setitem</a:t>
            </a:r>
            <a:r>
              <a:rPr lang="en-US" sz="3200" dirty="0">
                <a:solidFill>
                  <a:srgbClr val="7030A0"/>
                </a:solidFill>
              </a:rPr>
              <a:t>__(self, key, value) - </a:t>
            </a:r>
            <a:r>
              <a:rPr lang="ru-RU" sz="3200" dirty="0"/>
              <a:t>назначение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delitem</a:t>
            </a:r>
            <a:r>
              <a:rPr lang="en-US" sz="3200" dirty="0">
                <a:solidFill>
                  <a:srgbClr val="7030A0"/>
                </a:solidFill>
              </a:rPr>
              <a:t>__(self, key) - </a:t>
            </a:r>
            <a:r>
              <a:rPr lang="ru-RU" sz="3200" dirty="0"/>
              <a:t>удаление элемента по индексу.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iter</a:t>
            </a:r>
            <a:r>
              <a:rPr lang="en-US" sz="3200" dirty="0">
                <a:solidFill>
                  <a:srgbClr val="7030A0"/>
                </a:solidFill>
              </a:rPr>
              <a:t>__(self) - </a:t>
            </a:r>
            <a:r>
              <a:rPr lang="ru-RU" sz="3200" dirty="0"/>
              <a:t>возвращает итератор для контейнера.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reversed__(self) </a:t>
            </a:r>
            <a:r>
              <a:rPr lang="en-US" sz="3200" dirty="0"/>
              <a:t>- </a:t>
            </a:r>
            <a:r>
              <a:rPr lang="ru-RU" sz="3200" dirty="0"/>
              <a:t>итератор из элементов, следующих в обратном порядке.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ru-RU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contains__(self, item) </a:t>
            </a:r>
            <a:r>
              <a:rPr lang="en-US" sz="3200" dirty="0"/>
              <a:t>- </a:t>
            </a:r>
            <a:r>
              <a:rPr lang="ru-RU" sz="3200" dirty="0"/>
              <a:t>проверка на принадлежность элемента контейнеру (</a:t>
            </a:r>
            <a:r>
              <a:rPr lang="en-US" sz="3200" dirty="0"/>
              <a:t>item in self).</a:t>
            </a:r>
          </a:p>
        </p:txBody>
      </p:sp>
    </p:spTree>
    <p:extLst>
      <p:ext uri="{BB962C8B-B14F-4D97-AF65-F5344CB8AC3E}">
        <p14:creationId xmlns:p14="http://schemas.microsoft.com/office/powerpoint/2010/main" val="33432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наследование?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Какой класс является базовым для всех классов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issubclass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isinstnance</a:t>
            </a:r>
            <a:r>
              <a:rPr lang="en-US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множественное наследование?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определить порядок разрешения методов при множественном наследовании?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абстрактный класс?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Перегрузка арифметических операторов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1035447" y="2286000"/>
            <a:ext cx="13958371" cy="6526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>
                <a:solidFill>
                  <a:srgbClr val="7030A0"/>
                </a:solidFill>
              </a:rPr>
              <a:t>__add__(self, other) - </a:t>
            </a:r>
            <a:r>
              <a:rPr lang="ru-RU" sz="3200" dirty="0"/>
              <a:t>сложение. </a:t>
            </a:r>
            <a:r>
              <a:rPr lang="en-US" sz="3200" dirty="0"/>
              <a:t>x + y </a:t>
            </a:r>
            <a:r>
              <a:rPr lang="ru-RU" sz="3200" dirty="0"/>
              <a:t>вызывает </a:t>
            </a:r>
            <a:r>
              <a:rPr lang="en-US" sz="3200" dirty="0" err="1"/>
              <a:t>x.__add</a:t>
            </a:r>
            <a:r>
              <a:rPr lang="en-US" sz="3200" dirty="0"/>
              <a:t>__(y).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sub__(self, other) - </a:t>
            </a:r>
            <a:r>
              <a:rPr lang="ru-RU" sz="3200" dirty="0"/>
              <a:t>вычитание (</a:t>
            </a:r>
            <a:r>
              <a:rPr lang="en-US" sz="3200" dirty="0"/>
              <a:t>x -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mul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умножение (</a:t>
            </a:r>
            <a:r>
              <a:rPr lang="en-US" sz="3200" dirty="0"/>
              <a:t>x *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truediv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деление (</a:t>
            </a:r>
            <a:r>
              <a:rPr lang="en-US" sz="3200" dirty="0"/>
              <a:t>x 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floordiv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целочисленное деление (</a:t>
            </a:r>
            <a:r>
              <a:rPr lang="en-US" sz="3200" dirty="0"/>
              <a:t>x //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mod__(self, other) - </a:t>
            </a:r>
            <a:r>
              <a:rPr lang="ru-RU" sz="3200" dirty="0"/>
              <a:t>остаток от деления (</a:t>
            </a:r>
            <a:r>
              <a:rPr lang="en-US" sz="3200" dirty="0"/>
              <a:t>x % y).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 err="1">
                <a:solidFill>
                  <a:srgbClr val="7030A0"/>
                </a:solidFill>
              </a:rPr>
              <a:t>divmod</a:t>
            </a:r>
            <a:r>
              <a:rPr lang="en-US" sz="3200" dirty="0">
                <a:solidFill>
                  <a:srgbClr val="7030A0"/>
                </a:solidFill>
              </a:rPr>
              <a:t>__(self, other) - </a:t>
            </a:r>
            <a:r>
              <a:rPr lang="ru-RU" sz="3200" dirty="0"/>
              <a:t>частное и остаток (</a:t>
            </a:r>
            <a:r>
              <a:rPr lang="en-US" sz="3200" dirty="0" err="1"/>
              <a:t>divmod</a:t>
            </a:r>
            <a:r>
              <a:rPr lang="en-US" sz="3200" dirty="0"/>
              <a:t>(x, y)).</a:t>
            </a:r>
          </a:p>
          <a:p>
            <a:pPr marL="679324" indent="0">
              <a:buClr>
                <a:srgbClr val="FFFFFF"/>
              </a:buClr>
              <a:buFont typeface="Cabin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__</a:t>
            </a:r>
            <a:r>
              <a:rPr lang="en-US" sz="3200" dirty="0">
                <a:solidFill>
                  <a:srgbClr val="7030A0"/>
                </a:solidFill>
              </a:rPr>
              <a:t>pow__(self, other[, modulo]) - </a:t>
            </a:r>
            <a:r>
              <a:rPr lang="ru-RU" sz="3200" dirty="0"/>
              <a:t>возведение в степень (</a:t>
            </a:r>
            <a:r>
              <a:rPr lang="en-US" sz="3200" dirty="0"/>
              <a:t>x ** y, pow(x, y[, modulo])).</a:t>
            </a:r>
          </a:p>
        </p:txBody>
      </p:sp>
    </p:spTree>
    <p:extLst>
      <p:ext uri="{BB962C8B-B14F-4D97-AF65-F5344CB8AC3E}">
        <p14:creationId xmlns:p14="http://schemas.microsoft.com/office/powerpoint/2010/main" val="29211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228725"/>
            <a:ext cx="6477000" cy="79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051059" y="2527300"/>
            <a:ext cx="14153880" cy="57618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/>
              <a:t>Слово «полиморфизм» можно перевести как «много форм</a:t>
            </a:r>
            <a:r>
              <a:rPr lang="ru-RU" sz="3600" dirty="0" smtClean="0"/>
              <a:t>»</a:t>
            </a:r>
            <a:r>
              <a:rPr lang="en-US" sz="3600" dirty="0"/>
              <a:t>.</a:t>
            </a:r>
            <a:endParaRPr lang="en-US" sz="3600" dirty="0" smtClean="0"/>
          </a:p>
          <a:p>
            <a:pPr lvl="0">
              <a:buClr>
                <a:srgbClr val="FFFFFF"/>
              </a:buClr>
              <a:buSzPct val="25000"/>
              <a:defRPr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тим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термином обозначают возможность использования одного и того же имени операции или метода к объектам разных классов, при этом действия, совершаемые с объектами, могут существенно различаться.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Известный полиморфизм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5834" y="3038960"/>
            <a:ext cx="5806942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* b)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3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sz="32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"2“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 * b)   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rPr>
              <a:t>'22'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Переопределение методов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06005" y="2137009"/>
            <a:ext cx="8027306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+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oper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x, y):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&lt;-----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x / y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(obj1.oper(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(obj2.oper(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0.5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31342" y="2803802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boo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boo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5818909" y="4172989"/>
            <a:ext cx="1961804" cy="397348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5971309" y="6284422"/>
            <a:ext cx="1809404" cy="231094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методу базового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837" y="2714157"/>
            <a:ext cx="803237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B(A):  </a:t>
            </a: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Наследуем класс "А"</a:t>
            </a:r>
            <a:b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foo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().foo()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 = A()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 = B()</a:t>
            </a:r>
            <a:b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obj1.foo()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foo</a:t>
            </a:r>
            <a: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obj2.foo()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ru-RU" sz="2800" i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98776" y="5740676"/>
            <a:ext cx="2958353" cy="5525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2" idx="3"/>
          </p:cNvCxnSpPr>
          <p:nvPr/>
        </p:nvCxnSpPr>
        <p:spPr>
          <a:xfrm flipH="1">
            <a:off x="8857129" y="5590310"/>
            <a:ext cx="1775012" cy="42664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151" y="5359477"/>
            <a:ext cx="4589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Вызов метода базового класса</a:t>
            </a:r>
            <a:r>
              <a:rPr lang="en-US" sz="2400" dirty="0" smtClean="0"/>
              <a:t> </a:t>
            </a:r>
            <a:r>
              <a:rPr lang="ru-RU" sz="2400" dirty="0" smtClean="0"/>
              <a:t>через </a:t>
            </a:r>
            <a:r>
              <a:rPr lang="en-US" sz="2400" dirty="0" smtClean="0"/>
              <a:t>super()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90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830</Words>
  <Application>Microsoft Office PowerPoint</Application>
  <PresentationFormat>Произвольный</PresentationFormat>
  <Paragraphs>111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Cabin</vt:lpstr>
      <vt:lpstr>Courier New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Три кита ООП</vt:lpstr>
      <vt:lpstr>Полиморфизм</vt:lpstr>
      <vt:lpstr>Известный полиморфизм</vt:lpstr>
      <vt:lpstr>Переопределение методов</vt:lpstr>
      <vt:lpstr>Доступ к методу базового класса</vt:lpstr>
      <vt:lpstr>Доступ к методу базового класса</vt:lpstr>
      <vt:lpstr>Доступ к методу базового класса</vt:lpstr>
      <vt:lpstr>Обращение к конструктору базового класса</vt:lpstr>
      <vt:lpstr>Обращение к конструктору базового класса</vt:lpstr>
      <vt:lpstr>Альтернатива</vt:lpstr>
      <vt:lpstr>Магические методы</vt:lpstr>
      <vt:lpstr>Метод __str__</vt:lpstr>
      <vt:lpstr>Магические методы сравнения</vt:lpstr>
      <vt:lpstr>Магические методы</vt:lpstr>
      <vt:lpstr>Магические методы</vt:lpstr>
      <vt:lpstr>Магические методы</vt:lpstr>
      <vt:lpstr>Перегрузка арифметических операторов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868</cp:revision>
  <dcterms:modified xsi:type="dcterms:W3CDTF">2016-10-07T18:38:44Z</dcterms:modified>
</cp:coreProperties>
</file>