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70" r:id="rId3"/>
    <p:sldMasterId id="2147483680" r:id="rId4"/>
  </p:sldMasterIdLst>
  <p:notesMasterIdLst>
    <p:notesMasterId r:id="rId41"/>
  </p:notesMasterIdLst>
  <p:sldIdLst>
    <p:sldId id="256" r:id="rId5"/>
    <p:sldId id="299" r:id="rId6"/>
    <p:sldId id="300" r:id="rId7"/>
    <p:sldId id="302" r:id="rId8"/>
    <p:sldId id="301" r:id="rId9"/>
    <p:sldId id="303" r:id="rId10"/>
    <p:sldId id="305" r:id="rId11"/>
    <p:sldId id="306" r:id="rId12"/>
    <p:sldId id="307" r:id="rId13"/>
    <p:sldId id="308" r:id="rId14"/>
    <p:sldId id="309" r:id="rId15"/>
    <p:sldId id="310" r:id="rId16"/>
    <p:sldId id="304" r:id="rId17"/>
    <p:sldId id="311" r:id="rId18"/>
    <p:sldId id="312" r:id="rId19"/>
    <p:sldId id="313" r:id="rId20"/>
    <p:sldId id="317" r:id="rId21"/>
    <p:sldId id="318" r:id="rId22"/>
    <p:sldId id="319" r:id="rId23"/>
    <p:sldId id="314" r:id="rId24"/>
    <p:sldId id="315" r:id="rId25"/>
    <p:sldId id="316" r:id="rId26"/>
    <p:sldId id="320" r:id="rId27"/>
    <p:sldId id="321" r:id="rId28"/>
    <p:sldId id="322" r:id="rId29"/>
    <p:sldId id="323" r:id="rId30"/>
    <p:sldId id="324" r:id="rId31"/>
    <p:sldId id="325" r:id="rId32"/>
    <p:sldId id="326" r:id="rId33"/>
    <p:sldId id="327" r:id="rId34"/>
    <p:sldId id="328" r:id="rId35"/>
    <p:sldId id="329" r:id="rId36"/>
    <p:sldId id="330" r:id="rId37"/>
    <p:sldId id="331" r:id="rId38"/>
    <p:sldId id="332" r:id="rId39"/>
    <p:sldId id="333"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2FADE"/>
    <a:srgbClr val="1662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Средний стиль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078" autoAdjust="0"/>
  </p:normalViewPr>
  <p:slideViewPr>
    <p:cSldViewPr snapToGrid="0" snapToObjects="1">
      <p:cViewPr varScale="1">
        <p:scale>
          <a:sx n="64" d="100"/>
          <a:sy n="64" d="100"/>
        </p:scale>
        <p:origin x="-1518"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853691-2568-724D-8AC3-0B4EBB217FA1}" type="datetimeFigureOut">
              <a:rPr lang="en-US" smtClean="0"/>
              <a:t>11/9/2016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2A6817-5B0F-ED4C-8B30-03A1A1081BF2}" type="slidenum">
              <a:rPr lang="en-US" smtClean="0"/>
              <a:t>‹#›</a:t>
            </a:fld>
            <a:endParaRPr lang="en-US"/>
          </a:p>
        </p:txBody>
      </p:sp>
    </p:spTree>
    <p:extLst>
      <p:ext uri="{BB962C8B-B14F-4D97-AF65-F5344CB8AC3E}">
        <p14:creationId xmlns:p14="http://schemas.microsoft.com/office/powerpoint/2010/main" val="270405361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07A3AA4-E735-44C5-88C1-6B0F6288FC71}"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extLst>
      <p:ext uri="{BB962C8B-B14F-4D97-AF65-F5344CB8AC3E}">
        <p14:creationId xmlns:p14="http://schemas.microsoft.com/office/powerpoint/2010/main" val="4256121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Create a new Django project in Visual Studio. Name the project </a:t>
            </a:r>
            <a:r>
              <a:rPr lang="en-US" dirty="0" err="1" smtClean="0"/>
              <a:t>MusicStore</a:t>
            </a:r>
            <a:r>
              <a:rPr lang="en-US" dirty="0" smtClean="0"/>
              <a:t>, and the solution MVA Demos</a:t>
            </a:r>
          </a:p>
          <a:p>
            <a:r>
              <a:rPr lang="en-US" dirty="0" smtClean="0"/>
              <a:t>Open models.py</a:t>
            </a:r>
            <a:r>
              <a:rPr lang="en-US" baseline="0" dirty="0" smtClean="0"/>
              <a:t> under App</a:t>
            </a:r>
          </a:p>
          <a:p>
            <a:r>
              <a:rPr lang="en-US" baseline="0" dirty="0" smtClean="0"/>
              <a:t>Add the following code:</a:t>
            </a:r>
          </a:p>
          <a:p>
            <a:r>
              <a:rPr lang="en-US" sz="1200" kern="1200" dirty="0" smtClean="0">
                <a:solidFill>
                  <a:schemeClr val="tx1"/>
                </a:solidFill>
                <a:latin typeface="+mn-lt"/>
                <a:ea typeface="+mn-ea"/>
                <a:cs typeface="+mn-cs"/>
              </a:rPr>
              <a:t>class Artist(</a:t>
            </a:r>
            <a:r>
              <a:rPr lang="en-US" sz="1200" kern="1200" dirty="0" err="1" smtClean="0">
                <a:solidFill>
                  <a:schemeClr val="tx1"/>
                </a:solidFill>
                <a:latin typeface="+mn-lt"/>
                <a:ea typeface="+mn-ea"/>
                <a:cs typeface="+mn-cs"/>
              </a:rPr>
              <a:t>models.Model</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name = </a:t>
            </a:r>
            <a:r>
              <a:rPr lang="en-US" sz="1200" kern="1200" dirty="0" err="1" smtClean="0">
                <a:solidFill>
                  <a:schemeClr val="tx1"/>
                </a:solidFill>
                <a:latin typeface="+mn-lt"/>
                <a:ea typeface="+mn-ea"/>
                <a:cs typeface="+mn-cs"/>
              </a:rPr>
              <a:t>models.CharField</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max_length</a:t>
            </a:r>
            <a:r>
              <a:rPr lang="en-US" sz="1200" kern="1200" dirty="0" smtClean="0">
                <a:solidFill>
                  <a:schemeClr val="tx1"/>
                </a:solidFill>
                <a:latin typeface="+mn-lt"/>
                <a:ea typeface="+mn-ea"/>
                <a:cs typeface="+mn-cs"/>
              </a:rPr>
              <a:t>=50);</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year_formed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models.PositiveIntegerField</a:t>
            </a:r>
            <a:r>
              <a:rPr lang="en-US" sz="1200" kern="1200" dirty="0" smtClean="0">
                <a:solidFill>
                  <a:schemeClr val="tx1"/>
                </a:solidFill>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3713977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a:p>
        </p:txBody>
      </p:sp>
    </p:spTree>
    <p:extLst>
      <p:ext uri="{BB962C8B-B14F-4D97-AF65-F5344CB8AC3E}">
        <p14:creationId xmlns:p14="http://schemas.microsoft.com/office/powerpoint/2010/main" val="134328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the following to models.py:</a:t>
            </a:r>
          </a:p>
          <a:p>
            <a:endParaRPr lang="en-US" dirty="0" smtClean="0"/>
          </a:p>
          <a:p>
            <a:r>
              <a:rPr lang="en-US" dirty="0" smtClean="0"/>
              <a:t>class Album(</a:t>
            </a:r>
            <a:r>
              <a:rPr lang="en-US" dirty="0" err="1" smtClean="0"/>
              <a:t>models.Model</a:t>
            </a:r>
            <a:r>
              <a:rPr lang="en-US" dirty="0" smtClean="0"/>
              <a:t>):</a:t>
            </a:r>
          </a:p>
          <a:p>
            <a:r>
              <a:rPr lang="en-US" dirty="0" smtClean="0"/>
              <a:t>	name = </a:t>
            </a:r>
            <a:r>
              <a:rPr lang="en-US" dirty="0" err="1" smtClean="0"/>
              <a:t>models.CharField</a:t>
            </a:r>
            <a:r>
              <a:rPr lang="en-US" dirty="0" smtClean="0"/>
              <a:t>(</a:t>
            </a:r>
            <a:r>
              <a:rPr lang="en-US" dirty="0" err="1" smtClean="0"/>
              <a:t>max_length</a:t>
            </a:r>
            <a:r>
              <a:rPr lang="en-US" dirty="0" smtClean="0"/>
              <a:t>=50);</a:t>
            </a:r>
          </a:p>
          <a:p>
            <a:r>
              <a:rPr lang="en-US" dirty="0" smtClean="0"/>
              <a:t>	artist = </a:t>
            </a:r>
            <a:r>
              <a:rPr lang="en-US" dirty="0" err="1" smtClean="0"/>
              <a:t>models.ForeignKey</a:t>
            </a:r>
            <a:r>
              <a:rPr lang="en-US" dirty="0" smtClean="0"/>
              <a:t>(Artist);</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26</a:t>
            </a:fld>
            <a:endParaRPr lang="en-US"/>
          </a:p>
        </p:txBody>
      </p:sp>
    </p:spTree>
    <p:extLst>
      <p:ext uri="{BB962C8B-B14F-4D97-AF65-F5344CB8AC3E}">
        <p14:creationId xmlns:p14="http://schemas.microsoft.com/office/powerpoint/2010/main" val="3270103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 models.py</a:t>
            </a:r>
          </a:p>
          <a:p>
            <a:endParaRPr lang="en-US" dirty="0" smtClean="0"/>
          </a:p>
          <a:p>
            <a:r>
              <a:rPr lang="en-US" sz="1200" kern="1200" dirty="0" smtClean="0">
                <a:solidFill>
                  <a:schemeClr val="tx1"/>
                </a:solidFill>
                <a:latin typeface="+mn-lt"/>
                <a:ea typeface="+mn-ea"/>
                <a:cs typeface="+mn-cs"/>
              </a:rPr>
              <a:t>In artist:</a:t>
            </a:r>
          </a:p>
          <a:p>
            <a:r>
              <a:rPr lang="en-US" sz="1200" kern="1200" dirty="0" smtClean="0">
                <a:solidFill>
                  <a:schemeClr val="tx1"/>
                </a:solidFill>
                <a:latin typeface="+mn-lt"/>
                <a:ea typeface="+mn-ea"/>
                <a:cs typeface="+mn-cs"/>
              </a:rPr>
              <a:t>name = </a:t>
            </a:r>
            <a:r>
              <a:rPr lang="en-US" sz="1200" kern="1200" dirty="0" err="1" smtClean="0">
                <a:solidFill>
                  <a:schemeClr val="tx1"/>
                </a:solidFill>
                <a:latin typeface="+mn-lt"/>
                <a:ea typeface="+mn-ea"/>
                <a:cs typeface="+mn-cs"/>
              </a:rPr>
              <a:t>models.CharField</a:t>
            </a:r>
            <a:r>
              <a:rPr lang="en-US" sz="1200" kern="1200" dirty="0" smtClean="0">
                <a:solidFill>
                  <a:schemeClr val="tx1"/>
                </a:solidFill>
                <a:latin typeface="+mn-lt"/>
                <a:ea typeface="+mn-ea"/>
                <a:cs typeface="+mn-cs"/>
              </a:rPr>
              <a:t>("artist", </a:t>
            </a:r>
            <a:r>
              <a:rPr lang="en-US" sz="1200" kern="1200" dirty="0" err="1" smtClean="0">
                <a:solidFill>
                  <a:schemeClr val="tx1"/>
                </a:solidFill>
                <a:latin typeface="+mn-lt"/>
                <a:ea typeface="+mn-ea"/>
                <a:cs typeface="+mn-cs"/>
              </a:rPr>
              <a:t>max_length</a:t>
            </a:r>
            <a:r>
              <a:rPr lang="en-US" sz="1200" kern="1200" dirty="0" smtClean="0">
                <a:solidFill>
                  <a:schemeClr val="tx1"/>
                </a:solidFill>
                <a:latin typeface="+mn-lt"/>
                <a:ea typeface="+mn-ea"/>
                <a:cs typeface="+mn-cs"/>
              </a:rPr>
              <a:t>=50);</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 album:</a:t>
            </a:r>
          </a:p>
          <a:p>
            <a:r>
              <a:rPr lang="en-US" sz="1200" kern="1200" dirty="0" smtClean="0">
                <a:solidFill>
                  <a:schemeClr val="tx1"/>
                </a:solidFill>
                <a:latin typeface="+mn-lt"/>
                <a:ea typeface="+mn-ea"/>
                <a:cs typeface="+mn-cs"/>
              </a:rPr>
              <a:t>name = </a:t>
            </a:r>
            <a:r>
              <a:rPr lang="en-US" sz="1200" kern="1200" dirty="0" err="1" smtClean="0">
                <a:solidFill>
                  <a:schemeClr val="tx1"/>
                </a:solidFill>
                <a:latin typeface="+mn-lt"/>
                <a:ea typeface="+mn-ea"/>
                <a:cs typeface="+mn-cs"/>
              </a:rPr>
              <a:t>models.CharField</a:t>
            </a:r>
            <a:r>
              <a:rPr lang="en-US" sz="1200" kern="1200" dirty="0" smtClean="0">
                <a:solidFill>
                  <a:schemeClr val="tx1"/>
                </a:solidFill>
                <a:latin typeface="+mn-lt"/>
                <a:ea typeface="+mn-ea"/>
                <a:cs typeface="+mn-cs"/>
              </a:rPr>
              <a:t>("album", </a:t>
            </a:r>
            <a:r>
              <a:rPr lang="en-US" sz="1200" kern="1200" dirty="0" err="1" smtClean="0">
                <a:solidFill>
                  <a:schemeClr val="tx1"/>
                </a:solidFill>
                <a:latin typeface="+mn-lt"/>
                <a:ea typeface="+mn-ea"/>
                <a:cs typeface="+mn-cs"/>
              </a:rPr>
              <a:t>max_length</a:t>
            </a:r>
            <a:r>
              <a:rPr lang="en-US" sz="1200" kern="1200" dirty="0" smtClean="0">
                <a:solidFill>
                  <a:schemeClr val="tx1"/>
                </a:solidFill>
                <a:latin typeface="+mn-lt"/>
                <a:ea typeface="+mn-ea"/>
                <a:cs typeface="+mn-cs"/>
              </a:rPr>
              <a:t>=50);</a:t>
            </a:r>
            <a:endParaRPr lang="en-US"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28</a:t>
            </a:fld>
            <a:endParaRPr lang="en-US"/>
          </a:p>
        </p:txBody>
      </p:sp>
    </p:spTree>
    <p:extLst>
      <p:ext uri="{BB962C8B-B14F-4D97-AF65-F5344CB8AC3E}">
        <p14:creationId xmlns:p14="http://schemas.microsoft.com/office/powerpoint/2010/main" val="112719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Right click on the project, choose Open Command Prompt</a:t>
            </a:r>
            <a:r>
              <a:rPr lang="en-US" baseline="0" dirty="0" smtClean="0"/>
              <a:t> Here…</a:t>
            </a:r>
          </a:p>
          <a:p>
            <a:endParaRPr lang="en-CA" baseline="0" dirty="0" smtClean="0"/>
          </a:p>
          <a:p>
            <a:pPr lvl="0"/>
            <a:r>
              <a:rPr lang="en-US" sz="1200" kern="1200" dirty="0" smtClean="0">
                <a:solidFill>
                  <a:schemeClr val="tx1"/>
                </a:solidFill>
                <a:effectLst/>
                <a:latin typeface="+mn-lt"/>
                <a:ea typeface="+mn-ea"/>
                <a:cs typeface="+mn-cs"/>
              </a:rPr>
              <a:t>After you have made a change to a model (like we did in Module 2 when we created the album and artist class you start but running </a:t>
            </a:r>
            <a:r>
              <a:rPr lang="en-US" sz="1200" kern="1200" dirty="0" err="1" smtClean="0">
                <a:solidFill>
                  <a:schemeClr val="tx1"/>
                </a:solidFill>
                <a:effectLst/>
                <a:latin typeface="+mn-lt"/>
                <a:ea typeface="+mn-ea"/>
                <a:cs typeface="+mn-cs"/>
              </a:rPr>
              <a:t>makemigrations</a:t>
            </a:r>
            <a:r>
              <a:rPr lang="en-US" sz="1200" kern="1200" dirty="0" smtClean="0">
                <a:solidFill>
                  <a:schemeClr val="tx1"/>
                </a:solidFill>
                <a:effectLst/>
                <a:latin typeface="+mn-lt"/>
                <a:ea typeface="+mn-ea"/>
                <a:cs typeface="+mn-cs"/>
              </a:rPr>
              <a:t>, this will scan the models be compared to current migration files and will generate a new set of migrations. Make an initial migration</a:t>
            </a:r>
          </a:p>
          <a:p>
            <a:pPr lvl="1"/>
            <a:r>
              <a:rPr lang="en-US" sz="1200" kern="1200" dirty="0" smtClean="0">
                <a:solidFill>
                  <a:schemeClr val="tx1"/>
                </a:solidFill>
                <a:effectLst/>
                <a:latin typeface="+mn-lt"/>
                <a:ea typeface="+mn-ea"/>
                <a:cs typeface="+mn-cs"/>
              </a:rPr>
              <a:t>Right click on the project, choose </a:t>
            </a:r>
            <a:r>
              <a:rPr lang="en-US" sz="1200" b="1" kern="1200" dirty="0" smtClean="0">
                <a:solidFill>
                  <a:schemeClr val="tx1"/>
                </a:solidFill>
                <a:effectLst/>
                <a:latin typeface="+mn-lt"/>
                <a:ea typeface="+mn-ea"/>
                <a:cs typeface="+mn-cs"/>
              </a:rPr>
              <a:t>Open Command Prompt Here</a:t>
            </a:r>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Type </a:t>
            </a:r>
            <a:r>
              <a:rPr lang="en-US" sz="1200" b="1" kern="1200" dirty="0" smtClean="0">
                <a:solidFill>
                  <a:schemeClr val="tx1"/>
                </a:solidFill>
                <a:effectLst/>
                <a:latin typeface="+mn-lt"/>
                <a:ea typeface="+mn-ea"/>
                <a:cs typeface="+mn-cs"/>
              </a:rPr>
              <a:t>python manage.py </a:t>
            </a:r>
            <a:r>
              <a:rPr lang="en-US" sz="1200" b="1" kern="1200" dirty="0" err="1" smtClean="0">
                <a:solidFill>
                  <a:schemeClr val="tx1"/>
                </a:solidFill>
                <a:effectLst/>
                <a:latin typeface="+mn-lt"/>
                <a:ea typeface="+mn-ea"/>
                <a:cs typeface="+mn-cs"/>
              </a:rPr>
              <a:t>makemigrations</a:t>
            </a:r>
            <a:r>
              <a:rPr lang="en-US" sz="1200" b="1" kern="1200" dirty="0" smtClean="0">
                <a:solidFill>
                  <a:schemeClr val="tx1"/>
                </a:solidFill>
                <a:effectLst/>
                <a:latin typeface="+mn-lt"/>
                <a:ea typeface="+mn-ea"/>
                <a:cs typeface="+mn-cs"/>
              </a:rPr>
              <a:t> --name </a:t>
            </a:r>
            <a:r>
              <a:rPr lang="en-US" sz="1200" b="1" i="1" kern="1200" dirty="0" smtClean="0">
                <a:solidFill>
                  <a:schemeClr val="tx1"/>
                </a:solidFill>
                <a:effectLst/>
                <a:latin typeface="+mn-lt"/>
                <a:ea typeface="+mn-ea"/>
                <a:cs typeface="+mn-cs"/>
              </a:rPr>
              <a:t>initial</a:t>
            </a:r>
            <a:r>
              <a:rPr lang="en-US" sz="1200" b="1" kern="1200" dirty="0" smtClean="0">
                <a:solidFill>
                  <a:schemeClr val="tx1"/>
                </a:solidFill>
                <a:effectLst/>
                <a:latin typeface="+mn-lt"/>
                <a:ea typeface="+mn-ea"/>
                <a:cs typeface="+mn-cs"/>
              </a:rPr>
              <a:t> app</a:t>
            </a:r>
            <a:endParaRPr lang="en-US" sz="12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“Initial” will be the name of the migration</a:t>
            </a:r>
          </a:p>
          <a:p>
            <a:pPr lvl="2"/>
            <a:r>
              <a:rPr lang="en-US" sz="1200" kern="1200" dirty="0" smtClean="0">
                <a:solidFill>
                  <a:schemeClr val="tx1"/>
                </a:solidFill>
                <a:effectLst/>
                <a:latin typeface="+mn-lt"/>
                <a:ea typeface="+mn-ea"/>
                <a:cs typeface="+mn-cs"/>
              </a:rPr>
              <a:t>“App” is the name of the application in the project</a:t>
            </a:r>
          </a:p>
          <a:p>
            <a:pPr lvl="0"/>
            <a:r>
              <a:rPr lang="en-US" sz="1200" kern="1200" dirty="0" smtClean="0">
                <a:solidFill>
                  <a:schemeClr val="tx1"/>
                </a:solidFill>
                <a:effectLst/>
                <a:latin typeface="+mn-lt"/>
                <a:ea typeface="+mn-ea"/>
                <a:cs typeface="+mn-cs"/>
              </a:rPr>
              <a:t>If you want you can see the migration created to find out the file name. Show the migrations</a:t>
            </a:r>
          </a:p>
          <a:p>
            <a:pPr lvl="1"/>
            <a:r>
              <a:rPr lang="en-US" sz="1200" kern="1200" dirty="0" smtClean="0">
                <a:solidFill>
                  <a:schemeClr val="tx1"/>
                </a:solidFill>
                <a:effectLst/>
                <a:latin typeface="+mn-lt"/>
                <a:ea typeface="+mn-ea"/>
                <a:cs typeface="+mn-cs"/>
              </a:rPr>
              <a:t>Type </a:t>
            </a:r>
            <a:r>
              <a:rPr lang="en-US" sz="1200" b="1" kern="1200" dirty="0" smtClean="0">
                <a:solidFill>
                  <a:schemeClr val="tx1"/>
                </a:solidFill>
                <a:effectLst/>
                <a:latin typeface="+mn-lt"/>
                <a:ea typeface="+mn-ea"/>
                <a:cs typeface="+mn-cs"/>
              </a:rPr>
              <a:t>python manage.py </a:t>
            </a:r>
            <a:r>
              <a:rPr lang="en-US" sz="1200" b="1" kern="1200" dirty="0" err="1" smtClean="0">
                <a:solidFill>
                  <a:schemeClr val="tx1"/>
                </a:solidFill>
                <a:effectLst/>
                <a:latin typeface="+mn-lt"/>
                <a:ea typeface="+mn-ea"/>
                <a:cs typeface="+mn-cs"/>
              </a:rPr>
              <a:t>showmigrations</a:t>
            </a:r>
            <a:r>
              <a:rPr lang="en-US" sz="1200" b="1" kern="1200" dirty="0" smtClean="0">
                <a:solidFill>
                  <a:schemeClr val="tx1"/>
                </a:solidFill>
                <a:effectLst/>
                <a:latin typeface="+mn-lt"/>
                <a:ea typeface="+mn-ea"/>
                <a:cs typeface="+mn-cs"/>
              </a:rPr>
              <a:t> app</a:t>
            </a:r>
            <a:endParaRPr lang="en-US" sz="12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App is the name of the application</a:t>
            </a:r>
          </a:p>
          <a:p>
            <a:pPr lvl="2"/>
            <a:r>
              <a:rPr lang="en-US" sz="1200" kern="1200" dirty="0" smtClean="0">
                <a:solidFill>
                  <a:schemeClr val="tx1"/>
                </a:solidFill>
                <a:effectLst/>
                <a:latin typeface="+mn-lt"/>
                <a:ea typeface="+mn-ea"/>
                <a:cs typeface="+mn-cs"/>
              </a:rPr>
              <a:t>This will display 0001_initial as the available migration</a:t>
            </a:r>
          </a:p>
          <a:p>
            <a:pPr lvl="0"/>
            <a:r>
              <a:rPr lang="en-US" sz="1200" kern="1200" dirty="0" smtClean="0">
                <a:solidFill>
                  <a:schemeClr val="tx1"/>
                </a:solidFill>
                <a:effectLst/>
                <a:latin typeface="+mn-lt"/>
                <a:ea typeface="+mn-ea"/>
                <a:cs typeface="+mn-cs"/>
              </a:rPr>
              <a:t>If you want, you can display the SQL that will be used to create the tables</a:t>
            </a:r>
          </a:p>
          <a:p>
            <a:pPr lvl="1"/>
            <a:r>
              <a:rPr lang="en-US" sz="1200" kern="1200" dirty="0" smtClean="0">
                <a:solidFill>
                  <a:schemeClr val="tx1"/>
                </a:solidFill>
                <a:effectLst/>
                <a:latin typeface="+mn-lt"/>
                <a:ea typeface="+mn-ea"/>
                <a:cs typeface="+mn-cs"/>
              </a:rPr>
              <a:t>Type </a:t>
            </a:r>
            <a:r>
              <a:rPr lang="en-US" sz="1200" b="1" kern="1200" dirty="0" smtClean="0">
                <a:solidFill>
                  <a:schemeClr val="tx1"/>
                </a:solidFill>
                <a:effectLst/>
                <a:latin typeface="+mn-lt"/>
                <a:ea typeface="+mn-ea"/>
                <a:cs typeface="+mn-cs"/>
              </a:rPr>
              <a:t>python manage.py </a:t>
            </a:r>
            <a:r>
              <a:rPr lang="en-US" sz="1200" b="1" kern="1200" dirty="0" err="1" smtClean="0">
                <a:solidFill>
                  <a:schemeClr val="tx1"/>
                </a:solidFill>
                <a:effectLst/>
                <a:latin typeface="+mn-lt"/>
                <a:ea typeface="+mn-ea"/>
                <a:cs typeface="+mn-cs"/>
              </a:rPr>
              <a:t>sqlmigrate</a:t>
            </a:r>
            <a:r>
              <a:rPr lang="en-US" sz="1200" b="1" kern="1200" dirty="0" smtClean="0">
                <a:solidFill>
                  <a:schemeClr val="tx1"/>
                </a:solidFill>
                <a:effectLst/>
                <a:latin typeface="+mn-lt"/>
                <a:ea typeface="+mn-ea"/>
                <a:cs typeface="+mn-cs"/>
              </a:rPr>
              <a:t> app 0001_initial</a:t>
            </a:r>
            <a:endParaRPr lang="en-US" sz="12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App</a:t>
            </a:r>
            <a:r>
              <a:rPr lang="en-US" sz="1200" kern="1200" dirty="0" smtClean="0">
                <a:solidFill>
                  <a:schemeClr val="tx1"/>
                </a:solidFill>
                <a:effectLst/>
                <a:latin typeface="+mn-lt"/>
                <a:ea typeface="+mn-ea"/>
                <a:cs typeface="+mn-cs"/>
              </a:rPr>
              <a:t> is the name of the application</a:t>
            </a:r>
          </a:p>
          <a:p>
            <a:pPr lvl="2"/>
            <a:r>
              <a:rPr lang="en-US" sz="1200" b="1" kern="1200" dirty="0" smtClean="0">
                <a:solidFill>
                  <a:schemeClr val="tx1"/>
                </a:solidFill>
                <a:effectLst/>
                <a:latin typeface="+mn-lt"/>
                <a:ea typeface="+mn-ea"/>
                <a:cs typeface="+mn-cs"/>
              </a:rPr>
              <a:t>0001_initial</a:t>
            </a:r>
            <a:r>
              <a:rPr lang="en-US" sz="1200" kern="1200" dirty="0" smtClean="0">
                <a:solidFill>
                  <a:schemeClr val="tx1"/>
                </a:solidFill>
                <a:effectLst/>
                <a:latin typeface="+mn-lt"/>
                <a:ea typeface="+mn-ea"/>
                <a:cs typeface="+mn-cs"/>
              </a:rPr>
              <a:t> is the name of the migration</a:t>
            </a:r>
          </a:p>
          <a:p>
            <a:pPr lvl="2"/>
            <a:r>
              <a:rPr lang="en-US" sz="1200" kern="1200" dirty="0" smtClean="0">
                <a:solidFill>
                  <a:schemeClr val="tx1"/>
                </a:solidFill>
                <a:effectLst/>
                <a:latin typeface="+mn-lt"/>
                <a:ea typeface="+mn-ea"/>
                <a:cs typeface="+mn-cs"/>
              </a:rPr>
              <a:t>The SQL is displayed</a:t>
            </a:r>
          </a:p>
          <a:p>
            <a:pPr lvl="0"/>
            <a:r>
              <a:rPr lang="en-US" sz="1200" kern="1200" dirty="0" smtClean="0">
                <a:solidFill>
                  <a:schemeClr val="tx1"/>
                </a:solidFill>
                <a:effectLst/>
                <a:latin typeface="+mn-lt"/>
                <a:ea typeface="+mn-ea"/>
                <a:cs typeface="+mn-cs"/>
              </a:rPr>
              <a:t>Now you can actually apply the migration, to update the databases. </a:t>
            </a:r>
          </a:p>
          <a:p>
            <a:pPr lvl="1"/>
            <a:r>
              <a:rPr lang="en-US" sz="1200" kern="1200" dirty="0" smtClean="0">
                <a:solidFill>
                  <a:schemeClr val="tx1"/>
                </a:solidFill>
                <a:effectLst/>
                <a:latin typeface="+mn-lt"/>
                <a:ea typeface="+mn-ea"/>
                <a:cs typeface="+mn-cs"/>
              </a:rPr>
              <a:t>Type </a:t>
            </a:r>
            <a:r>
              <a:rPr lang="en-US" sz="1200" b="1" kern="1200" dirty="0" smtClean="0">
                <a:solidFill>
                  <a:schemeClr val="tx1"/>
                </a:solidFill>
                <a:effectLst/>
                <a:latin typeface="+mn-lt"/>
                <a:ea typeface="+mn-ea"/>
                <a:cs typeface="+mn-cs"/>
              </a:rPr>
              <a:t>python manage.py migrate</a:t>
            </a:r>
            <a:endParaRPr lang="en-US" sz="12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This will create the necessary items inside the database for Django</a:t>
            </a:r>
          </a:p>
          <a:p>
            <a:pPr lvl="1"/>
            <a:r>
              <a:rPr lang="en-US" sz="1200" kern="1200" dirty="0" smtClean="0">
                <a:solidFill>
                  <a:schemeClr val="tx1"/>
                </a:solidFill>
                <a:effectLst/>
                <a:latin typeface="+mn-lt"/>
                <a:ea typeface="+mn-ea"/>
                <a:cs typeface="+mn-cs"/>
              </a:rPr>
              <a:t>Type </a:t>
            </a:r>
            <a:r>
              <a:rPr lang="en-US" sz="1200" b="1" kern="1200" dirty="0" smtClean="0">
                <a:solidFill>
                  <a:schemeClr val="tx1"/>
                </a:solidFill>
                <a:effectLst/>
                <a:latin typeface="+mn-lt"/>
                <a:ea typeface="+mn-ea"/>
                <a:cs typeface="+mn-cs"/>
              </a:rPr>
              <a:t>python manage.py migrate app 0001_initial</a:t>
            </a:r>
            <a:endParaRPr lang="en-US" sz="12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This will create the tables for the model we created</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36</a:t>
            </a:fld>
            <a:endParaRPr lang="en-US"/>
          </a:p>
        </p:txBody>
      </p:sp>
    </p:spTree>
    <p:extLst>
      <p:ext uri="{BB962C8B-B14F-4D97-AF65-F5344CB8AC3E}">
        <p14:creationId xmlns:p14="http://schemas.microsoft.com/office/powerpoint/2010/main" val="1389416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ACF698-560B-A546-A4FA-6B15CCA392CB}" type="datetimeFigureOut">
              <a:rPr lang="en-US" smtClean="0"/>
              <a:t>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E1B84-CDE7-4A45-9B2E-D4B4B46EFCD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ACF698-560B-A546-A4FA-6B15CCA392CB}" type="datetimeFigureOut">
              <a:rPr lang="en-US" smtClean="0"/>
              <a:t>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E1B84-CDE7-4A45-9B2E-D4B4B46EFCD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5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ACF698-560B-A546-A4FA-6B15CCA392CB}" type="datetimeFigureOut">
              <a:rPr lang="en-US" smtClean="0"/>
              <a:t>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E1B84-CDE7-4A45-9B2E-D4B4B46EFCD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958" y="5132448"/>
            <a:ext cx="6434915"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44958" y="2415645"/>
            <a:ext cx="6434915"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6676870" y="2418735"/>
            <a:ext cx="2315960"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048849" y="4630992"/>
            <a:ext cx="848766" cy="334740"/>
          </a:xfrm>
          <a:prstGeom prst="rect">
            <a:avLst/>
          </a:prstGeom>
        </p:spPr>
      </p:pic>
      <p:sp>
        <p:nvSpPr>
          <p:cNvPr id="7" name="TextBox 6"/>
          <p:cNvSpPr txBox="1"/>
          <p:nvPr userDrawn="1"/>
        </p:nvSpPr>
        <p:spPr>
          <a:xfrm>
            <a:off x="144955" y="164188"/>
            <a:ext cx="2768600" cy="246221"/>
          </a:xfrm>
          <a:prstGeom prst="rect">
            <a:avLst/>
          </a:prstGeom>
          <a:noFill/>
        </p:spPr>
        <p:txBody>
          <a:bodyPr wrap="square" lIns="0" tIns="0" rIns="0" bIns="0" rtlCol="0" anchor="ctr">
            <a:spAutoFit/>
          </a:bodyPr>
          <a:lstStyle/>
          <a:p>
            <a:pPr defTabSz="914400"/>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256914739"/>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6554050" y="2685056"/>
            <a:ext cx="1680918"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smtClean="0"/>
              <a:t>Click to edit Master subtitle style</a:t>
            </a:r>
            <a:endParaRPr/>
          </a:p>
        </p:txBody>
      </p:sp>
      <p:sp>
        <p:nvSpPr>
          <p:cNvPr id="13" name="Title 1"/>
          <p:cNvSpPr txBox="1">
            <a:spLocks/>
          </p:cNvSpPr>
          <p:nvPr userDrawn="1"/>
        </p:nvSpPr>
        <p:spPr>
          <a:xfrm>
            <a:off x="144955" y="3376361"/>
            <a:ext cx="6307400"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a:p>
        </p:txBody>
      </p:sp>
      <p:sp>
        <p:nvSpPr>
          <p:cNvPr id="14" name="top right small rectangle"/>
          <p:cNvSpPr/>
          <p:nvPr userDrawn="1"/>
        </p:nvSpPr>
        <p:spPr bwMode="auto">
          <a:xfrm>
            <a:off x="6512095" y="3374967"/>
            <a:ext cx="2443064"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386318" y="4821401"/>
            <a:ext cx="555260" cy="218986"/>
          </a:xfrm>
          <a:prstGeom prst="rect">
            <a:avLst/>
          </a:prstGeom>
        </p:spPr>
      </p:pic>
      <p:sp>
        <p:nvSpPr>
          <p:cNvPr id="16" name="Text Placeholder 10"/>
          <p:cNvSpPr>
            <a:spLocks noGrp="1"/>
          </p:cNvSpPr>
          <p:nvPr>
            <p:ph type="body" sz="quarter" idx="10" hasCustomPrompt="1"/>
          </p:nvPr>
        </p:nvSpPr>
        <p:spPr>
          <a:xfrm>
            <a:off x="219077" y="3466407"/>
            <a:ext cx="6161847"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44955" y="5132448"/>
            <a:ext cx="6307400"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44955" y="164188"/>
            <a:ext cx="2768600" cy="246221"/>
          </a:xfrm>
          <a:prstGeom prst="rect">
            <a:avLst/>
          </a:prstGeom>
          <a:noFill/>
        </p:spPr>
        <p:txBody>
          <a:bodyPr wrap="square" lIns="0" tIns="0" rIns="0" bIns="0" rtlCol="0" anchor="ctr">
            <a:spAutoFit/>
          </a:bodyPr>
          <a:lstStyle/>
          <a:p>
            <a:pPr defTabSz="914400"/>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1321997078"/>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456134" y="4468764"/>
            <a:ext cx="8574733"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456129" y="3087325"/>
            <a:ext cx="8517568"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456129" y="4077925"/>
            <a:ext cx="8517568"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44955" y="164188"/>
            <a:ext cx="2768600" cy="246221"/>
          </a:xfrm>
          <a:prstGeom prst="rect">
            <a:avLst/>
          </a:prstGeom>
          <a:noFill/>
        </p:spPr>
        <p:txBody>
          <a:bodyPr wrap="square" lIns="0" tIns="0" rIns="0" bIns="0" rtlCol="0" anchor="ctr">
            <a:spAutoFit/>
          </a:bodyPr>
          <a:lstStyle/>
          <a:p>
            <a:pPr defTabSz="914400"/>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317256138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388226"/>
            <a:ext cx="8643938"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2997773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284635" y="1371603"/>
            <a:ext cx="4212686"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4706812" y="1371603"/>
            <a:ext cx="421434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8042924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4635" y="1330656"/>
            <a:ext cx="4212686"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84635" y="1981200"/>
            <a:ext cx="4212686"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759361" y="1330656"/>
            <a:ext cx="421434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759361" y="1981200"/>
            <a:ext cx="421434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8753615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7267298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34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ACF698-560B-A546-A4FA-6B15CCA392CB}" type="datetimeFigureOut">
              <a:rPr lang="en-US" smtClean="0"/>
              <a:t>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E1B84-CDE7-4A45-9B2E-D4B4B46EFCD5}"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9144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397567" y="5960748"/>
            <a:ext cx="8309114" cy="1061829"/>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rPr>
              <a:t>©</a:t>
            </a:r>
            <a:r>
              <a:rPr lang="en-US" sz="1050" dirty="0" smtClean="0">
                <a:solidFill>
                  <a:prstClr val="white">
                    <a:lumMod val="85000"/>
                  </a:prstClr>
                </a:solidFill>
              </a:rPr>
              <a:t>2014 </a:t>
            </a:r>
            <a:r>
              <a:rPr lang="en-US" sz="1050" dirty="0">
                <a:solidFill>
                  <a:prstClr val="white">
                    <a:lumMod val="85000"/>
                  </a:prst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397565" y="2940117"/>
            <a:ext cx="4104861" cy="2229412"/>
          </a:xfrm>
          <a:prstGeom prst="rect">
            <a:avLst/>
          </a:prstGeom>
        </p:spPr>
      </p:pic>
    </p:spTree>
    <p:extLst>
      <p:ext uri="{BB962C8B-B14F-4D97-AF65-F5344CB8AC3E}">
        <p14:creationId xmlns:p14="http://schemas.microsoft.com/office/powerpoint/2010/main" val="3065957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956" y="5132444"/>
            <a:ext cx="6434915"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44956" y="2415645"/>
            <a:ext cx="6434915"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6676870" y="2418735"/>
            <a:ext cx="2315960"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048849" y="4630992"/>
            <a:ext cx="848766" cy="334740"/>
          </a:xfrm>
          <a:prstGeom prst="rect">
            <a:avLst/>
          </a:prstGeom>
        </p:spPr>
      </p:pic>
      <p:sp>
        <p:nvSpPr>
          <p:cNvPr id="7" name="TextBox 6"/>
          <p:cNvSpPr txBox="1"/>
          <p:nvPr userDrawn="1"/>
        </p:nvSpPr>
        <p:spPr>
          <a:xfrm>
            <a:off x="144955" y="164184"/>
            <a:ext cx="2768600" cy="246221"/>
          </a:xfrm>
          <a:prstGeom prst="rect">
            <a:avLst/>
          </a:prstGeom>
          <a:noFill/>
        </p:spPr>
        <p:txBody>
          <a:bodyPr wrap="square" lIns="0" tIns="0" rIns="0" bIns="0" rtlCol="0" anchor="ctr">
            <a:spAutoFit/>
          </a:bodyPr>
          <a:lstStyle/>
          <a:p>
            <a:pPr defTabSz="914400"/>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3249689241"/>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6554050" y="2685056"/>
            <a:ext cx="1680918"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smtClean="0"/>
              <a:t>Click to edit Master subtitle style</a:t>
            </a:r>
            <a:endParaRPr/>
          </a:p>
        </p:txBody>
      </p:sp>
      <p:sp>
        <p:nvSpPr>
          <p:cNvPr id="13" name="Title 1"/>
          <p:cNvSpPr txBox="1">
            <a:spLocks/>
          </p:cNvSpPr>
          <p:nvPr userDrawn="1"/>
        </p:nvSpPr>
        <p:spPr>
          <a:xfrm>
            <a:off x="144955" y="3376357"/>
            <a:ext cx="6307400"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a:p>
        </p:txBody>
      </p:sp>
      <p:sp>
        <p:nvSpPr>
          <p:cNvPr id="14" name="top right small rectangle"/>
          <p:cNvSpPr/>
          <p:nvPr userDrawn="1"/>
        </p:nvSpPr>
        <p:spPr bwMode="auto">
          <a:xfrm>
            <a:off x="6512095" y="3374967"/>
            <a:ext cx="2443064"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386318" y="4821401"/>
            <a:ext cx="555260" cy="218986"/>
          </a:xfrm>
          <a:prstGeom prst="rect">
            <a:avLst/>
          </a:prstGeom>
        </p:spPr>
      </p:pic>
      <p:sp>
        <p:nvSpPr>
          <p:cNvPr id="16" name="Text Placeholder 10"/>
          <p:cNvSpPr>
            <a:spLocks noGrp="1"/>
          </p:cNvSpPr>
          <p:nvPr>
            <p:ph type="body" sz="quarter" idx="10" hasCustomPrompt="1"/>
          </p:nvPr>
        </p:nvSpPr>
        <p:spPr>
          <a:xfrm>
            <a:off x="219077" y="3466407"/>
            <a:ext cx="6161847"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44955" y="5132444"/>
            <a:ext cx="6307400"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44955" y="164184"/>
            <a:ext cx="2768600" cy="246221"/>
          </a:xfrm>
          <a:prstGeom prst="rect">
            <a:avLst/>
          </a:prstGeom>
          <a:noFill/>
        </p:spPr>
        <p:txBody>
          <a:bodyPr wrap="square" lIns="0" tIns="0" rIns="0" bIns="0" rtlCol="0" anchor="ctr">
            <a:spAutoFit/>
          </a:bodyPr>
          <a:lstStyle/>
          <a:p>
            <a:pPr defTabSz="914400"/>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2809466168"/>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456132" y="4468764"/>
            <a:ext cx="8574733"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456129" y="3087325"/>
            <a:ext cx="8517568"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456129" y="4077925"/>
            <a:ext cx="8517568"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44955" y="164184"/>
            <a:ext cx="2768600" cy="246221"/>
          </a:xfrm>
          <a:prstGeom prst="rect">
            <a:avLst/>
          </a:prstGeom>
          <a:noFill/>
        </p:spPr>
        <p:txBody>
          <a:bodyPr wrap="square" lIns="0" tIns="0" rIns="0" bIns="0" rtlCol="0" anchor="ctr">
            <a:spAutoFit/>
          </a:bodyPr>
          <a:lstStyle/>
          <a:p>
            <a:pPr defTabSz="914400"/>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400116833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388226"/>
            <a:ext cx="8643938"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3026390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284635" y="1371603"/>
            <a:ext cx="4212686"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4706810" y="1371603"/>
            <a:ext cx="421434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7460360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4635" y="1330656"/>
            <a:ext cx="4212686"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84635" y="1981200"/>
            <a:ext cx="4212686"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759359" y="1330656"/>
            <a:ext cx="421434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759359" y="1981200"/>
            <a:ext cx="421434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0813701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4943648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156167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9144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397567" y="5960746"/>
            <a:ext cx="8309114" cy="1061829"/>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rPr>
              <a:t>©</a:t>
            </a:r>
            <a:r>
              <a:rPr lang="en-US" sz="1050" dirty="0" smtClean="0">
                <a:solidFill>
                  <a:prstClr val="white">
                    <a:lumMod val="85000"/>
                  </a:prstClr>
                </a:solidFill>
              </a:rPr>
              <a:t>2014 </a:t>
            </a:r>
            <a:r>
              <a:rPr lang="en-US" sz="1050" dirty="0">
                <a:solidFill>
                  <a:prstClr val="white">
                    <a:lumMod val="85000"/>
                  </a:prst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397565" y="2940117"/>
            <a:ext cx="4104861" cy="2229412"/>
          </a:xfrm>
          <a:prstGeom prst="rect">
            <a:avLst/>
          </a:prstGeom>
        </p:spPr>
      </p:pic>
    </p:spTree>
    <p:extLst>
      <p:ext uri="{BB962C8B-B14F-4D97-AF65-F5344CB8AC3E}">
        <p14:creationId xmlns:p14="http://schemas.microsoft.com/office/powerpoint/2010/main" val="1512612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ACF698-560B-A546-A4FA-6B15CCA392CB}" type="datetimeFigureOut">
              <a:rPr lang="en-US" smtClean="0"/>
              <a:t>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E1B84-CDE7-4A45-9B2E-D4B4B46EFCD5}"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953" y="5132438"/>
            <a:ext cx="6434915"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44953" y="2415642"/>
            <a:ext cx="6434915"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6676870" y="2418735"/>
            <a:ext cx="2315960"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048849" y="4630992"/>
            <a:ext cx="848766" cy="334740"/>
          </a:xfrm>
          <a:prstGeom prst="rect">
            <a:avLst/>
          </a:prstGeom>
        </p:spPr>
      </p:pic>
      <p:sp>
        <p:nvSpPr>
          <p:cNvPr id="7" name="TextBox 6"/>
          <p:cNvSpPr txBox="1"/>
          <p:nvPr userDrawn="1"/>
        </p:nvSpPr>
        <p:spPr>
          <a:xfrm>
            <a:off x="144953" y="164178"/>
            <a:ext cx="2768600" cy="246221"/>
          </a:xfrm>
          <a:prstGeom prst="rect">
            <a:avLst/>
          </a:prstGeom>
          <a:noFill/>
        </p:spPr>
        <p:txBody>
          <a:bodyPr wrap="square" lIns="0" tIns="0" rIns="0" bIns="0" rtlCol="0" anchor="ctr">
            <a:spAutoFit/>
          </a:bodyPr>
          <a:lstStyle/>
          <a:p>
            <a:pPr defTabSz="914400"/>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4153606763"/>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6554050" y="2685051"/>
            <a:ext cx="1680918"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smtClean="0"/>
              <a:t>Click to edit Master subtitle style</a:t>
            </a:r>
            <a:endParaRPr/>
          </a:p>
        </p:txBody>
      </p:sp>
      <p:sp>
        <p:nvSpPr>
          <p:cNvPr id="13" name="Title 1"/>
          <p:cNvSpPr txBox="1">
            <a:spLocks/>
          </p:cNvSpPr>
          <p:nvPr userDrawn="1"/>
        </p:nvSpPr>
        <p:spPr>
          <a:xfrm>
            <a:off x="144954" y="3376351"/>
            <a:ext cx="6307400"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a:p>
        </p:txBody>
      </p:sp>
      <p:sp>
        <p:nvSpPr>
          <p:cNvPr id="14" name="top right small rectangle"/>
          <p:cNvSpPr/>
          <p:nvPr userDrawn="1"/>
        </p:nvSpPr>
        <p:spPr bwMode="auto">
          <a:xfrm>
            <a:off x="6512093" y="3374967"/>
            <a:ext cx="2443064"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386318" y="4821401"/>
            <a:ext cx="555260" cy="218986"/>
          </a:xfrm>
          <a:prstGeom prst="rect">
            <a:avLst/>
          </a:prstGeom>
        </p:spPr>
      </p:pic>
      <p:sp>
        <p:nvSpPr>
          <p:cNvPr id="16" name="Text Placeholder 10"/>
          <p:cNvSpPr>
            <a:spLocks noGrp="1"/>
          </p:cNvSpPr>
          <p:nvPr>
            <p:ph type="body" sz="quarter" idx="10" hasCustomPrompt="1"/>
          </p:nvPr>
        </p:nvSpPr>
        <p:spPr>
          <a:xfrm>
            <a:off x="219076" y="3466407"/>
            <a:ext cx="6161847"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44954" y="5132438"/>
            <a:ext cx="6307400"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44953" y="164178"/>
            <a:ext cx="2768600" cy="246221"/>
          </a:xfrm>
          <a:prstGeom prst="rect">
            <a:avLst/>
          </a:prstGeom>
          <a:noFill/>
        </p:spPr>
        <p:txBody>
          <a:bodyPr wrap="square" lIns="0" tIns="0" rIns="0" bIns="0" rtlCol="0" anchor="ctr">
            <a:spAutoFit/>
          </a:bodyPr>
          <a:lstStyle/>
          <a:p>
            <a:pPr defTabSz="914400"/>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3753983996"/>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456129" y="4468764"/>
            <a:ext cx="8574733"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456129" y="3087325"/>
            <a:ext cx="8517568"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456129" y="4077925"/>
            <a:ext cx="8517568"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44953" y="164178"/>
            <a:ext cx="2768600" cy="246221"/>
          </a:xfrm>
          <a:prstGeom prst="rect">
            <a:avLst/>
          </a:prstGeom>
          <a:noFill/>
        </p:spPr>
        <p:txBody>
          <a:bodyPr wrap="square" lIns="0" tIns="0" rIns="0" bIns="0" rtlCol="0" anchor="ctr">
            <a:spAutoFit/>
          </a:bodyPr>
          <a:lstStyle/>
          <a:p>
            <a:pPr defTabSz="914400"/>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180716043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388226"/>
            <a:ext cx="8643938"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63955392"/>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284634" y="1371602"/>
            <a:ext cx="4212686"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4706807" y="1371602"/>
            <a:ext cx="421434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10139404"/>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4634" y="1330656"/>
            <a:ext cx="4212686"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84634" y="1981200"/>
            <a:ext cx="4212686"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759356" y="1330656"/>
            <a:ext cx="421434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759356" y="1981200"/>
            <a:ext cx="421434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63752684"/>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7466277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3033438"/>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9144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397565" y="5960743"/>
            <a:ext cx="8309114" cy="1061829"/>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rPr>
              <a:t>©</a:t>
            </a:r>
            <a:r>
              <a:rPr lang="en-US" sz="1050" dirty="0" smtClean="0">
                <a:solidFill>
                  <a:prstClr val="white">
                    <a:lumMod val="85000"/>
                  </a:prstClr>
                </a:solidFill>
              </a:rPr>
              <a:t>2014 </a:t>
            </a:r>
            <a:r>
              <a:rPr lang="en-US" sz="1050" dirty="0">
                <a:solidFill>
                  <a:prstClr val="white">
                    <a:lumMod val="85000"/>
                  </a:prst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397565" y="2940117"/>
            <a:ext cx="4104861" cy="2229412"/>
          </a:xfrm>
          <a:prstGeom prst="rect">
            <a:avLst/>
          </a:prstGeom>
        </p:spPr>
      </p:pic>
    </p:spTree>
    <p:extLst>
      <p:ext uri="{BB962C8B-B14F-4D97-AF65-F5344CB8AC3E}">
        <p14:creationId xmlns:p14="http://schemas.microsoft.com/office/powerpoint/2010/main" val="4126909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ACF698-560B-A546-A4FA-6B15CCA392CB}" type="datetimeFigureOut">
              <a:rPr lang="en-US" smtClean="0"/>
              <a:t>11/9/2016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6E1B84-CDE7-4A45-9B2E-D4B4B46EFCD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1"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ACF698-560B-A546-A4FA-6B15CCA392CB}" type="datetimeFigureOut">
              <a:rPr lang="en-US" smtClean="0"/>
              <a:t>11/9/2016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6E1B84-CDE7-4A45-9B2E-D4B4B46EFCD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ACF698-560B-A546-A4FA-6B15CCA392CB}" type="datetimeFigureOut">
              <a:rPr lang="en-US" smtClean="0"/>
              <a:t>11/9/2016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6E1B84-CDE7-4A45-9B2E-D4B4B46EFCD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ACF698-560B-A546-A4FA-6B15CCA392CB}" type="datetimeFigureOut">
              <a:rPr lang="en-US" smtClean="0"/>
              <a:t>11/9/2016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6E1B84-CDE7-4A45-9B2E-D4B4B46EFCD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6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ACF698-560B-A546-A4FA-6B15CCA392CB}" type="datetimeFigureOut">
              <a:rPr lang="en-US" smtClean="0"/>
              <a:t>11/9/2016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6E1B84-CDE7-4A45-9B2E-D4B4B46EFCD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ACF698-560B-A546-A4FA-6B15CCA392CB}" type="datetimeFigureOut">
              <a:rPr lang="en-US" smtClean="0"/>
              <a:t>11/9/2016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6E1B84-CDE7-4A45-9B2E-D4B4B46EFCD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5" Type="http://schemas.openxmlformats.org/officeDocument/2006/relationships/slideLayout" Target="../slideLayouts/slideLayout34.xml"/><Relationship Id="rId10" Type="http://schemas.openxmlformats.org/officeDocument/2006/relationships/theme" Target="../theme/theme4.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Click to edit Master title style</a:t>
            </a:r>
            <a:endParaRPr lang="en-US"/>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ru-RU" smtClean="0"/>
              <a:t>Click to edit Master text styles</a:t>
            </a:r>
          </a:p>
          <a:p>
            <a:pPr lvl="1"/>
            <a:r>
              <a:rPr lang="ru-RU" smtClean="0"/>
              <a:t>Second level</a:t>
            </a:r>
          </a:p>
          <a:p>
            <a:pPr lvl="2"/>
            <a:r>
              <a:rPr lang="ru-RU" smtClean="0"/>
              <a:t>Third level</a:t>
            </a:r>
          </a:p>
          <a:p>
            <a:pPr lvl="3"/>
            <a:r>
              <a:rPr lang="ru-RU" smtClean="0"/>
              <a:t>Fourth level</a:t>
            </a:r>
          </a:p>
          <a:p>
            <a:pPr lvl="4"/>
            <a:r>
              <a:rPr lang="ru-RU" smtClean="0"/>
              <a:t>Fifth level</a:t>
            </a:r>
            <a:endParaRPr lang="en-US"/>
          </a:p>
        </p:txBody>
      </p:sp>
      <p:sp>
        <p:nvSpPr>
          <p:cNvPr id="4" name="Date Placeholder 3"/>
          <p:cNvSpPr>
            <a:spLocks noGrp="1"/>
          </p:cNvSpPr>
          <p:nvPr>
            <p:ph type="dt" sz="half" idx="2"/>
          </p:nvPr>
        </p:nvSpPr>
        <p:spPr>
          <a:xfrm>
            <a:off x="457200" y="635636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ACF698-560B-A546-A4FA-6B15CCA392CB}" type="datetimeFigureOut">
              <a:rPr lang="en-US" smtClean="0"/>
              <a:t>11/9/2016</a:t>
            </a:fld>
            <a:endParaRPr lang="en-US"/>
          </a:p>
        </p:txBody>
      </p:sp>
      <p:sp>
        <p:nvSpPr>
          <p:cNvPr id="5" name="Footer Placeholder 4"/>
          <p:cNvSpPr>
            <a:spLocks noGrp="1"/>
          </p:cNvSpPr>
          <p:nvPr>
            <p:ph type="ftr" sz="quarter" idx="3"/>
          </p:nvPr>
        </p:nvSpPr>
        <p:spPr>
          <a:xfrm>
            <a:off x="3124200" y="635636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6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6E1B84-CDE7-4A45-9B2E-D4B4B46EFCD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284636" y="182226"/>
            <a:ext cx="8643324"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5419354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284636" y="182222"/>
            <a:ext cx="8643324"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656555809"/>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284636" y="182216"/>
            <a:ext cx="8643324"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35851463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2" Type="http://schemas.openxmlformats.org/officeDocument/2006/relationships/hyperlink" Target="https://docs.djangoproject.com/en/1.8/ref/models/fields/" TargetMode="Externa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ru-RU" dirty="0" smtClean="0">
                <a:solidFill>
                  <a:schemeClr val="accent6">
                    <a:lumMod val="50000"/>
                  </a:schemeClr>
                </a:solidFill>
              </a:rPr>
              <a:t>Модели</a:t>
            </a:r>
            <a:endParaRPr lang="en-US" b="1" dirty="0">
              <a:solidFill>
                <a:schemeClr val="accent6">
                  <a:lumMod val="50000"/>
                </a:schemeClr>
              </a:solidFill>
            </a:endParaRPr>
          </a:p>
        </p:txBody>
      </p:sp>
      <p:sp>
        <p:nvSpPr>
          <p:cNvPr id="4" name="Subtitle 3"/>
          <p:cNvSpPr>
            <a:spLocks noGrp="1"/>
          </p:cNvSpPr>
          <p:nvPr>
            <p:ph type="subTitle" idx="1"/>
          </p:nvPr>
        </p:nvSpPr>
        <p:spPr/>
        <p:txBody>
          <a:bodyPr/>
          <a:lstStyle/>
          <a:p>
            <a:r>
              <a:rPr lang="ru-RU" b="1" dirty="0" smtClean="0"/>
              <a:t>Базы данных и язык </a:t>
            </a:r>
            <a:r>
              <a:rPr lang="en-US" b="1" dirty="0" smtClean="0"/>
              <a:t>SQL</a:t>
            </a:r>
          </a:p>
          <a:p>
            <a:r>
              <a:rPr lang="ru-RU" b="1" dirty="0" smtClean="0"/>
              <a:t>СУБД </a:t>
            </a:r>
            <a:r>
              <a:rPr lang="en-US" b="1" dirty="0" smtClean="0"/>
              <a:t>SQLite</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Что такое </a:t>
            </a:r>
            <a:r>
              <a:rPr lang="en-US" dirty="0" smtClean="0"/>
              <a:t>ORM?</a:t>
            </a:r>
            <a:endParaRPr lang="en-US" dirty="0"/>
          </a:p>
        </p:txBody>
      </p:sp>
      <p:sp>
        <p:nvSpPr>
          <p:cNvPr id="5" name="Can 4"/>
          <p:cNvSpPr/>
          <p:nvPr/>
        </p:nvSpPr>
        <p:spPr>
          <a:xfrm>
            <a:off x="6400693" y="2412275"/>
            <a:ext cx="2163452" cy="1979629"/>
          </a:xfrm>
          <a:prstGeom prst="can">
            <a:avLst/>
          </a:prstGeom>
          <a:solidFill>
            <a:srgbClr val="00B0F0"/>
          </a:solidFill>
        </p:spPr>
        <p:style>
          <a:lnRef idx="0">
            <a:schemeClr val="accent2"/>
          </a:lnRef>
          <a:fillRef idx="3">
            <a:schemeClr val="accent2"/>
          </a:fillRef>
          <a:effectRef idx="3">
            <a:schemeClr val="accent2"/>
          </a:effectRef>
          <a:fontRef idx="minor">
            <a:schemeClr val="lt1"/>
          </a:fontRef>
        </p:style>
        <p:txBody>
          <a:bodyPr rtlCol="0" anchor="ctr"/>
          <a:lstStyle/>
          <a:p>
            <a:pPr algn="ctr" defTabSz="914400"/>
            <a:r>
              <a:rPr lang="ru-RU" dirty="0" smtClean="0">
                <a:solidFill>
                  <a:prstClr val="white"/>
                </a:solidFill>
              </a:rPr>
              <a:t>База данных</a:t>
            </a:r>
            <a:endParaRPr lang="en-US" dirty="0">
              <a:solidFill>
                <a:prstClr val="white"/>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542074784"/>
              </p:ext>
            </p:extLst>
          </p:nvPr>
        </p:nvGraphicFramePr>
        <p:xfrm>
          <a:off x="613597" y="3036880"/>
          <a:ext cx="1905000" cy="1148022"/>
        </p:xfrm>
        <a:graphic>
          <a:graphicData uri="http://schemas.openxmlformats.org/drawingml/2006/table">
            <a:tbl>
              <a:tblPr firstRow="1" bandRow="1">
                <a:tableStyleId>{7DF18680-E054-41AD-8BC1-D1AEF772440D}</a:tableStyleId>
              </a:tblPr>
              <a:tblGrid>
                <a:gridCol w="1905000"/>
              </a:tblGrid>
              <a:tr h="574011">
                <a:tc>
                  <a:txBody>
                    <a:bodyPr/>
                    <a:lstStyle/>
                    <a:p>
                      <a:r>
                        <a:rPr lang="en-CA" dirty="0" smtClean="0"/>
                        <a:t>Post</a:t>
                      </a:r>
                      <a:endParaRPr lang="en-US" dirty="0"/>
                    </a:p>
                  </a:txBody>
                  <a:tcPr marL="68580" marR="68580"/>
                </a:tc>
              </a:tr>
              <a:tr h="574011">
                <a:tc>
                  <a:txBody>
                    <a:bodyPr/>
                    <a:lstStyle/>
                    <a:p>
                      <a:endParaRPr lang="en-US" dirty="0"/>
                    </a:p>
                  </a:txBody>
                  <a:tcPr marL="68580" marR="68580"/>
                </a:tc>
              </a:tr>
            </a:tbl>
          </a:graphicData>
        </a:graphic>
      </p:graphicFrame>
      <p:sp>
        <p:nvSpPr>
          <p:cNvPr id="12" name="Rounded Rectangle 11"/>
          <p:cNvSpPr/>
          <p:nvPr/>
        </p:nvSpPr>
        <p:spPr>
          <a:xfrm>
            <a:off x="3241965" y="2592371"/>
            <a:ext cx="2369128" cy="179952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defTabSz="914400"/>
            <a:r>
              <a:rPr lang="en-CA" dirty="0" smtClean="0">
                <a:solidFill>
                  <a:prstClr val="white"/>
                </a:solidFill>
              </a:rPr>
              <a:t>ORM</a:t>
            </a:r>
            <a:endParaRPr lang="en-US" dirty="0">
              <a:solidFill>
                <a:prstClr val="white"/>
              </a:solidFill>
            </a:endParaRPr>
          </a:p>
        </p:txBody>
      </p:sp>
      <p:sp>
        <p:nvSpPr>
          <p:cNvPr id="13" name="Right Arrow 12"/>
          <p:cNvSpPr/>
          <p:nvPr/>
        </p:nvSpPr>
        <p:spPr>
          <a:xfrm>
            <a:off x="2590210" y="3018245"/>
            <a:ext cx="618929" cy="42792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defTabSz="914400"/>
            <a:endParaRPr lang="en-US">
              <a:solidFill>
                <a:prstClr val="white"/>
              </a:solidFill>
            </a:endParaRPr>
          </a:p>
        </p:txBody>
      </p:sp>
      <p:sp>
        <p:nvSpPr>
          <p:cNvPr id="14" name="Right Arrow 13"/>
          <p:cNvSpPr/>
          <p:nvPr/>
        </p:nvSpPr>
        <p:spPr>
          <a:xfrm rot="10800000">
            <a:off x="2527591" y="3653052"/>
            <a:ext cx="618929" cy="42792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defTabSz="914400"/>
            <a:endParaRPr lang="en-US">
              <a:solidFill>
                <a:prstClr val="white"/>
              </a:solidFill>
            </a:endParaRPr>
          </a:p>
        </p:txBody>
      </p:sp>
      <p:sp>
        <p:nvSpPr>
          <p:cNvPr id="15" name="Right Arrow 14"/>
          <p:cNvSpPr/>
          <p:nvPr/>
        </p:nvSpPr>
        <p:spPr>
          <a:xfrm rot="10800000">
            <a:off x="5696434" y="3609630"/>
            <a:ext cx="618929" cy="42792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defTabSz="914400"/>
            <a:endParaRPr lang="en-US">
              <a:solidFill>
                <a:prstClr val="white"/>
              </a:solidFill>
            </a:endParaRPr>
          </a:p>
        </p:txBody>
      </p:sp>
      <p:sp>
        <p:nvSpPr>
          <p:cNvPr id="16" name="Right Arrow 15"/>
          <p:cNvSpPr/>
          <p:nvPr/>
        </p:nvSpPr>
        <p:spPr>
          <a:xfrm>
            <a:off x="5696434" y="2896488"/>
            <a:ext cx="618929" cy="42792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defTabSz="914400"/>
            <a:endParaRPr lang="en-US">
              <a:solidFill>
                <a:prstClr val="white"/>
              </a:solidFill>
            </a:endParaRPr>
          </a:p>
        </p:txBody>
      </p:sp>
      <p:sp>
        <p:nvSpPr>
          <p:cNvPr id="17" name="TextBox 16"/>
          <p:cNvSpPr txBox="1"/>
          <p:nvPr/>
        </p:nvSpPr>
        <p:spPr>
          <a:xfrm>
            <a:off x="5801998" y="2626692"/>
            <a:ext cx="543739" cy="369332"/>
          </a:xfrm>
          <a:prstGeom prst="rect">
            <a:avLst/>
          </a:prstGeom>
          <a:noFill/>
        </p:spPr>
        <p:txBody>
          <a:bodyPr wrap="none" rtlCol="0">
            <a:spAutoFit/>
          </a:bodyPr>
          <a:lstStyle/>
          <a:p>
            <a:pPr defTabSz="914400"/>
            <a:r>
              <a:rPr lang="en-CA" dirty="0" smtClean="0">
                <a:solidFill>
                  <a:prstClr val="black"/>
                </a:solidFill>
              </a:rPr>
              <a:t>SQL</a:t>
            </a:r>
            <a:endParaRPr lang="en-US" dirty="0">
              <a:solidFill>
                <a:prstClr val="black"/>
              </a:solidFill>
            </a:endParaRPr>
          </a:p>
        </p:txBody>
      </p:sp>
      <p:sp>
        <p:nvSpPr>
          <p:cNvPr id="18" name="Flowchart: Document 17"/>
          <p:cNvSpPr/>
          <p:nvPr/>
        </p:nvSpPr>
        <p:spPr>
          <a:xfrm>
            <a:off x="5558949" y="4391891"/>
            <a:ext cx="1029836" cy="639145"/>
          </a:xfrm>
          <a:prstGeom prst="flowChartDocument">
            <a:avLst/>
          </a:prstGeom>
        </p:spPr>
        <p:style>
          <a:lnRef idx="1">
            <a:schemeClr val="accent5"/>
          </a:lnRef>
          <a:fillRef idx="3">
            <a:schemeClr val="accent5"/>
          </a:fillRef>
          <a:effectRef idx="2">
            <a:schemeClr val="accent5"/>
          </a:effectRef>
          <a:fontRef idx="minor">
            <a:schemeClr val="lt1"/>
          </a:fontRef>
        </p:style>
        <p:txBody>
          <a:bodyPr rtlCol="0" anchor="ctr"/>
          <a:lstStyle/>
          <a:p>
            <a:pPr algn="ctr" defTabSz="914400"/>
            <a:r>
              <a:rPr lang="ru-RU" dirty="0" smtClean="0">
                <a:solidFill>
                  <a:prstClr val="white"/>
                </a:solidFill>
              </a:rPr>
              <a:t>Данные</a:t>
            </a:r>
            <a:endParaRPr lang="en-US" dirty="0">
              <a:solidFill>
                <a:prstClr val="white"/>
              </a:solidFill>
            </a:endParaRPr>
          </a:p>
        </p:txBody>
      </p:sp>
      <p:sp>
        <p:nvSpPr>
          <p:cNvPr id="19" name="TextBox 18"/>
          <p:cNvSpPr txBox="1"/>
          <p:nvPr/>
        </p:nvSpPr>
        <p:spPr>
          <a:xfrm>
            <a:off x="2434498" y="2761774"/>
            <a:ext cx="865943" cy="369332"/>
          </a:xfrm>
          <a:prstGeom prst="rect">
            <a:avLst/>
          </a:prstGeom>
          <a:noFill/>
        </p:spPr>
        <p:txBody>
          <a:bodyPr wrap="none" rtlCol="0">
            <a:spAutoFit/>
          </a:bodyPr>
          <a:lstStyle/>
          <a:p>
            <a:pPr defTabSz="914400"/>
            <a:r>
              <a:rPr lang="ru-RU" dirty="0" smtClean="0">
                <a:solidFill>
                  <a:prstClr val="black"/>
                </a:solidFill>
              </a:rPr>
              <a:t>Запрос</a:t>
            </a:r>
            <a:endParaRPr lang="en-US" dirty="0">
              <a:solidFill>
                <a:prstClr val="black"/>
              </a:solidFill>
            </a:endParaRPr>
          </a:p>
        </p:txBody>
      </p:sp>
    </p:spTree>
    <p:extLst>
      <p:ext uri="{BB962C8B-B14F-4D97-AF65-F5344CB8AC3E}">
        <p14:creationId xmlns:p14="http://schemas.microsoft.com/office/powerpoint/2010/main" val="3375179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p:bldP spid="18" grpId="0" animBg="1"/>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Для чего использовать </a:t>
            </a:r>
            <a:r>
              <a:rPr lang="en-US" dirty="0" smtClean="0"/>
              <a:t>ORM?</a:t>
            </a:r>
            <a:endParaRPr lang="en-US" dirty="0"/>
          </a:p>
        </p:txBody>
      </p:sp>
      <p:sp>
        <p:nvSpPr>
          <p:cNvPr id="3" name="Content Placeholder 2"/>
          <p:cNvSpPr>
            <a:spLocks noGrp="1"/>
          </p:cNvSpPr>
          <p:nvPr>
            <p:ph sz="quarter" idx="10"/>
          </p:nvPr>
        </p:nvSpPr>
        <p:spPr/>
        <p:txBody>
          <a:bodyPr/>
          <a:lstStyle/>
          <a:p>
            <a:r>
              <a:rPr lang="ru-RU" dirty="0" smtClean="0"/>
              <a:t>Упрощает создание приложений</a:t>
            </a:r>
            <a:r>
              <a:rPr lang="en-US" dirty="0" smtClean="0"/>
              <a:t>, </a:t>
            </a:r>
            <a:r>
              <a:rPr lang="ru-RU" dirty="0" smtClean="0"/>
              <a:t>позволяя фокусироваться на коде и объектах, а не на используемой базе данных</a:t>
            </a:r>
            <a:endParaRPr lang="en-US" dirty="0" smtClean="0"/>
          </a:p>
          <a:p>
            <a:r>
              <a:rPr lang="ru-RU" dirty="0" smtClean="0"/>
              <a:t>Можно мигрировать с одной базы данных на другую без необходимости переписывания </a:t>
            </a:r>
            <a:r>
              <a:rPr lang="ru-RU" dirty="0" smtClean="0"/>
              <a:t>тонны кода</a:t>
            </a:r>
          </a:p>
          <a:p>
            <a:r>
              <a:rPr lang="ru-RU" dirty="0" smtClean="0"/>
              <a:t>Отсутствует необходимость составлять </a:t>
            </a:r>
            <a:r>
              <a:rPr lang="en-US" dirty="0" smtClean="0"/>
              <a:t>SQL </a:t>
            </a:r>
            <a:r>
              <a:rPr lang="ru-RU" dirty="0" smtClean="0"/>
              <a:t>запросы</a:t>
            </a:r>
            <a:endParaRPr lang="en-US" dirty="0"/>
          </a:p>
        </p:txBody>
      </p:sp>
    </p:spTree>
    <p:extLst>
      <p:ext uri="{BB962C8B-B14F-4D97-AF65-F5344CB8AC3E}">
        <p14:creationId xmlns:p14="http://schemas.microsoft.com/office/powerpoint/2010/main" val="4479188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Где</a:t>
            </a:r>
            <a:r>
              <a:rPr lang="en-US" dirty="0" smtClean="0"/>
              <a:t> ORM </a:t>
            </a:r>
            <a:r>
              <a:rPr lang="ru-RU" dirty="0" smtClean="0"/>
              <a:t>доступны</a:t>
            </a:r>
            <a:r>
              <a:rPr lang="en-US" dirty="0" smtClean="0"/>
              <a:t>?</a:t>
            </a:r>
            <a:endParaRPr lang="en-US" dirty="0"/>
          </a:p>
        </p:txBody>
      </p:sp>
      <p:sp>
        <p:nvSpPr>
          <p:cNvPr id="3" name="Content Placeholder 2"/>
          <p:cNvSpPr>
            <a:spLocks noGrp="1"/>
          </p:cNvSpPr>
          <p:nvPr>
            <p:ph sz="quarter" idx="10"/>
          </p:nvPr>
        </p:nvSpPr>
        <p:spPr/>
        <p:txBody>
          <a:bodyPr/>
          <a:lstStyle/>
          <a:p>
            <a:r>
              <a:rPr lang="ru-RU" dirty="0" smtClean="0"/>
              <a:t>Практически каждая программная среда имеет реализацию </a:t>
            </a:r>
            <a:r>
              <a:rPr lang="en-US" dirty="0" smtClean="0"/>
              <a:t>ORM</a:t>
            </a:r>
            <a:endParaRPr lang="ru-RU" dirty="0" smtClean="0"/>
          </a:p>
          <a:p>
            <a:r>
              <a:rPr lang="ru-RU" dirty="0" smtClean="0"/>
              <a:t>Популярными являются</a:t>
            </a:r>
            <a:endParaRPr lang="en-US" dirty="0" smtClean="0"/>
          </a:p>
          <a:p>
            <a:pPr lvl="1"/>
            <a:r>
              <a:rPr lang="en-US" dirty="0" smtClean="0"/>
              <a:t>Hibernate</a:t>
            </a:r>
          </a:p>
          <a:p>
            <a:pPr lvl="1"/>
            <a:r>
              <a:rPr lang="en-US" dirty="0" smtClean="0"/>
              <a:t>Entity Framework &amp; LINQ</a:t>
            </a:r>
          </a:p>
          <a:p>
            <a:pPr lvl="1"/>
            <a:r>
              <a:rPr lang="en-US" dirty="0" err="1"/>
              <a:t>SQLAlchemy</a:t>
            </a:r>
            <a:endParaRPr lang="en-US" dirty="0" smtClean="0"/>
          </a:p>
          <a:p>
            <a:pPr lvl="1"/>
            <a:r>
              <a:rPr lang="en-US" dirty="0" smtClean="0"/>
              <a:t>ORM </a:t>
            </a:r>
            <a:r>
              <a:rPr lang="en-US" dirty="0" err="1" smtClean="0"/>
              <a:t>Django</a:t>
            </a:r>
            <a:endParaRPr lang="en-US" dirty="0" smtClean="0"/>
          </a:p>
          <a:p>
            <a:pPr lvl="1"/>
            <a:endParaRPr lang="en-US" dirty="0"/>
          </a:p>
        </p:txBody>
      </p:sp>
    </p:spTree>
    <p:extLst>
      <p:ext uri="{BB962C8B-B14F-4D97-AF65-F5344CB8AC3E}">
        <p14:creationId xmlns:p14="http://schemas.microsoft.com/office/powerpoint/2010/main" val="12753641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ctrTitle"/>
          </p:nvPr>
        </p:nvSpPr>
        <p:spPr/>
        <p:txBody>
          <a:bodyPr/>
          <a:lstStyle/>
          <a:p>
            <a:r>
              <a:rPr lang="ru-RU" dirty="0" smtClean="0"/>
              <a:t>Как создать модель в </a:t>
            </a:r>
            <a:r>
              <a:rPr lang="en-US" dirty="0" err="1" smtClean="0"/>
              <a:t>Django</a:t>
            </a:r>
            <a:endParaRPr lang="ru-RU" dirty="0"/>
          </a:p>
        </p:txBody>
      </p:sp>
      <p:sp>
        <p:nvSpPr>
          <p:cNvPr id="4" name="Подзаголовок 3"/>
          <p:cNvSpPr>
            <a:spLocks noGrp="1"/>
          </p:cNvSpPr>
          <p:nvPr>
            <p:ph type="subTitle" idx="1"/>
          </p:nvPr>
        </p:nvSpPr>
        <p:spPr/>
        <p:txBody>
          <a:bodyPr/>
          <a:lstStyle/>
          <a:p>
            <a:endParaRPr lang="ru-RU"/>
          </a:p>
        </p:txBody>
      </p:sp>
    </p:spTree>
    <p:extLst>
      <p:ext uri="{BB962C8B-B14F-4D97-AF65-F5344CB8AC3E}">
        <p14:creationId xmlns:p14="http://schemas.microsoft.com/office/powerpoint/2010/main" val="2373303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Добавить классы</a:t>
            </a:r>
            <a:endParaRPr lang="en-US" dirty="0"/>
          </a:p>
        </p:txBody>
      </p:sp>
      <p:sp>
        <p:nvSpPr>
          <p:cNvPr id="3" name="Content Placeholder 2"/>
          <p:cNvSpPr>
            <a:spLocks noGrp="1"/>
          </p:cNvSpPr>
          <p:nvPr>
            <p:ph sz="quarter" idx="10"/>
          </p:nvPr>
        </p:nvSpPr>
        <p:spPr/>
        <p:txBody>
          <a:bodyPr/>
          <a:lstStyle/>
          <a:p>
            <a:r>
              <a:rPr lang="ru-RU" dirty="0" smtClean="0"/>
              <a:t>Каждый класс представляет таблицу в базе данных</a:t>
            </a:r>
            <a:endParaRPr lang="en-US" dirty="0" smtClean="0"/>
          </a:p>
          <a:p>
            <a:r>
              <a:rPr lang="ru-RU" dirty="0" smtClean="0"/>
              <a:t>Каждый объект имеет метод для взаимодействия с базой данных</a:t>
            </a:r>
            <a:endParaRPr lang="en-US" dirty="0" smtClean="0"/>
          </a:p>
          <a:p>
            <a:pPr lvl="1"/>
            <a:r>
              <a:rPr lang="en-US" b="1" dirty="0"/>
              <a:t>s</a:t>
            </a:r>
            <a:r>
              <a:rPr lang="en-US" b="1" dirty="0" smtClean="0"/>
              <a:t>ave</a:t>
            </a:r>
            <a:r>
              <a:rPr lang="en-US" dirty="0" smtClean="0"/>
              <a:t> </a:t>
            </a:r>
            <a:r>
              <a:rPr lang="ru-RU" dirty="0" smtClean="0"/>
              <a:t>для добавления и обновления</a:t>
            </a:r>
            <a:endParaRPr lang="en-US" dirty="0" smtClean="0"/>
          </a:p>
          <a:p>
            <a:pPr lvl="1"/>
            <a:r>
              <a:rPr lang="en-US" b="1" dirty="0"/>
              <a:t>d</a:t>
            </a:r>
            <a:r>
              <a:rPr lang="en-US" b="1" dirty="0" smtClean="0"/>
              <a:t>elete</a:t>
            </a:r>
            <a:r>
              <a:rPr lang="en-US" dirty="0" smtClean="0"/>
              <a:t> </a:t>
            </a:r>
            <a:r>
              <a:rPr lang="ru-RU" dirty="0" smtClean="0"/>
              <a:t>для удаления</a:t>
            </a:r>
            <a:endParaRPr lang="en-US" dirty="0" smtClean="0"/>
          </a:p>
          <a:p>
            <a:pPr lvl="1"/>
            <a:r>
              <a:rPr lang="ru-RU" dirty="0" smtClean="0"/>
              <a:t>Запросы для загрузки данных</a:t>
            </a:r>
            <a:endParaRPr lang="en-US" dirty="0" smtClean="0"/>
          </a:p>
        </p:txBody>
      </p:sp>
    </p:spTree>
    <p:extLst>
      <p:ext uri="{BB962C8B-B14F-4D97-AF65-F5344CB8AC3E}">
        <p14:creationId xmlns:p14="http://schemas.microsoft.com/office/powerpoint/2010/main" val="3672912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Создание класса модели в </a:t>
            </a:r>
            <a:r>
              <a:rPr lang="en-US" dirty="0" err="1" smtClean="0"/>
              <a:t>Django</a:t>
            </a:r>
            <a:r>
              <a:rPr lang="en-US" dirty="0" smtClean="0"/>
              <a:t> ORM</a:t>
            </a:r>
            <a:endParaRPr lang="en-US" dirty="0"/>
          </a:p>
        </p:txBody>
      </p:sp>
      <p:sp>
        <p:nvSpPr>
          <p:cNvPr id="3" name="Content Placeholder 2"/>
          <p:cNvSpPr>
            <a:spLocks noGrp="1"/>
          </p:cNvSpPr>
          <p:nvPr>
            <p:ph sz="quarter" idx="10"/>
          </p:nvPr>
        </p:nvSpPr>
        <p:spPr/>
        <p:txBody>
          <a:bodyPr/>
          <a:lstStyle/>
          <a:p>
            <a:r>
              <a:rPr lang="ru-RU" dirty="0" smtClean="0"/>
              <a:t>Каждый класс должен быть наследником класса </a:t>
            </a:r>
            <a:r>
              <a:rPr lang="en-US" dirty="0" smtClean="0"/>
              <a:t>Model class</a:t>
            </a:r>
            <a:r>
              <a:rPr lang="ru-RU" dirty="0" smtClean="0"/>
              <a:t> в модуле</a:t>
            </a:r>
            <a:r>
              <a:rPr lang="en-US" dirty="0" smtClean="0"/>
              <a:t> models.py</a:t>
            </a:r>
          </a:p>
          <a:p>
            <a:pPr lvl="1"/>
            <a:r>
              <a:rPr lang="en-US" dirty="0" smtClean="0"/>
              <a:t>Model </a:t>
            </a:r>
            <a:r>
              <a:rPr lang="ru-RU" dirty="0" smtClean="0"/>
              <a:t>добавляет</a:t>
            </a:r>
            <a:r>
              <a:rPr lang="en-US" dirty="0" smtClean="0"/>
              <a:t> ORM </a:t>
            </a:r>
            <a:r>
              <a:rPr lang="ru-RU" dirty="0" smtClean="0"/>
              <a:t>методы</a:t>
            </a:r>
            <a:r>
              <a:rPr lang="en-US" dirty="0" smtClean="0"/>
              <a:t>, </a:t>
            </a:r>
            <a:r>
              <a:rPr lang="ru-RU" dirty="0" smtClean="0"/>
              <a:t>такие как</a:t>
            </a:r>
            <a:r>
              <a:rPr lang="en-US" dirty="0" smtClean="0"/>
              <a:t> </a:t>
            </a:r>
            <a:r>
              <a:rPr lang="en-US" b="1" dirty="0" smtClean="0">
                <a:latin typeface="Consolas" panose="020B0609020204030204" pitchFamily="49" charset="0"/>
                <a:cs typeface="Consolas" panose="020B0609020204030204" pitchFamily="49" charset="0"/>
              </a:rPr>
              <a:t>save()</a:t>
            </a:r>
            <a:r>
              <a:rPr lang="en-US" dirty="0" smtClean="0"/>
              <a:t> </a:t>
            </a:r>
            <a:r>
              <a:rPr lang="ru-RU" dirty="0" smtClean="0"/>
              <a:t>и</a:t>
            </a:r>
            <a:r>
              <a:rPr lang="en-US" dirty="0" smtClean="0"/>
              <a:t> </a:t>
            </a:r>
            <a:r>
              <a:rPr lang="en-US" b="1" dirty="0" smtClean="0">
                <a:latin typeface="Consolas" panose="020B0609020204030204" pitchFamily="49" charset="0"/>
                <a:cs typeface="Consolas" panose="020B0609020204030204" pitchFamily="49" charset="0"/>
              </a:rPr>
              <a:t>delete()</a:t>
            </a:r>
          </a:p>
          <a:p>
            <a:pPr lvl="1"/>
            <a:r>
              <a:rPr lang="en-US" dirty="0" smtClean="0"/>
              <a:t>Model </a:t>
            </a:r>
            <a:r>
              <a:rPr lang="ru-RU" dirty="0" smtClean="0"/>
              <a:t>добавляет коллекцию</a:t>
            </a:r>
            <a:r>
              <a:rPr lang="en-US" dirty="0" smtClean="0"/>
              <a:t> </a:t>
            </a:r>
            <a:r>
              <a:rPr lang="en-US" b="1" dirty="0" smtClean="0">
                <a:latin typeface="Consolas" panose="020B0609020204030204" pitchFamily="49" charset="0"/>
                <a:cs typeface="Consolas" panose="020B0609020204030204" pitchFamily="49" charset="0"/>
              </a:rPr>
              <a:t>objects</a:t>
            </a:r>
            <a:r>
              <a:rPr lang="en-US" dirty="0" smtClean="0"/>
              <a:t> </a:t>
            </a:r>
            <a:r>
              <a:rPr lang="ru-RU" dirty="0" smtClean="0"/>
              <a:t>как атрибут для запрашиваемых данных</a:t>
            </a:r>
            <a:endParaRPr lang="en-US" dirty="0"/>
          </a:p>
          <a:p>
            <a:pPr marL="0" indent="0">
              <a:buNone/>
            </a:pPr>
            <a:endParaRPr lang="ru-RU" dirty="0" smtClean="0">
              <a:solidFill>
                <a:srgbClr val="0000FF"/>
              </a:solidFill>
              <a:highlight>
                <a:srgbClr val="FFFFFF"/>
              </a:highlight>
              <a:latin typeface="Consolas" panose="020B0609020204030204" pitchFamily="49" charset="0"/>
            </a:endParaRPr>
          </a:p>
          <a:p>
            <a:pPr marL="0" indent="0">
              <a:buNone/>
            </a:pPr>
            <a:r>
              <a:rPr lang="en-US" dirty="0" smtClean="0">
                <a:solidFill>
                  <a:srgbClr val="0000FF"/>
                </a:solidFill>
                <a:highlight>
                  <a:srgbClr val="FFFFFF"/>
                </a:highlight>
                <a:latin typeface="Consolas" panose="020B0609020204030204" pitchFamily="49" charset="0"/>
              </a:rPr>
              <a:t>		class</a:t>
            </a:r>
            <a:r>
              <a:rPr lang="en-US" dirty="0" smtClean="0">
                <a:solidFill>
                  <a:srgbClr val="000000"/>
                </a:solidFill>
                <a:highlight>
                  <a:srgbClr val="FFFFFF"/>
                </a:highlight>
                <a:latin typeface="Consolas" panose="020B0609020204030204" pitchFamily="49" charset="0"/>
              </a:rPr>
              <a:t> </a:t>
            </a:r>
            <a:r>
              <a:rPr lang="en-US" dirty="0" smtClean="0">
                <a:solidFill>
                  <a:srgbClr val="2B91AF"/>
                </a:solidFill>
                <a:highlight>
                  <a:srgbClr val="FFFFFF"/>
                </a:highlight>
                <a:latin typeface="Consolas" panose="020B0609020204030204" pitchFamily="49" charset="0"/>
              </a:rPr>
              <a:t>Post</a:t>
            </a:r>
            <a:r>
              <a:rPr lang="en-US" dirty="0" smtClean="0">
                <a:solidFill>
                  <a:srgbClr val="000000"/>
                </a:solidFill>
                <a:highlight>
                  <a:srgbClr val="FFFFFF"/>
                </a:highlight>
                <a:latin typeface="Consolas" panose="020B0609020204030204" pitchFamily="49" charset="0"/>
              </a:rPr>
              <a:t>(</a:t>
            </a:r>
            <a:r>
              <a:rPr lang="en-US" dirty="0" err="1" smtClean="0">
                <a:solidFill>
                  <a:srgbClr val="6F008A"/>
                </a:solidFill>
                <a:highlight>
                  <a:srgbClr val="FFFFFF"/>
                </a:highlight>
                <a:latin typeface="Consolas" panose="020B0609020204030204" pitchFamily="49" charset="0"/>
              </a:rPr>
              <a:t>models</a:t>
            </a:r>
            <a:r>
              <a:rPr lang="en-US" dirty="0" err="1" smtClean="0">
                <a:solidFill>
                  <a:srgbClr val="000000"/>
                </a:solidFill>
                <a:highlight>
                  <a:srgbClr val="FFFFFF"/>
                </a:highlight>
                <a:latin typeface="Consolas" panose="020B0609020204030204" pitchFamily="49" charset="0"/>
              </a:rPr>
              <a:t>.</a:t>
            </a:r>
            <a:r>
              <a:rPr lang="en-US" dirty="0" err="1" smtClean="0">
                <a:solidFill>
                  <a:srgbClr val="2B91AF"/>
                </a:solidFill>
                <a:highlight>
                  <a:srgbClr val="FFFFFF"/>
                </a:highlight>
                <a:latin typeface="Consolas" panose="020B0609020204030204" pitchFamily="49" charset="0"/>
              </a:rPr>
              <a:t>Model</a:t>
            </a:r>
            <a:r>
              <a:rPr lang="en-US" dirty="0">
                <a:solidFill>
                  <a:srgbClr val="000000"/>
                </a:solidFill>
                <a:highlight>
                  <a:srgbClr val="FFFFFF"/>
                </a:highlight>
                <a:latin typeface="Consolas" panose="020B0609020204030204" pitchFamily="49" charset="0"/>
              </a:rPr>
              <a:t>):</a:t>
            </a:r>
            <a:endParaRPr lang="en-US" b="1" dirty="0" smtClean="0"/>
          </a:p>
        </p:txBody>
      </p:sp>
    </p:spTree>
    <p:extLst>
      <p:ext uri="{BB962C8B-B14F-4D97-AF65-F5344CB8AC3E}">
        <p14:creationId xmlns:p14="http://schemas.microsoft.com/office/powerpoint/2010/main" val="30283239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Добавление атрибутов</a:t>
            </a:r>
            <a:endParaRPr lang="en-US" dirty="0"/>
          </a:p>
        </p:txBody>
      </p:sp>
      <p:sp>
        <p:nvSpPr>
          <p:cNvPr id="3" name="Content Placeholder 2"/>
          <p:cNvSpPr>
            <a:spLocks noGrp="1"/>
          </p:cNvSpPr>
          <p:nvPr>
            <p:ph sz="quarter" idx="10"/>
          </p:nvPr>
        </p:nvSpPr>
        <p:spPr>
          <a:xfrm>
            <a:off x="114081" y="1023009"/>
            <a:ext cx="9029920" cy="5469773"/>
          </a:xfrm>
        </p:spPr>
        <p:txBody>
          <a:bodyPr/>
          <a:lstStyle/>
          <a:p>
            <a:r>
              <a:rPr lang="ru-RU" dirty="0" smtClean="0"/>
              <a:t>Атрибуты становятся колонками в базе данных</a:t>
            </a:r>
            <a:endParaRPr lang="en-US" dirty="0" smtClean="0"/>
          </a:p>
          <a:p>
            <a:r>
              <a:rPr lang="ru-RU" dirty="0" smtClean="0"/>
              <a:t>Каждая колонка характеризуется</a:t>
            </a:r>
            <a:r>
              <a:rPr lang="en-US" dirty="0" smtClean="0"/>
              <a:t>:</a:t>
            </a:r>
          </a:p>
          <a:p>
            <a:pPr lvl="1"/>
            <a:r>
              <a:rPr lang="ru-RU" dirty="0" smtClean="0"/>
              <a:t>Типом данных</a:t>
            </a:r>
            <a:endParaRPr lang="en-US" dirty="0" smtClean="0"/>
          </a:p>
          <a:p>
            <a:pPr lvl="1"/>
            <a:r>
              <a:rPr lang="ru-RU" dirty="0" smtClean="0"/>
              <a:t>Размером</a:t>
            </a:r>
            <a:endParaRPr lang="en-US" dirty="0" smtClean="0"/>
          </a:p>
          <a:p>
            <a:pPr lvl="1"/>
            <a:r>
              <a:rPr lang="ru-RU" dirty="0" smtClean="0"/>
              <a:t>Может ли </a:t>
            </a:r>
            <a:r>
              <a:rPr lang="ru-RU" dirty="0" smtClean="0"/>
              <a:t>принимать пустые </a:t>
            </a:r>
            <a:r>
              <a:rPr lang="ru-RU" dirty="0" smtClean="0"/>
              <a:t>значения</a:t>
            </a:r>
            <a:endParaRPr lang="en-US" dirty="0"/>
          </a:p>
          <a:p>
            <a:r>
              <a:rPr lang="ru-RU" dirty="0" smtClean="0"/>
              <a:t>Синтаксис</a:t>
            </a:r>
            <a:r>
              <a:rPr lang="en-US" dirty="0" smtClean="0"/>
              <a:t>:</a:t>
            </a:r>
          </a:p>
          <a:p>
            <a:pPr marL="0" indent="0">
              <a:buNone/>
            </a:pPr>
            <a:r>
              <a:rPr lang="en-US" b="1" dirty="0" smtClean="0">
                <a:latin typeface="Consolas" panose="020B0609020204030204" pitchFamily="49" charset="0"/>
                <a:cs typeface="Consolas" panose="020B0609020204030204" pitchFamily="49" charset="0"/>
              </a:rPr>
              <a:t>	</a:t>
            </a:r>
            <a:r>
              <a:rPr lang="en-US" b="1" dirty="0" err="1" smtClean="0">
                <a:latin typeface="Consolas" panose="020B0609020204030204" pitchFamily="49" charset="0"/>
                <a:cs typeface="Consolas" panose="020B0609020204030204" pitchFamily="49" charset="0"/>
              </a:rPr>
              <a:t>attr_name</a:t>
            </a:r>
            <a:r>
              <a:rPr lang="en-US" b="1" dirty="0" smtClean="0">
                <a:latin typeface="Consolas" panose="020B0609020204030204" pitchFamily="49" charset="0"/>
                <a:cs typeface="Consolas" panose="020B0609020204030204" pitchFamily="49" charset="0"/>
              </a:rPr>
              <a:t> = </a:t>
            </a:r>
            <a:r>
              <a:rPr lang="en-US" b="1" dirty="0" err="1" smtClean="0">
                <a:latin typeface="Consolas" panose="020B0609020204030204" pitchFamily="49" charset="0"/>
                <a:cs typeface="Consolas" panose="020B0609020204030204" pitchFamily="49" charset="0"/>
              </a:rPr>
              <a:t>models.</a:t>
            </a:r>
            <a:r>
              <a:rPr lang="en-US" b="1" i="1" dirty="0" err="1" smtClean="0">
                <a:solidFill>
                  <a:srgbClr val="FF0000"/>
                </a:solidFill>
                <a:latin typeface="Consolas" panose="020B0609020204030204" pitchFamily="49" charset="0"/>
                <a:cs typeface="Consolas" panose="020B0609020204030204" pitchFamily="49" charset="0"/>
              </a:rPr>
              <a:t>Type</a:t>
            </a:r>
            <a:r>
              <a:rPr lang="en-US" b="1" dirty="0" smtClean="0">
                <a:latin typeface="Consolas" panose="020B0609020204030204" pitchFamily="49" charset="0"/>
                <a:cs typeface="Consolas" panose="020B0609020204030204" pitchFamily="49" charset="0"/>
              </a:rPr>
              <a:t>(parameters)</a:t>
            </a:r>
          </a:p>
        </p:txBody>
      </p:sp>
      <p:sp>
        <p:nvSpPr>
          <p:cNvPr id="4" name="Up Arrow 3"/>
          <p:cNvSpPr/>
          <p:nvPr/>
        </p:nvSpPr>
        <p:spPr>
          <a:xfrm>
            <a:off x="5604154" y="5199025"/>
            <a:ext cx="323306" cy="60089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5" name="Up Arrow 4"/>
          <p:cNvSpPr/>
          <p:nvPr/>
        </p:nvSpPr>
        <p:spPr>
          <a:xfrm>
            <a:off x="7465003" y="5199024"/>
            <a:ext cx="323306" cy="60089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6" name="TextBox 5"/>
          <p:cNvSpPr txBox="1"/>
          <p:nvPr/>
        </p:nvSpPr>
        <p:spPr>
          <a:xfrm>
            <a:off x="5107068" y="6007667"/>
            <a:ext cx="1317477" cy="369332"/>
          </a:xfrm>
          <a:prstGeom prst="rect">
            <a:avLst/>
          </a:prstGeom>
          <a:noFill/>
        </p:spPr>
        <p:txBody>
          <a:bodyPr wrap="none" rtlCol="0">
            <a:spAutoFit/>
          </a:bodyPr>
          <a:lstStyle/>
          <a:p>
            <a:pPr defTabSz="914400"/>
            <a:r>
              <a:rPr lang="ru-RU" dirty="0" smtClean="0">
                <a:solidFill>
                  <a:prstClr val="black"/>
                </a:solidFill>
              </a:rPr>
              <a:t>Тип данных</a:t>
            </a:r>
            <a:endParaRPr lang="en-US" dirty="0">
              <a:solidFill>
                <a:prstClr val="black"/>
              </a:solidFill>
            </a:endParaRPr>
          </a:p>
        </p:txBody>
      </p:sp>
      <p:sp>
        <p:nvSpPr>
          <p:cNvPr id="7" name="TextBox 6"/>
          <p:cNvSpPr txBox="1"/>
          <p:nvPr/>
        </p:nvSpPr>
        <p:spPr>
          <a:xfrm>
            <a:off x="6725736" y="6007667"/>
            <a:ext cx="1801840" cy="369332"/>
          </a:xfrm>
          <a:prstGeom prst="rect">
            <a:avLst/>
          </a:prstGeom>
          <a:noFill/>
        </p:spPr>
        <p:txBody>
          <a:bodyPr wrap="none" rtlCol="0">
            <a:spAutoFit/>
          </a:bodyPr>
          <a:lstStyle/>
          <a:p>
            <a:pPr defTabSz="914400"/>
            <a:r>
              <a:rPr lang="ru-RU" dirty="0" smtClean="0">
                <a:solidFill>
                  <a:prstClr val="black"/>
                </a:solidFill>
              </a:rPr>
              <a:t>Размер</a:t>
            </a:r>
            <a:r>
              <a:rPr lang="en-CA" dirty="0" smtClean="0">
                <a:solidFill>
                  <a:prstClr val="black"/>
                </a:solidFill>
              </a:rPr>
              <a:t>, </a:t>
            </a:r>
            <a:r>
              <a:rPr lang="ru-RU" dirty="0" smtClean="0">
                <a:solidFill>
                  <a:prstClr val="black"/>
                </a:solidFill>
              </a:rPr>
              <a:t>Пустой?</a:t>
            </a:r>
            <a:endParaRPr lang="en-US" dirty="0">
              <a:solidFill>
                <a:prstClr val="black"/>
              </a:solidFill>
            </a:endParaRPr>
          </a:p>
        </p:txBody>
      </p:sp>
    </p:spTree>
    <p:extLst>
      <p:ext uri="{BB962C8B-B14F-4D97-AF65-F5344CB8AC3E}">
        <p14:creationId xmlns:p14="http://schemas.microsoft.com/office/powerpoint/2010/main" val="1349749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graphicFrame>
        <p:nvGraphicFramePr>
          <p:cNvPr id="4" name="Объект 3"/>
          <p:cNvGraphicFramePr>
            <a:graphicFrameLocks noGrp="1"/>
          </p:cNvGraphicFramePr>
          <p:nvPr>
            <p:ph sz="quarter" idx="10"/>
            <p:extLst>
              <p:ext uri="{D42A27DB-BD31-4B8C-83A1-F6EECF244321}">
                <p14:modId xmlns:p14="http://schemas.microsoft.com/office/powerpoint/2010/main" val="3962421754"/>
              </p:ext>
            </p:extLst>
          </p:nvPr>
        </p:nvGraphicFramePr>
        <p:xfrm>
          <a:off x="284636" y="852523"/>
          <a:ext cx="8643324" cy="5167376"/>
        </p:xfrm>
        <a:graphic>
          <a:graphicData uri="http://schemas.openxmlformats.org/drawingml/2006/table">
            <a:tbl>
              <a:tblPr firstRow="1" firstCol="1" bandRow="1">
                <a:tableStyleId>{073A0DAA-6AF3-43AB-8588-CEC1D06C72B9}</a:tableStyleId>
              </a:tblPr>
              <a:tblGrid>
                <a:gridCol w="2368623"/>
                <a:gridCol w="6274701"/>
              </a:tblGrid>
              <a:tr h="255198">
                <a:tc>
                  <a:txBody>
                    <a:bodyPr/>
                    <a:lstStyle/>
                    <a:p>
                      <a:pPr algn="ctr">
                        <a:lnSpc>
                          <a:spcPct val="115000"/>
                        </a:lnSpc>
                        <a:spcAft>
                          <a:spcPts val="0"/>
                        </a:spcAft>
                      </a:pPr>
                      <a:r>
                        <a:rPr lang="ru-RU" sz="2800" dirty="0">
                          <a:effectLst/>
                        </a:rPr>
                        <a:t>Класс поля </a:t>
                      </a:r>
                      <a:endParaRPr lang="ru-RU" sz="2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800" dirty="0">
                          <a:effectLst/>
                        </a:rPr>
                        <a:t>Тип данных</a:t>
                      </a:r>
                      <a:endParaRPr lang="ru-RU" sz="2800" dirty="0">
                        <a:effectLst/>
                        <a:latin typeface="Calibri"/>
                        <a:ea typeface="Calibri"/>
                        <a:cs typeface="Times New Roman"/>
                      </a:endParaRPr>
                    </a:p>
                  </a:txBody>
                  <a:tcPr marL="68580" marR="68580" marT="0" marB="0"/>
                </a:tc>
              </a:tr>
              <a:tr h="255198">
                <a:tc>
                  <a:txBody>
                    <a:bodyPr/>
                    <a:lstStyle/>
                    <a:p>
                      <a:pPr>
                        <a:lnSpc>
                          <a:spcPct val="115000"/>
                        </a:lnSpc>
                        <a:spcAft>
                          <a:spcPts val="0"/>
                        </a:spcAft>
                      </a:pPr>
                      <a:r>
                        <a:rPr lang="ru-RU" sz="2800">
                          <a:effectLst/>
                        </a:rPr>
                        <a:t>AutoField </a:t>
                      </a:r>
                      <a:endParaRPr lang="ru-RU" sz="2800">
                        <a:effectLst/>
                        <a:latin typeface="Calibri"/>
                        <a:ea typeface="Calibri"/>
                        <a:cs typeface="Times New Roman"/>
                      </a:endParaRPr>
                    </a:p>
                  </a:txBody>
                  <a:tcPr marL="68580" marR="68580" marT="0" marB="0"/>
                </a:tc>
                <a:tc>
                  <a:txBody>
                    <a:bodyPr/>
                    <a:lstStyle/>
                    <a:p>
                      <a:pPr>
                        <a:lnSpc>
                          <a:spcPct val="115000"/>
                        </a:lnSpc>
                        <a:spcAft>
                          <a:spcPts val="0"/>
                        </a:spcAft>
                      </a:pPr>
                      <a:r>
                        <a:rPr lang="ru-RU" sz="2800">
                          <a:effectLst/>
                        </a:rPr>
                        <a:t>Счетчик</a:t>
                      </a:r>
                      <a:endParaRPr lang="ru-RU" sz="2800">
                        <a:effectLst/>
                        <a:latin typeface="Calibri"/>
                        <a:ea typeface="Calibri"/>
                        <a:cs typeface="Times New Roman"/>
                      </a:endParaRPr>
                    </a:p>
                  </a:txBody>
                  <a:tcPr marL="68580" marR="68580" marT="0" marB="0"/>
                </a:tc>
              </a:tr>
              <a:tr h="526291">
                <a:tc>
                  <a:txBody>
                    <a:bodyPr/>
                    <a:lstStyle/>
                    <a:p>
                      <a:pPr>
                        <a:lnSpc>
                          <a:spcPct val="115000"/>
                        </a:lnSpc>
                        <a:spcAft>
                          <a:spcPts val="0"/>
                        </a:spcAft>
                      </a:pPr>
                      <a:r>
                        <a:rPr lang="ru-RU" sz="2800">
                          <a:effectLst/>
                        </a:rPr>
                        <a:t>BigintegerField </a:t>
                      </a:r>
                      <a:endParaRPr lang="ru-RU" sz="2800">
                        <a:effectLst/>
                        <a:latin typeface="Calibri"/>
                        <a:ea typeface="Calibri"/>
                        <a:cs typeface="Times New Roman"/>
                      </a:endParaRPr>
                    </a:p>
                  </a:txBody>
                  <a:tcPr marL="68580" marR="68580" marT="0" marB="0"/>
                </a:tc>
                <a:tc>
                  <a:txBody>
                    <a:bodyPr/>
                    <a:lstStyle/>
                    <a:p>
                      <a:pPr>
                        <a:lnSpc>
                          <a:spcPct val="115000"/>
                        </a:lnSpc>
                        <a:spcAft>
                          <a:spcPts val="0"/>
                        </a:spcAft>
                      </a:pPr>
                      <a:r>
                        <a:rPr lang="ru-RU" sz="2800" dirty="0">
                          <a:effectLst/>
                        </a:rPr>
                        <a:t>64-разрядное (длинное) целое  </a:t>
                      </a:r>
                      <a:r>
                        <a:rPr lang="ru-RU" sz="2800" dirty="0" smtClean="0">
                          <a:effectLst/>
                        </a:rPr>
                        <a:t>число; </a:t>
                      </a:r>
                      <a:r>
                        <a:rPr lang="ru-RU" sz="2800" dirty="0">
                          <a:effectLst/>
                        </a:rPr>
                        <a:t>позволяет хранить значения от -9223372036854775808 до 9223372036854775807</a:t>
                      </a:r>
                      <a:endParaRPr lang="ru-RU" sz="2800" dirty="0">
                        <a:effectLst/>
                        <a:latin typeface="Calibri"/>
                        <a:ea typeface="Calibri"/>
                        <a:cs typeface="Times New Roman"/>
                      </a:endParaRPr>
                    </a:p>
                  </a:txBody>
                  <a:tcPr marL="68580" marR="68580" marT="0" marB="0"/>
                </a:tc>
              </a:tr>
              <a:tr h="255198">
                <a:tc>
                  <a:txBody>
                    <a:bodyPr/>
                    <a:lstStyle/>
                    <a:p>
                      <a:pPr>
                        <a:lnSpc>
                          <a:spcPct val="115000"/>
                        </a:lnSpc>
                        <a:spcAft>
                          <a:spcPts val="0"/>
                        </a:spcAft>
                      </a:pPr>
                      <a:r>
                        <a:rPr lang="ru-RU" sz="2800">
                          <a:effectLst/>
                        </a:rPr>
                        <a:t>BooleanField </a:t>
                      </a:r>
                      <a:endParaRPr lang="ru-RU" sz="2800">
                        <a:effectLst/>
                        <a:latin typeface="Calibri"/>
                        <a:ea typeface="Calibri"/>
                        <a:cs typeface="Times New Roman"/>
                      </a:endParaRPr>
                    </a:p>
                  </a:txBody>
                  <a:tcPr marL="68580" marR="68580" marT="0" marB="0"/>
                </a:tc>
                <a:tc>
                  <a:txBody>
                    <a:bodyPr/>
                    <a:lstStyle/>
                    <a:p>
                      <a:pPr>
                        <a:lnSpc>
                          <a:spcPct val="115000"/>
                        </a:lnSpc>
                        <a:spcAft>
                          <a:spcPts val="0"/>
                        </a:spcAft>
                      </a:pPr>
                      <a:r>
                        <a:rPr lang="ru-RU" sz="2800">
                          <a:effectLst/>
                        </a:rPr>
                        <a:t>Логический</a:t>
                      </a:r>
                      <a:endParaRPr lang="ru-RU" sz="2800">
                        <a:effectLst/>
                        <a:latin typeface="Calibri"/>
                        <a:ea typeface="Calibri"/>
                        <a:cs typeface="Times New Roman"/>
                      </a:endParaRPr>
                    </a:p>
                  </a:txBody>
                  <a:tcPr marL="68580" marR="68580" marT="0" marB="0"/>
                </a:tc>
              </a:tr>
              <a:tr h="255198">
                <a:tc>
                  <a:txBody>
                    <a:bodyPr/>
                    <a:lstStyle/>
                    <a:p>
                      <a:pPr>
                        <a:lnSpc>
                          <a:spcPct val="115000"/>
                        </a:lnSpc>
                        <a:spcAft>
                          <a:spcPts val="0"/>
                        </a:spcAft>
                      </a:pPr>
                      <a:r>
                        <a:rPr lang="ru-RU" sz="2800">
                          <a:effectLst/>
                        </a:rPr>
                        <a:t>CharField </a:t>
                      </a:r>
                      <a:endParaRPr lang="ru-RU" sz="2800">
                        <a:effectLst/>
                        <a:latin typeface="Calibri"/>
                        <a:ea typeface="Calibri"/>
                        <a:cs typeface="Times New Roman"/>
                      </a:endParaRPr>
                    </a:p>
                  </a:txBody>
                  <a:tcPr marL="68580" marR="68580" marT="0" marB="0"/>
                </a:tc>
                <a:tc>
                  <a:txBody>
                    <a:bodyPr/>
                    <a:lstStyle/>
                    <a:p>
                      <a:pPr>
                        <a:lnSpc>
                          <a:spcPct val="115000"/>
                        </a:lnSpc>
                        <a:spcAft>
                          <a:spcPts val="0"/>
                        </a:spcAft>
                      </a:pPr>
                      <a:r>
                        <a:rPr lang="ru-RU" sz="2800">
                          <a:effectLst/>
                        </a:rPr>
                        <a:t>Строковый</a:t>
                      </a:r>
                      <a:endParaRPr lang="ru-RU" sz="2800">
                        <a:effectLst/>
                        <a:latin typeface="Calibri"/>
                        <a:ea typeface="Calibri"/>
                        <a:cs typeface="Times New Roman"/>
                      </a:endParaRPr>
                    </a:p>
                  </a:txBody>
                  <a:tcPr marL="68580" marR="68580" marT="0" marB="0"/>
                </a:tc>
              </a:tr>
              <a:tr h="255198">
                <a:tc>
                  <a:txBody>
                    <a:bodyPr/>
                    <a:lstStyle/>
                    <a:p>
                      <a:pPr>
                        <a:lnSpc>
                          <a:spcPct val="115000"/>
                        </a:lnSpc>
                        <a:spcAft>
                          <a:spcPts val="0"/>
                        </a:spcAft>
                      </a:pPr>
                      <a:r>
                        <a:rPr lang="en-US" sz="2800">
                          <a:effectLst/>
                        </a:rPr>
                        <a:t>DateField </a:t>
                      </a:r>
                      <a:endParaRPr lang="ru-RU" sz="2800">
                        <a:effectLst/>
                        <a:latin typeface="Calibri"/>
                        <a:ea typeface="Calibri"/>
                        <a:cs typeface="Times New Roman"/>
                      </a:endParaRPr>
                    </a:p>
                  </a:txBody>
                  <a:tcPr marL="68580" marR="68580" marT="0" marB="0"/>
                </a:tc>
                <a:tc>
                  <a:txBody>
                    <a:bodyPr/>
                    <a:lstStyle/>
                    <a:p>
                      <a:pPr>
                        <a:lnSpc>
                          <a:spcPct val="115000"/>
                        </a:lnSpc>
                        <a:spcAft>
                          <a:spcPts val="0"/>
                        </a:spcAft>
                      </a:pPr>
                      <a:r>
                        <a:rPr lang="ru-RU" sz="2800">
                          <a:effectLst/>
                        </a:rPr>
                        <a:t>Дата</a:t>
                      </a:r>
                      <a:endParaRPr lang="ru-RU" sz="2800">
                        <a:effectLst/>
                        <a:latin typeface="Calibri"/>
                        <a:ea typeface="Calibri"/>
                        <a:cs typeface="Times New Roman"/>
                      </a:endParaRPr>
                    </a:p>
                  </a:txBody>
                  <a:tcPr marL="68580" marR="68580" marT="0" marB="0"/>
                </a:tc>
              </a:tr>
              <a:tr h="255198">
                <a:tc>
                  <a:txBody>
                    <a:bodyPr/>
                    <a:lstStyle/>
                    <a:p>
                      <a:pPr>
                        <a:lnSpc>
                          <a:spcPct val="115000"/>
                        </a:lnSpc>
                        <a:spcAft>
                          <a:spcPts val="0"/>
                        </a:spcAft>
                      </a:pPr>
                      <a:r>
                        <a:rPr lang="en-US" sz="2800">
                          <a:effectLst/>
                        </a:rPr>
                        <a:t>DateTimeField </a:t>
                      </a:r>
                      <a:endParaRPr lang="ru-RU" sz="2800">
                        <a:effectLst/>
                        <a:latin typeface="Calibri"/>
                        <a:ea typeface="Calibri"/>
                        <a:cs typeface="Times New Roman"/>
                      </a:endParaRPr>
                    </a:p>
                  </a:txBody>
                  <a:tcPr marL="68580" marR="68580" marT="0" marB="0"/>
                </a:tc>
                <a:tc>
                  <a:txBody>
                    <a:bodyPr/>
                    <a:lstStyle/>
                    <a:p>
                      <a:pPr>
                        <a:lnSpc>
                          <a:spcPct val="115000"/>
                        </a:lnSpc>
                        <a:spcAft>
                          <a:spcPts val="0"/>
                        </a:spcAft>
                      </a:pPr>
                      <a:r>
                        <a:rPr lang="ru-RU" sz="2800">
                          <a:effectLst/>
                        </a:rPr>
                        <a:t>Дата и время</a:t>
                      </a:r>
                      <a:endParaRPr lang="ru-RU" sz="2800">
                        <a:effectLst/>
                        <a:latin typeface="Calibri"/>
                        <a:ea typeface="Calibri"/>
                        <a:cs typeface="Times New Roman"/>
                      </a:endParaRPr>
                    </a:p>
                  </a:txBody>
                  <a:tcPr marL="68580" marR="68580" marT="0" marB="0"/>
                </a:tc>
              </a:tr>
              <a:tr h="255198">
                <a:tc>
                  <a:txBody>
                    <a:bodyPr/>
                    <a:lstStyle/>
                    <a:p>
                      <a:pPr>
                        <a:lnSpc>
                          <a:spcPct val="115000"/>
                        </a:lnSpc>
                        <a:spcAft>
                          <a:spcPts val="0"/>
                        </a:spcAft>
                      </a:pPr>
                      <a:r>
                        <a:rPr lang="ru-RU" sz="2800">
                          <a:effectLst/>
                        </a:rPr>
                        <a:t>FloatField </a:t>
                      </a:r>
                      <a:endParaRPr lang="ru-RU" sz="2800">
                        <a:effectLst/>
                        <a:latin typeface="Calibri"/>
                        <a:ea typeface="Calibri"/>
                        <a:cs typeface="Times New Roman"/>
                      </a:endParaRPr>
                    </a:p>
                  </a:txBody>
                  <a:tcPr marL="68580" marR="68580" marT="0" marB="0"/>
                </a:tc>
                <a:tc>
                  <a:txBody>
                    <a:bodyPr/>
                    <a:lstStyle/>
                    <a:p>
                      <a:pPr>
                        <a:lnSpc>
                          <a:spcPct val="115000"/>
                        </a:lnSpc>
                        <a:spcAft>
                          <a:spcPts val="0"/>
                        </a:spcAft>
                      </a:pPr>
                      <a:r>
                        <a:rPr lang="ru-RU" sz="2800" dirty="0">
                          <a:effectLst/>
                        </a:rPr>
                        <a:t>Число с плавающей точкой</a:t>
                      </a:r>
                      <a:endParaRPr lang="ru-RU" sz="28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95467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graphicFrame>
        <p:nvGraphicFramePr>
          <p:cNvPr id="4" name="Объект 3"/>
          <p:cNvGraphicFramePr>
            <a:graphicFrameLocks noGrp="1"/>
          </p:cNvGraphicFramePr>
          <p:nvPr>
            <p:ph sz="quarter" idx="10"/>
            <p:extLst>
              <p:ext uri="{D42A27DB-BD31-4B8C-83A1-F6EECF244321}">
                <p14:modId xmlns:p14="http://schemas.microsoft.com/office/powerpoint/2010/main" val="3183532665"/>
              </p:ext>
            </p:extLst>
          </p:nvPr>
        </p:nvGraphicFramePr>
        <p:xfrm>
          <a:off x="284636" y="372838"/>
          <a:ext cx="8499600" cy="5888736"/>
        </p:xfrm>
        <a:graphic>
          <a:graphicData uri="http://schemas.openxmlformats.org/drawingml/2006/table">
            <a:tbl>
              <a:tblPr firstRow="1" firstCol="1" bandRow="1">
                <a:tableStyleId>{073A0DAA-6AF3-43AB-8588-CEC1D06C72B9}</a:tableStyleId>
              </a:tblPr>
              <a:tblGrid>
                <a:gridCol w="3073161"/>
                <a:gridCol w="5426439"/>
              </a:tblGrid>
              <a:tr h="255198">
                <a:tc>
                  <a:txBody>
                    <a:bodyPr/>
                    <a:lstStyle/>
                    <a:p>
                      <a:pPr algn="ctr">
                        <a:lnSpc>
                          <a:spcPct val="115000"/>
                        </a:lnSpc>
                        <a:spcAft>
                          <a:spcPts val="0"/>
                        </a:spcAft>
                      </a:pPr>
                      <a:r>
                        <a:rPr lang="ru-RU" sz="2800" dirty="0">
                          <a:effectLst/>
                        </a:rPr>
                        <a:t>Класс поля </a:t>
                      </a:r>
                      <a:endParaRPr lang="ru-RU" sz="2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800" dirty="0">
                          <a:effectLst/>
                        </a:rPr>
                        <a:t>Тип данных</a:t>
                      </a:r>
                      <a:endParaRPr lang="ru-RU" sz="2800" dirty="0">
                        <a:effectLst/>
                        <a:latin typeface="Calibri"/>
                        <a:ea typeface="Calibri"/>
                        <a:cs typeface="Times New Roman"/>
                      </a:endParaRPr>
                    </a:p>
                  </a:txBody>
                  <a:tcPr marL="68580" marR="68580" marT="0" marB="0"/>
                </a:tc>
              </a:tr>
              <a:tr h="526291">
                <a:tc>
                  <a:txBody>
                    <a:bodyPr/>
                    <a:lstStyle/>
                    <a:p>
                      <a:pPr>
                        <a:lnSpc>
                          <a:spcPct val="115000"/>
                        </a:lnSpc>
                        <a:spcAft>
                          <a:spcPts val="0"/>
                        </a:spcAft>
                      </a:pPr>
                      <a:r>
                        <a:rPr lang="ru-RU" sz="2800" dirty="0" err="1">
                          <a:effectLst/>
                        </a:rPr>
                        <a:t>IntegerField</a:t>
                      </a:r>
                      <a:r>
                        <a:rPr lang="ru-RU" sz="2800" dirty="0">
                          <a:effectLst/>
                        </a:rPr>
                        <a:t> </a:t>
                      </a:r>
                      <a:endParaRPr lang="ru-RU" sz="2800" dirty="0">
                        <a:effectLst/>
                        <a:latin typeface="Calibri"/>
                        <a:ea typeface="Calibri"/>
                        <a:cs typeface="Times New Roman"/>
                      </a:endParaRPr>
                    </a:p>
                  </a:txBody>
                  <a:tcPr marL="68580" marR="68580" marT="0" marB="0"/>
                </a:tc>
                <a:tc>
                  <a:txBody>
                    <a:bodyPr/>
                    <a:lstStyle/>
                    <a:p>
                      <a:pPr>
                        <a:lnSpc>
                          <a:spcPct val="115000"/>
                        </a:lnSpc>
                        <a:spcAft>
                          <a:spcPts val="0"/>
                        </a:spcAft>
                      </a:pPr>
                      <a:r>
                        <a:rPr lang="ru-RU" sz="2800">
                          <a:effectLst/>
                        </a:rPr>
                        <a:t>32-разрядное (обычное) целое число; позволяет хранить значения от -2147483648 до 2147483647</a:t>
                      </a:r>
                      <a:endParaRPr lang="ru-RU" sz="2800">
                        <a:effectLst/>
                        <a:latin typeface="Calibri"/>
                        <a:ea typeface="Calibri"/>
                        <a:cs typeface="Times New Roman"/>
                      </a:endParaRPr>
                    </a:p>
                  </a:txBody>
                  <a:tcPr marL="68580" marR="68580" marT="0" marB="0"/>
                </a:tc>
              </a:tr>
              <a:tr h="526291">
                <a:tc>
                  <a:txBody>
                    <a:bodyPr/>
                    <a:lstStyle/>
                    <a:p>
                      <a:pPr>
                        <a:lnSpc>
                          <a:spcPct val="115000"/>
                        </a:lnSpc>
                        <a:spcAft>
                          <a:spcPts val="0"/>
                        </a:spcAft>
                      </a:pPr>
                      <a:r>
                        <a:rPr lang="ru-RU" sz="2800" dirty="0" err="1">
                          <a:effectLst/>
                        </a:rPr>
                        <a:t>PositiveintegerField</a:t>
                      </a:r>
                      <a:r>
                        <a:rPr lang="ru-RU" sz="2800" dirty="0">
                          <a:effectLst/>
                        </a:rPr>
                        <a:t> </a:t>
                      </a:r>
                      <a:endParaRPr lang="ru-RU" sz="2800" dirty="0">
                        <a:effectLst/>
                        <a:latin typeface="Calibri"/>
                        <a:ea typeface="Calibri"/>
                        <a:cs typeface="Times New Roman"/>
                      </a:endParaRPr>
                    </a:p>
                  </a:txBody>
                  <a:tcPr marL="68580" marR="68580" marT="0" marB="0"/>
                </a:tc>
                <a:tc>
                  <a:txBody>
                    <a:bodyPr/>
                    <a:lstStyle/>
                    <a:p>
                      <a:pPr>
                        <a:lnSpc>
                          <a:spcPct val="115000"/>
                        </a:lnSpc>
                        <a:spcAft>
                          <a:spcPts val="0"/>
                        </a:spcAft>
                      </a:pPr>
                      <a:r>
                        <a:rPr lang="ru-RU" sz="2800" dirty="0">
                          <a:effectLst/>
                        </a:rPr>
                        <a:t>32-разрядное положительное целое число; позволяет хранить значения от 0 до 2147483647</a:t>
                      </a:r>
                      <a:endParaRPr lang="ru-RU" sz="2800" dirty="0">
                        <a:effectLst/>
                        <a:latin typeface="Calibri"/>
                        <a:ea typeface="Calibri"/>
                        <a:cs typeface="Times New Roman"/>
                      </a:endParaRPr>
                    </a:p>
                  </a:txBody>
                  <a:tcPr marL="68580" marR="68580" marT="0" marB="0"/>
                </a:tc>
              </a:tr>
              <a:tr h="526291">
                <a:tc>
                  <a:txBody>
                    <a:bodyPr/>
                    <a:lstStyle/>
                    <a:p>
                      <a:pPr>
                        <a:lnSpc>
                          <a:spcPct val="115000"/>
                        </a:lnSpc>
                        <a:spcAft>
                          <a:spcPts val="0"/>
                        </a:spcAft>
                      </a:pPr>
                      <a:r>
                        <a:rPr lang="ru-RU" sz="2800">
                          <a:effectLst/>
                        </a:rPr>
                        <a:t>PositiveSmallintegerField </a:t>
                      </a:r>
                      <a:endParaRPr lang="ru-RU" sz="2800">
                        <a:effectLst/>
                        <a:latin typeface="Calibri"/>
                        <a:ea typeface="Calibri"/>
                        <a:cs typeface="Times New Roman"/>
                      </a:endParaRPr>
                    </a:p>
                  </a:txBody>
                  <a:tcPr marL="68580" marR="68580" marT="0" marB="0"/>
                </a:tc>
                <a:tc>
                  <a:txBody>
                    <a:bodyPr/>
                    <a:lstStyle/>
                    <a:p>
                      <a:pPr>
                        <a:lnSpc>
                          <a:spcPct val="115000"/>
                        </a:lnSpc>
                        <a:spcAft>
                          <a:spcPts val="0"/>
                        </a:spcAft>
                      </a:pPr>
                      <a:r>
                        <a:rPr lang="ru-RU" sz="2800" dirty="0">
                          <a:effectLst/>
                        </a:rPr>
                        <a:t>16-разрядное (короткое) положительное целое число; позволяет хранить значения от 0 до 32767</a:t>
                      </a:r>
                      <a:endParaRPr lang="ru-RU" sz="28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423379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graphicFrame>
        <p:nvGraphicFramePr>
          <p:cNvPr id="4" name="Объект 3"/>
          <p:cNvGraphicFramePr>
            <a:graphicFrameLocks noGrp="1"/>
          </p:cNvGraphicFramePr>
          <p:nvPr>
            <p:ph sz="quarter" idx="10"/>
            <p:extLst>
              <p:ext uri="{D42A27DB-BD31-4B8C-83A1-F6EECF244321}">
                <p14:modId xmlns:p14="http://schemas.microsoft.com/office/powerpoint/2010/main" val="1658574534"/>
              </p:ext>
            </p:extLst>
          </p:nvPr>
        </p:nvGraphicFramePr>
        <p:xfrm>
          <a:off x="284636" y="240266"/>
          <a:ext cx="8643324" cy="6213224"/>
        </p:xfrm>
        <a:graphic>
          <a:graphicData uri="http://schemas.openxmlformats.org/drawingml/2006/table">
            <a:tbl>
              <a:tblPr firstRow="1" firstCol="1" bandRow="1">
                <a:tableStyleId>{073A0DAA-6AF3-43AB-8588-CEC1D06C72B9}</a:tableStyleId>
              </a:tblPr>
              <a:tblGrid>
                <a:gridCol w="2743377"/>
                <a:gridCol w="5899947"/>
              </a:tblGrid>
              <a:tr h="255198">
                <a:tc>
                  <a:txBody>
                    <a:bodyPr/>
                    <a:lstStyle/>
                    <a:p>
                      <a:pPr algn="ctr">
                        <a:lnSpc>
                          <a:spcPct val="115000"/>
                        </a:lnSpc>
                        <a:spcAft>
                          <a:spcPts val="0"/>
                        </a:spcAft>
                      </a:pPr>
                      <a:r>
                        <a:rPr lang="ru-RU" sz="2800" dirty="0">
                          <a:effectLst/>
                        </a:rPr>
                        <a:t>Класс поля </a:t>
                      </a:r>
                      <a:endParaRPr lang="ru-RU" sz="28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ru-RU" sz="2800" dirty="0">
                          <a:effectLst/>
                        </a:rPr>
                        <a:t>Тип данных</a:t>
                      </a:r>
                      <a:endParaRPr lang="ru-RU" sz="2800" dirty="0">
                        <a:effectLst/>
                        <a:latin typeface="Calibri"/>
                        <a:ea typeface="Calibri"/>
                        <a:cs typeface="Times New Roman"/>
                      </a:endParaRPr>
                    </a:p>
                  </a:txBody>
                  <a:tcPr marL="68580" marR="68580" marT="0" marB="0"/>
                </a:tc>
              </a:tr>
              <a:tr h="1068475">
                <a:tc>
                  <a:txBody>
                    <a:bodyPr/>
                    <a:lstStyle/>
                    <a:p>
                      <a:pPr>
                        <a:lnSpc>
                          <a:spcPct val="115000"/>
                        </a:lnSpc>
                        <a:spcAft>
                          <a:spcPts val="0"/>
                        </a:spcAft>
                      </a:pPr>
                      <a:r>
                        <a:rPr lang="ru-RU" sz="2800" dirty="0" err="1">
                          <a:effectLst/>
                        </a:rPr>
                        <a:t>SlugField</a:t>
                      </a:r>
                      <a:r>
                        <a:rPr lang="ru-RU" sz="2800" dirty="0">
                          <a:effectLst/>
                        </a:rPr>
                        <a:t> </a:t>
                      </a:r>
                      <a:endParaRPr lang="ru-RU" sz="2800" dirty="0">
                        <a:effectLst/>
                        <a:latin typeface="Calibri"/>
                        <a:ea typeface="Calibri"/>
                        <a:cs typeface="Times New Roman"/>
                      </a:endParaRPr>
                    </a:p>
                  </a:txBody>
                  <a:tcPr marL="68580" marR="68580" marT="0" marB="0"/>
                </a:tc>
                <a:tc>
                  <a:txBody>
                    <a:bodyPr/>
                    <a:lstStyle/>
                    <a:p>
                      <a:pPr>
                        <a:lnSpc>
                          <a:spcPct val="115000"/>
                        </a:lnSpc>
                        <a:spcAft>
                          <a:spcPts val="0"/>
                        </a:spcAft>
                      </a:pPr>
                      <a:r>
                        <a:rPr lang="ru-RU" sz="2800" dirty="0">
                          <a:effectLst/>
                        </a:rPr>
                        <a:t>Короткий заголовок или название, включающее только символы латиницы, цифры, дефисы и символы подчеркивания. </a:t>
                      </a:r>
                      <a:endParaRPr lang="ru-RU" sz="2800" dirty="0">
                        <a:effectLst/>
                        <a:latin typeface="Calibri"/>
                        <a:ea typeface="Calibri"/>
                        <a:cs typeface="Times New Roman"/>
                      </a:endParaRPr>
                    </a:p>
                  </a:txBody>
                  <a:tcPr marL="68580" marR="68580" marT="0" marB="0"/>
                </a:tc>
              </a:tr>
              <a:tr h="526291">
                <a:tc>
                  <a:txBody>
                    <a:bodyPr/>
                    <a:lstStyle/>
                    <a:p>
                      <a:pPr>
                        <a:lnSpc>
                          <a:spcPct val="115000"/>
                        </a:lnSpc>
                        <a:spcAft>
                          <a:spcPts val="0"/>
                        </a:spcAft>
                      </a:pPr>
                      <a:r>
                        <a:rPr lang="ru-RU" sz="2800">
                          <a:effectLst/>
                        </a:rPr>
                        <a:t>SmallintegerField </a:t>
                      </a:r>
                      <a:endParaRPr lang="ru-RU" sz="2800">
                        <a:effectLst/>
                        <a:latin typeface="Calibri"/>
                        <a:ea typeface="Calibri"/>
                        <a:cs typeface="Times New Roman"/>
                      </a:endParaRPr>
                    </a:p>
                  </a:txBody>
                  <a:tcPr marL="68580" marR="68580" marT="0" marB="0"/>
                </a:tc>
                <a:tc>
                  <a:txBody>
                    <a:bodyPr/>
                    <a:lstStyle/>
                    <a:p>
                      <a:pPr>
                        <a:lnSpc>
                          <a:spcPct val="115000"/>
                        </a:lnSpc>
                        <a:spcAft>
                          <a:spcPts val="0"/>
                        </a:spcAft>
                      </a:pPr>
                      <a:r>
                        <a:rPr lang="ru-RU" sz="2800">
                          <a:effectLst/>
                        </a:rPr>
                        <a:t>16-разрядное (короткое) целое число; позволяет хранить значения от -32768 до 32767</a:t>
                      </a:r>
                      <a:endParaRPr lang="ru-RU" sz="2800">
                        <a:effectLst/>
                        <a:latin typeface="Calibri"/>
                        <a:ea typeface="Calibri"/>
                        <a:cs typeface="Times New Roman"/>
                      </a:endParaRPr>
                    </a:p>
                  </a:txBody>
                  <a:tcPr marL="68580" marR="68580" marT="0" marB="0"/>
                </a:tc>
              </a:tr>
              <a:tr h="526291">
                <a:tc>
                  <a:txBody>
                    <a:bodyPr/>
                    <a:lstStyle/>
                    <a:p>
                      <a:pPr>
                        <a:lnSpc>
                          <a:spcPct val="115000"/>
                        </a:lnSpc>
                        <a:spcAft>
                          <a:spcPts val="0"/>
                        </a:spcAft>
                      </a:pPr>
                      <a:r>
                        <a:rPr lang="ru-RU" sz="2800">
                          <a:effectLst/>
                        </a:rPr>
                        <a:t>TextField </a:t>
                      </a:r>
                      <a:endParaRPr lang="ru-RU" sz="2800">
                        <a:effectLst/>
                        <a:latin typeface="Calibri"/>
                        <a:ea typeface="Calibri"/>
                        <a:cs typeface="Times New Roman"/>
                      </a:endParaRPr>
                    </a:p>
                  </a:txBody>
                  <a:tcPr marL="68580" marR="68580" marT="0" marB="0"/>
                </a:tc>
                <a:tc>
                  <a:txBody>
                    <a:bodyPr/>
                    <a:lstStyle/>
                    <a:p>
                      <a:pPr>
                        <a:lnSpc>
                          <a:spcPct val="115000"/>
                        </a:lnSpc>
                        <a:spcAft>
                          <a:spcPts val="0"/>
                        </a:spcAft>
                      </a:pPr>
                      <a:r>
                        <a:rPr lang="ru-RU" sz="2800" dirty="0" smtClean="0">
                          <a:effectLst/>
                        </a:rPr>
                        <a:t>Текст</a:t>
                      </a:r>
                      <a:endParaRPr lang="ru-RU" sz="2800" dirty="0">
                        <a:effectLst/>
                        <a:latin typeface="Calibri"/>
                        <a:ea typeface="Calibri"/>
                        <a:cs typeface="Times New Roman"/>
                      </a:endParaRPr>
                    </a:p>
                  </a:txBody>
                  <a:tcPr marL="68580" marR="68580" marT="0" marB="0"/>
                </a:tc>
              </a:tr>
              <a:tr h="255198">
                <a:tc>
                  <a:txBody>
                    <a:bodyPr/>
                    <a:lstStyle/>
                    <a:p>
                      <a:pPr>
                        <a:lnSpc>
                          <a:spcPct val="115000"/>
                        </a:lnSpc>
                        <a:spcAft>
                          <a:spcPts val="0"/>
                        </a:spcAft>
                      </a:pPr>
                      <a:r>
                        <a:rPr lang="ru-RU" sz="2800" dirty="0" err="1">
                          <a:effectLst/>
                        </a:rPr>
                        <a:t>TimeField</a:t>
                      </a:r>
                      <a:r>
                        <a:rPr lang="ru-RU" sz="2800" dirty="0">
                          <a:effectLst/>
                        </a:rPr>
                        <a:t> </a:t>
                      </a:r>
                      <a:endParaRPr lang="ru-RU" sz="2800" dirty="0">
                        <a:effectLst/>
                        <a:latin typeface="Calibri"/>
                        <a:ea typeface="Calibri"/>
                        <a:cs typeface="Times New Roman"/>
                      </a:endParaRPr>
                    </a:p>
                  </a:txBody>
                  <a:tcPr marL="68580" marR="68580" marT="0" marB="0"/>
                </a:tc>
                <a:tc>
                  <a:txBody>
                    <a:bodyPr/>
                    <a:lstStyle/>
                    <a:p>
                      <a:pPr>
                        <a:lnSpc>
                          <a:spcPct val="115000"/>
                        </a:lnSpc>
                        <a:spcAft>
                          <a:spcPts val="0"/>
                        </a:spcAft>
                      </a:pPr>
                      <a:r>
                        <a:rPr lang="ru-RU" sz="2800" dirty="0">
                          <a:effectLst/>
                        </a:rPr>
                        <a:t>Время</a:t>
                      </a:r>
                      <a:endParaRPr lang="ru-RU" sz="2800" dirty="0">
                        <a:effectLst/>
                        <a:latin typeface="Calibri"/>
                        <a:ea typeface="Calibri"/>
                        <a:cs typeface="Times New Roman"/>
                      </a:endParaRPr>
                    </a:p>
                  </a:txBody>
                  <a:tcPr marL="68580" marR="68580" marT="0" marB="0"/>
                </a:tc>
              </a:tr>
              <a:tr h="255198">
                <a:tc>
                  <a:txBody>
                    <a:bodyPr/>
                    <a:lstStyle/>
                    <a:p>
                      <a:pPr>
                        <a:lnSpc>
                          <a:spcPct val="115000"/>
                        </a:lnSpc>
                        <a:spcAft>
                          <a:spcPts val="0"/>
                        </a:spcAft>
                      </a:pPr>
                      <a:r>
                        <a:rPr lang="en-US" sz="2800" kern="1200" dirty="0" err="1" smtClean="0">
                          <a:effectLst/>
                        </a:rPr>
                        <a:t>EmailField</a:t>
                      </a:r>
                      <a:endParaRPr lang="ru-RU" sz="2800" b="1" kern="1200" dirty="0">
                        <a:solidFill>
                          <a:schemeClr val="dk1"/>
                        </a:solidFill>
                        <a:effectLst/>
                        <a:latin typeface="+mn-lt"/>
                        <a:ea typeface="+mn-ea"/>
                        <a:cs typeface="+mn-cs"/>
                      </a:endParaRPr>
                    </a:p>
                  </a:txBody>
                  <a:tcPr marL="68580" marR="68580" marT="0" marB="0"/>
                </a:tc>
                <a:tc>
                  <a:txBody>
                    <a:bodyPr/>
                    <a:lstStyle/>
                    <a:p>
                      <a:pPr>
                        <a:lnSpc>
                          <a:spcPct val="115000"/>
                        </a:lnSpc>
                        <a:spcAft>
                          <a:spcPts val="0"/>
                        </a:spcAft>
                      </a:pPr>
                      <a:r>
                        <a:rPr lang="ru-RU" sz="2800" kern="1200" dirty="0" smtClean="0">
                          <a:effectLst/>
                        </a:rPr>
                        <a:t>Адрес электронной почты</a:t>
                      </a:r>
                      <a:endParaRPr lang="ru-RU" sz="2800" b="1" kern="1200" dirty="0">
                        <a:solidFill>
                          <a:schemeClr val="dk1"/>
                        </a:solidFill>
                        <a:effectLst/>
                        <a:latin typeface="+mn-lt"/>
                        <a:ea typeface="+mn-ea"/>
                        <a:cs typeface="+mn-cs"/>
                      </a:endParaRPr>
                    </a:p>
                  </a:txBody>
                  <a:tcPr marL="68580" marR="68580" marT="0" marB="0"/>
                </a:tc>
              </a:tr>
              <a:tr h="255198">
                <a:tc>
                  <a:txBody>
                    <a:bodyPr/>
                    <a:lstStyle/>
                    <a:p>
                      <a:pPr>
                        <a:lnSpc>
                          <a:spcPct val="115000"/>
                        </a:lnSpc>
                        <a:spcAft>
                          <a:spcPts val="0"/>
                        </a:spcAft>
                      </a:pPr>
                      <a:r>
                        <a:rPr lang="en-US" sz="2800" kern="1200" dirty="0" err="1" smtClean="0">
                          <a:effectLst/>
                        </a:rPr>
                        <a:t>URLField</a:t>
                      </a:r>
                      <a:endParaRPr lang="ru-RU" sz="2800" b="1" kern="1200" dirty="0">
                        <a:solidFill>
                          <a:schemeClr val="dk1"/>
                        </a:solidFill>
                        <a:effectLst/>
                        <a:latin typeface="+mn-lt"/>
                        <a:ea typeface="+mn-ea"/>
                        <a:cs typeface="+mn-cs"/>
                      </a:endParaRPr>
                    </a:p>
                  </a:txBody>
                  <a:tcPr marL="68580" marR="68580" marT="0" marB="0"/>
                </a:tc>
                <a:tc>
                  <a:txBody>
                    <a:bodyPr/>
                    <a:lstStyle/>
                    <a:p>
                      <a:pPr>
                        <a:lnSpc>
                          <a:spcPct val="115000"/>
                        </a:lnSpc>
                        <a:spcAft>
                          <a:spcPts val="0"/>
                        </a:spcAft>
                      </a:pPr>
                      <a:r>
                        <a:rPr lang="ru-RU" sz="2800" kern="1200" dirty="0" smtClean="0">
                          <a:effectLst/>
                        </a:rPr>
                        <a:t>Интернет-адрес</a:t>
                      </a:r>
                      <a:endParaRPr lang="ru-RU" sz="2800" b="1" kern="1200" dirty="0">
                        <a:solidFill>
                          <a:schemeClr val="dk1"/>
                        </a:solidFill>
                        <a:effectLst/>
                        <a:latin typeface="+mn-lt"/>
                        <a:ea typeface="+mn-ea"/>
                        <a:cs typeface="+mn-cs"/>
                      </a:endParaRPr>
                    </a:p>
                  </a:txBody>
                  <a:tcPr marL="68580" marR="68580" marT="0" marB="0"/>
                </a:tc>
              </a:tr>
              <a:tr h="255198">
                <a:tc>
                  <a:txBody>
                    <a:bodyPr/>
                    <a:lstStyle/>
                    <a:p>
                      <a:pPr>
                        <a:lnSpc>
                          <a:spcPct val="115000"/>
                        </a:lnSpc>
                        <a:spcAft>
                          <a:spcPts val="0"/>
                        </a:spcAft>
                      </a:pPr>
                      <a:r>
                        <a:rPr lang="en-US" sz="2800" dirty="0" err="1" smtClean="0">
                          <a:effectLst/>
                        </a:rPr>
                        <a:t>IPAddressField</a:t>
                      </a:r>
                      <a:endParaRPr lang="ru-RU" sz="28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800" dirty="0" smtClean="0">
                          <a:effectLst/>
                        </a:rPr>
                        <a:t>I</a:t>
                      </a:r>
                      <a:r>
                        <a:rPr lang="ru-RU" sz="2800" dirty="0" smtClean="0">
                          <a:effectLst/>
                        </a:rPr>
                        <a:t>Р-адрес протокола 1</a:t>
                      </a:r>
                      <a:r>
                        <a:rPr lang="en-US" sz="2800" dirty="0" smtClean="0">
                          <a:effectLst/>
                        </a:rPr>
                        <a:t>Pv4</a:t>
                      </a:r>
                      <a:endParaRPr lang="ru-RU" sz="28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811731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Что такое модель</a:t>
            </a:r>
            <a:r>
              <a:rPr lang="en-US" dirty="0" smtClean="0"/>
              <a:t>?</a:t>
            </a:r>
            <a:endParaRPr lang="en-US" dirty="0"/>
          </a:p>
        </p:txBody>
      </p:sp>
      <p:sp>
        <p:nvSpPr>
          <p:cNvPr id="3" name="Content Placeholder 2"/>
          <p:cNvSpPr>
            <a:spLocks noGrp="1"/>
          </p:cNvSpPr>
          <p:nvPr>
            <p:ph sz="quarter" idx="10"/>
          </p:nvPr>
        </p:nvSpPr>
        <p:spPr>
          <a:xfrm>
            <a:off x="457202" y="1923835"/>
            <a:ext cx="7648413" cy="3934524"/>
          </a:xfrm>
        </p:spPr>
        <p:txBody>
          <a:bodyPr/>
          <a:lstStyle/>
          <a:p>
            <a:r>
              <a:rPr lang="ru-RU" sz="2800" dirty="0" smtClean="0"/>
              <a:t>В </a:t>
            </a:r>
            <a:r>
              <a:rPr lang="en-US" sz="2800" dirty="0" err="1" smtClean="0"/>
              <a:t>Django</a:t>
            </a:r>
            <a:r>
              <a:rPr lang="en-US" sz="2800" dirty="0" smtClean="0"/>
              <a:t> </a:t>
            </a:r>
            <a:r>
              <a:rPr lang="ru-RU" sz="2800" dirty="0" smtClean="0"/>
              <a:t>используется модель </a:t>
            </a:r>
            <a:r>
              <a:rPr lang="en-US" sz="2800" dirty="0" smtClean="0"/>
              <a:t>MVT (Model/View/Template)</a:t>
            </a:r>
          </a:p>
          <a:p>
            <a:endParaRPr lang="en-US" sz="2800" dirty="0" smtClean="0"/>
          </a:p>
          <a:p>
            <a:pPr lvl="1"/>
            <a:r>
              <a:rPr lang="ru-RU" sz="2800" b="1" dirty="0" smtClean="0"/>
              <a:t>Модель </a:t>
            </a:r>
            <a:r>
              <a:rPr lang="ru-RU" sz="2800" dirty="0" smtClean="0"/>
              <a:t>это данные</a:t>
            </a:r>
            <a:endParaRPr lang="en-US" sz="2800" dirty="0" smtClean="0"/>
          </a:p>
          <a:p>
            <a:pPr lvl="1"/>
            <a:r>
              <a:rPr lang="ru-RU" sz="2800" b="1" dirty="0" smtClean="0"/>
              <a:t>Представление </a:t>
            </a:r>
            <a:r>
              <a:rPr lang="ru-RU" sz="2800" dirty="0" smtClean="0"/>
              <a:t>это по сути контроллер, который обрабатывает пользовательские запросы и возвращает результат</a:t>
            </a:r>
            <a:endParaRPr lang="en-US" sz="2800" dirty="0" smtClean="0"/>
          </a:p>
          <a:p>
            <a:pPr lvl="1"/>
            <a:r>
              <a:rPr lang="ru-RU" sz="2800" b="1" dirty="0" smtClean="0"/>
              <a:t>Шаблон </a:t>
            </a:r>
            <a:r>
              <a:rPr lang="ru-RU" sz="2800" dirty="0" smtClean="0"/>
              <a:t>это то, как пользователю будут представлены данные</a:t>
            </a:r>
            <a:endParaRPr lang="en-US" sz="2800" dirty="0"/>
          </a:p>
        </p:txBody>
      </p:sp>
    </p:spTree>
    <p:extLst>
      <p:ext uri="{BB962C8B-B14F-4D97-AF65-F5344CB8AC3E}">
        <p14:creationId xmlns:p14="http://schemas.microsoft.com/office/powerpoint/2010/main" val="199553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smtClean="0"/>
              <a:t>Создание строковых полей</a:t>
            </a:r>
            <a:endParaRPr lang="en-US" dirty="0"/>
          </a:p>
        </p:txBody>
      </p:sp>
      <p:sp>
        <p:nvSpPr>
          <p:cNvPr id="3" name="Content Placeholder 2"/>
          <p:cNvSpPr>
            <a:spLocks noGrp="1"/>
          </p:cNvSpPr>
          <p:nvPr>
            <p:ph sz="quarter" idx="10"/>
          </p:nvPr>
        </p:nvSpPr>
        <p:spPr/>
        <p:txBody>
          <a:bodyPr>
            <a:normAutofit fontScale="92500" lnSpcReduction="20000"/>
          </a:bodyPr>
          <a:lstStyle/>
          <a:p>
            <a:r>
              <a:rPr lang="ru-RU" dirty="0" smtClean="0"/>
              <a:t>Синтаксис</a:t>
            </a:r>
            <a:endParaRPr lang="en-US" dirty="0" smtClean="0"/>
          </a:p>
          <a:p>
            <a:pPr lvl="1"/>
            <a:r>
              <a:rPr lang="en-US" dirty="0" smtClean="0">
                <a:latin typeface="Consolas" panose="020B0609020204030204" pitchFamily="49" charset="0"/>
                <a:cs typeface="Consolas" panose="020B0609020204030204" pitchFamily="49" charset="0"/>
              </a:rPr>
              <a:t>name = </a:t>
            </a:r>
            <a:r>
              <a:rPr lang="en-US" dirty="0" err="1" smtClean="0">
                <a:latin typeface="Consolas" panose="020B0609020204030204" pitchFamily="49" charset="0"/>
                <a:cs typeface="Consolas" panose="020B0609020204030204" pitchFamily="49" charset="0"/>
              </a:rPr>
              <a:t>models.CharField</a:t>
            </a:r>
            <a:r>
              <a:rPr lang="en-US" dirty="0" smtClean="0">
                <a:latin typeface="Consolas" panose="020B0609020204030204" pitchFamily="49" charset="0"/>
                <a:cs typeface="Consolas" panose="020B0609020204030204" pitchFamily="49" charset="0"/>
              </a:rPr>
              <a:t>(parameters)</a:t>
            </a:r>
            <a:endParaRPr lang="en-US" dirty="0">
              <a:latin typeface="Consolas" panose="020B0609020204030204" pitchFamily="49" charset="0"/>
              <a:cs typeface="Consolas" panose="020B0609020204030204" pitchFamily="49" charset="0"/>
            </a:endParaRPr>
          </a:p>
          <a:p>
            <a:r>
              <a:rPr lang="ru-RU" dirty="0" smtClean="0"/>
              <a:t>Параметры</a:t>
            </a:r>
            <a:endParaRPr lang="en-US" dirty="0" smtClean="0"/>
          </a:p>
          <a:p>
            <a:pPr lvl="1"/>
            <a:r>
              <a:rPr lang="en-US" dirty="0" err="1" smtClean="0"/>
              <a:t>max_length</a:t>
            </a:r>
            <a:endParaRPr lang="en-US" dirty="0" smtClean="0"/>
          </a:p>
          <a:p>
            <a:pPr lvl="2"/>
            <a:r>
              <a:rPr lang="ru-RU" dirty="0" smtClean="0"/>
              <a:t>Целое число для представления максимального количества </a:t>
            </a:r>
            <a:r>
              <a:rPr lang="ru-RU" dirty="0" smtClean="0"/>
              <a:t>символов</a:t>
            </a:r>
            <a:endParaRPr lang="en-US" dirty="0" smtClean="0"/>
          </a:p>
          <a:p>
            <a:pPr lvl="1"/>
            <a:r>
              <a:rPr lang="en-US" dirty="0" smtClean="0"/>
              <a:t>null</a:t>
            </a:r>
          </a:p>
          <a:p>
            <a:pPr lvl="2"/>
            <a:r>
              <a:rPr lang="ru-RU" dirty="0" err="1" smtClean="0"/>
              <a:t>Булевое</a:t>
            </a:r>
            <a:r>
              <a:rPr lang="ru-RU" dirty="0" smtClean="0"/>
              <a:t> если поле допускает пустые</a:t>
            </a:r>
            <a:r>
              <a:rPr lang="en-US" dirty="0" smtClean="0"/>
              <a:t> </a:t>
            </a:r>
            <a:r>
              <a:rPr lang="ru-RU" dirty="0" smtClean="0"/>
              <a:t>(</a:t>
            </a:r>
            <a:r>
              <a:rPr lang="en-US" dirty="0" smtClean="0"/>
              <a:t>null</a:t>
            </a:r>
            <a:r>
              <a:rPr lang="ru-RU" dirty="0" smtClean="0"/>
              <a:t>)</a:t>
            </a:r>
            <a:r>
              <a:rPr lang="en-US" dirty="0" smtClean="0"/>
              <a:t> </a:t>
            </a:r>
            <a:r>
              <a:rPr lang="ru-RU" dirty="0" smtClean="0"/>
              <a:t>значения</a:t>
            </a:r>
            <a:r>
              <a:rPr lang="en-US" dirty="0" smtClean="0"/>
              <a:t>. </a:t>
            </a:r>
            <a:r>
              <a:rPr lang="en-US" b="1" dirty="0" smtClean="0"/>
              <a:t>False </a:t>
            </a:r>
            <a:r>
              <a:rPr lang="ru-RU" b="1" dirty="0" smtClean="0"/>
              <a:t>по умолчанию</a:t>
            </a:r>
            <a:r>
              <a:rPr lang="en-US" dirty="0" smtClean="0"/>
              <a:t>.</a:t>
            </a:r>
          </a:p>
          <a:p>
            <a:pPr lvl="1"/>
            <a:r>
              <a:rPr lang="en-US" dirty="0" smtClean="0"/>
              <a:t>blank</a:t>
            </a:r>
          </a:p>
          <a:p>
            <a:pPr lvl="2"/>
            <a:r>
              <a:rPr lang="ru-RU" dirty="0" err="1" smtClean="0"/>
              <a:t>Булевое</a:t>
            </a:r>
            <a:r>
              <a:rPr lang="ru-RU" dirty="0" smtClean="0"/>
              <a:t> для индикации, что возможна пустая строка</a:t>
            </a:r>
            <a:r>
              <a:rPr lang="en-US" dirty="0" smtClean="0"/>
              <a:t>. </a:t>
            </a:r>
            <a:r>
              <a:rPr lang="en-US" b="1" dirty="0" smtClean="0"/>
              <a:t>False </a:t>
            </a:r>
            <a:r>
              <a:rPr lang="ru-RU" b="1" dirty="0" smtClean="0"/>
              <a:t>по умолчанию</a:t>
            </a:r>
            <a:r>
              <a:rPr lang="en-US" dirty="0" smtClean="0"/>
              <a:t>.</a:t>
            </a:r>
          </a:p>
          <a:p>
            <a:pPr lvl="1"/>
            <a:r>
              <a:rPr lang="en-US" dirty="0" smtClean="0"/>
              <a:t>default</a:t>
            </a:r>
          </a:p>
          <a:p>
            <a:pPr lvl="2"/>
            <a:r>
              <a:rPr lang="ru-RU" dirty="0" smtClean="0"/>
              <a:t>Значение по умолчанию, если другого не задано</a:t>
            </a:r>
            <a:endParaRPr lang="en-US" dirty="0" smtClean="0"/>
          </a:p>
          <a:p>
            <a:pPr lvl="1"/>
            <a:endParaRPr lang="en-US" dirty="0"/>
          </a:p>
        </p:txBody>
      </p:sp>
    </p:spTree>
    <p:extLst>
      <p:ext uri="{BB962C8B-B14F-4D97-AF65-F5344CB8AC3E}">
        <p14:creationId xmlns:p14="http://schemas.microsoft.com/office/powerpoint/2010/main" val="16774176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Создание целочисленных полей</a:t>
            </a:r>
            <a:endParaRPr lang="en-US" dirty="0"/>
          </a:p>
        </p:txBody>
      </p:sp>
      <p:sp>
        <p:nvSpPr>
          <p:cNvPr id="3" name="Content Placeholder 2"/>
          <p:cNvSpPr>
            <a:spLocks noGrp="1"/>
          </p:cNvSpPr>
          <p:nvPr>
            <p:ph sz="quarter" idx="10"/>
          </p:nvPr>
        </p:nvSpPr>
        <p:spPr/>
        <p:txBody>
          <a:bodyPr/>
          <a:lstStyle/>
          <a:p>
            <a:r>
              <a:rPr lang="ru-RU" dirty="0" smtClean="0"/>
              <a:t>Синтаксис</a:t>
            </a:r>
            <a:endParaRPr lang="en-US" dirty="0" smtClean="0"/>
          </a:p>
          <a:p>
            <a:pPr lvl="1"/>
            <a:r>
              <a:rPr lang="en-US" dirty="0" smtClean="0">
                <a:latin typeface="Consolas" panose="020B0609020204030204" pitchFamily="49" charset="0"/>
                <a:cs typeface="Consolas" panose="020B0609020204030204" pitchFamily="49" charset="0"/>
              </a:rPr>
              <a:t>name = </a:t>
            </a:r>
            <a:r>
              <a:rPr lang="en-US" dirty="0" err="1" smtClean="0">
                <a:latin typeface="Consolas" panose="020B0609020204030204" pitchFamily="49" charset="0"/>
                <a:cs typeface="Consolas" panose="020B0609020204030204" pitchFamily="49" charset="0"/>
              </a:rPr>
              <a:t>models.IntegerField</a:t>
            </a:r>
            <a:r>
              <a:rPr lang="en-US" dirty="0" smtClean="0">
                <a:latin typeface="Consolas" panose="020B0609020204030204" pitchFamily="49" charset="0"/>
                <a:cs typeface="Consolas" panose="020B0609020204030204" pitchFamily="49" charset="0"/>
              </a:rPr>
              <a:t>(parameters)</a:t>
            </a:r>
          </a:p>
          <a:p>
            <a:r>
              <a:rPr lang="ru-RU" dirty="0" smtClean="0"/>
              <a:t>Параметры</a:t>
            </a:r>
            <a:endParaRPr lang="en-US" dirty="0" smtClean="0"/>
          </a:p>
          <a:p>
            <a:pPr lvl="1"/>
            <a:r>
              <a:rPr lang="en-US" dirty="0" smtClean="0"/>
              <a:t>null</a:t>
            </a:r>
            <a:endParaRPr lang="en-US" dirty="0"/>
          </a:p>
          <a:p>
            <a:pPr lvl="2"/>
            <a:r>
              <a:rPr lang="ru-RU" dirty="0" err="1" smtClean="0"/>
              <a:t>Булевое</a:t>
            </a:r>
            <a:r>
              <a:rPr lang="ru-RU" dirty="0" smtClean="0"/>
              <a:t> если поле допускает пустое (</a:t>
            </a:r>
            <a:r>
              <a:rPr lang="en-US" dirty="0" smtClean="0"/>
              <a:t>null)</a:t>
            </a:r>
            <a:r>
              <a:rPr lang="ru-RU" dirty="0" smtClean="0"/>
              <a:t> значение</a:t>
            </a:r>
            <a:r>
              <a:rPr lang="en-US" dirty="0" smtClean="0"/>
              <a:t>. </a:t>
            </a:r>
            <a:r>
              <a:rPr lang="en-US" b="1" dirty="0"/>
              <a:t>False </a:t>
            </a:r>
            <a:r>
              <a:rPr lang="ru-RU" b="1" dirty="0" smtClean="0"/>
              <a:t>по умолчанию</a:t>
            </a:r>
            <a:r>
              <a:rPr lang="en-US" dirty="0" smtClean="0"/>
              <a:t>.</a:t>
            </a:r>
            <a:endParaRPr lang="en-US" dirty="0"/>
          </a:p>
          <a:p>
            <a:pPr lvl="1"/>
            <a:r>
              <a:rPr lang="en-US" dirty="0" smtClean="0"/>
              <a:t>default</a:t>
            </a:r>
            <a:endParaRPr lang="en-US" dirty="0"/>
          </a:p>
          <a:p>
            <a:pPr lvl="2"/>
            <a:r>
              <a:rPr lang="ru-RU" dirty="0"/>
              <a:t>Значение по умолчанию, если другого не задано</a:t>
            </a:r>
            <a:endParaRPr lang="en-US" dirty="0"/>
          </a:p>
          <a:p>
            <a:pPr lvl="2"/>
            <a:endParaRPr lang="en-US" dirty="0"/>
          </a:p>
        </p:txBody>
      </p:sp>
    </p:spTree>
    <p:extLst>
      <p:ext uri="{BB962C8B-B14F-4D97-AF65-F5344CB8AC3E}">
        <p14:creationId xmlns:p14="http://schemas.microsoft.com/office/powerpoint/2010/main" val="14066293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Creating a class and adding fields</a:t>
            </a:r>
            <a:endParaRPr lang="en-US" dirty="0"/>
          </a:p>
        </p:txBody>
      </p:sp>
    </p:spTree>
    <p:extLst>
      <p:ext uri="{BB962C8B-B14F-4D97-AF65-F5344CB8AC3E}">
        <p14:creationId xmlns:p14="http://schemas.microsoft.com/office/powerpoint/2010/main" val="14174840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about primary keys?</a:t>
            </a:r>
            <a:endParaRPr lang="en-US" dirty="0"/>
          </a:p>
        </p:txBody>
      </p:sp>
      <p:sp>
        <p:nvSpPr>
          <p:cNvPr id="4" name="Content Placeholder 3"/>
          <p:cNvSpPr>
            <a:spLocks noGrp="1"/>
          </p:cNvSpPr>
          <p:nvPr>
            <p:ph sz="quarter" idx="10"/>
          </p:nvPr>
        </p:nvSpPr>
        <p:spPr/>
        <p:txBody>
          <a:bodyPr/>
          <a:lstStyle/>
          <a:p>
            <a:r>
              <a:rPr lang="en-US" dirty="0" smtClean="0"/>
              <a:t>Every database table should have a primary key</a:t>
            </a:r>
          </a:p>
          <a:p>
            <a:r>
              <a:rPr lang="en-US" dirty="0" smtClean="0"/>
              <a:t>The primary key typically has a name of id, and is an auto-generated number</a:t>
            </a:r>
          </a:p>
          <a:p>
            <a:r>
              <a:rPr lang="en-US" dirty="0" smtClean="0"/>
              <a:t>Django automatically handles that for us!</a:t>
            </a:r>
          </a:p>
          <a:p>
            <a:pPr lvl="1"/>
            <a:r>
              <a:rPr lang="en-US" dirty="0" smtClean="0"/>
              <a:t>Model automatically adds an id property set to auto-generated for us</a:t>
            </a:r>
            <a:endParaRPr lang="en-US" dirty="0"/>
          </a:p>
        </p:txBody>
      </p:sp>
    </p:spTree>
    <p:extLst>
      <p:ext uri="{BB962C8B-B14F-4D97-AF65-F5344CB8AC3E}">
        <p14:creationId xmlns:p14="http://schemas.microsoft.com/office/powerpoint/2010/main" val="5066111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if we want to customize the primary key?</a:t>
            </a:r>
            <a:endParaRPr lang="en-US" dirty="0"/>
          </a:p>
        </p:txBody>
      </p:sp>
      <p:sp>
        <p:nvSpPr>
          <p:cNvPr id="3" name="Content Placeholder 2"/>
          <p:cNvSpPr>
            <a:spLocks noGrp="1"/>
          </p:cNvSpPr>
          <p:nvPr>
            <p:ph sz="quarter" idx="10"/>
          </p:nvPr>
        </p:nvSpPr>
        <p:spPr/>
        <p:txBody>
          <a:bodyPr/>
          <a:lstStyle/>
          <a:p>
            <a:r>
              <a:rPr lang="en-US" dirty="0" smtClean="0"/>
              <a:t>If it’s a string, add </a:t>
            </a:r>
            <a:r>
              <a:rPr lang="en-US" b="1" dirty="0" err="1" smtClean="0"/>
              <a:t>primary_key</a:t>
            </a:r>
            <a:r>
              <a:rPr lang="en-US" b="1" dirty="0" smtClean="0"/>
              <a:t>=True</a:t>
            </a:r>
            <a:r>
              <a:rPr lang="en-US" dirty="0" smtClean="0"/>
              <a:t> to the </a:t>
            </a:r>
            <a:r>
              <a:rPr lang="en-US" dirty="0" err="1" smtClean="0"/>
              <a:t>CharField</a:t>
            </a:r>
            <a:r>
              <a:rPr lang="en-US" dirty="0" smtClean="0"/>
              <a:t> declaration</a:t>
            </a:r>
          </a:p>
          <a:p>
            <a:pPr lvl="1"/>
            <a:r>
              <a:rPr lang="en-US" dirty="0" smtClean="0">
                <a:latin typeface="Consolas" panose="020B0609020204030204" pitchFamily="49" charset="0"/>
                <a:cs typeface="Consolas" panose="020B0609020204030204" pitchFamily="49" charset="0"/>
              </a:rPr>
              <a:t>name = </a:t>
            </a:r>
            <a:r>
              <a:rPr lang="en-US" dirty="0" err="1" smtClean="0">
                <a:latin typeface="Consolas" panose="020B0609020204030204" pitchFamily="49" charset="0"/>
                <a:cs typeface="Consolas" panose="020B0609020204030204" pitchFamily="49" charset="0"/>
              </a:rPr>
              <a:t>models.CharField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primary_key</a:t>
            </a:r>
            <a:r>
              <a:rPr lang="en-US" dirty="0" smtClean="0">
                <a:latin typeface="Consolas" panose="020B0609020204030204" pitchFamily="49" charset="0"/>
                <a:cs typeface="Consolas" panose="020B0609020204030204" pitchFamily="49" charset="0"/>
              </a:rPr>
              <a:t>=True)</a:t>
            </a:r>
          </a:p>
          <a:p>
            <a:r>
              <a:rPr lang="en-US" dirty="0" smtClean="0"/>
              <a:t>If it’s an integer, add to the </a:t>
            </a:r>
            <a:r>
              <a:rPr lang="en-US" b="1" dirty="0" err="1"/>
              <a:t>primary_key</a:t>
            </a:r>
            <a:r>
              <a:rPr lang="en-US" b="1" dirty="0"/>
              <a:t>=True</a:t>
            </a:r>
            <a:r>
              <a:rPr lang="en-US" dirty="0" smtClean="0"/>
              <a:t> </a:t>
            </a:r>
            <a:r>
              <a:rPr lang="en-US" dirty="0" err="1" smtClean="0"/>
              <a:t>IntField</a:t>
            </a:r>
            <a:r>
              <a:rPr lang="en-US" dirty="0" smtClean="0"/>
              <a:t> declaration</a:t>
            </a:r>
          </a:p>
          <a:p>
            <a:pPr lvl="1"/>
            <a:r>
              <a:rPr lang="en-US" dirty="0" err="1" smtClean="0">
                <a:latin typeface="Consolas" panose="020B0609020204030204" pitchFamily="49" charset="0"/>
                <a:cs typeface="Consolas" panose="020B0609020204030204" pitchFamily="49" charset="0"/>
              </a:rPr>
              <a:t>custom_id</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models.IntField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primary_key</a:t>
            </a:r>
            <a:r>
              <a:rPr lang="en-US" dirty="0" smtClean="0">
                <a:latin typeface="Consolas" panose="020B0609020204030204" pitchFamily="49" charset="0"/>
                <a:cs typeface="Consolas" panose="020B0609020204030204" pitchFamily="49" charset="0"/>
              </a:rPr>
              <a:t>=True)</a:t>
            </a:r>
            <a:endParaRPr lang="en-US" dirty="0" smtClean="0"/>
          </a:p>
          <a:p>
            <a:r>
              <a:rPr lang="en-US" dirty="0" smtClean="0"/>
              <a:t>If you want it to be an auto-generated integer, use </a:t>
            </a:r>
            <a:r>
              <a:rPr lang="en-US" dirty="0" err="1" smtClean="0"/>
              <a:t>AutoField</a:t>
            </a:r>
            <a:endParaRPr lang="en-US" dirty="0" smtClean="0"/>
          </a:p>
          <a:p>
            <a:pPr lvl="1"/>
            <a:r>
              <a:rPr lang="en-US" dirty="0" err="1" smtClean="0">
                <a:latin typeface="Consolas" panose="020B0609020204030204" pitchFamily="49" charset="0"/>
                <a:cs typeface="Consolas" panose="020B0609020204030204" pitchFamily="49" charset="0"/>
              </a:rPr>
              <a:t>custom_id</a:t>
            </a:r>
            <a:r>
              <a:rPr lang="en-US" dirty="0" smtClean="0">
                <a:latin typeface="Consolas" panose="020B0609020204030204" pitchFamily="49" charset="0"/>
                <a:cs typeface="Consolas" panose="020B0609020204030204" pitchFamily="49" charset="0"/>
              </a:rPr>
              <a:t> = </a:t>
            </a:r>
            <a:r>
              <a:rPr lang="en-US" dirty="0" err="1" smtClean="0">
                <a:latin typeface="Consolas" panose="020B0609020204030204" pitchFamily="49" charset="0"/>
                <a:cs typeface="Consolas" panose="020B0609020204030204" pitchFamily="49" charset="0"/>
              </a:rPr>
              <a:t>models.AutoField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primary_key</a:t>
            </a:r>
            <a:r>
              <a:rPr lang="en-US" dirty="0" smtClean="0">
                <a:latin typeface="Consolas" panose="020B0609020204030204" pitchFamily="49" charset="0"/>
                <a:cs typeface="Consolas" panose="020B0609020204030204" pitchFamily="49" charset="0"/>
              </a:rPr>
              <a:t>=True)</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366554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about relationships?</a:t>
            </a:r>
            <a:endParaRPr lang="en-US" dirty="0"/>
          </a:p>
        </p:txBody>
      </p:sp>
      <p:sp>
        <p:nvSpPr>
          <p:cNvPr id="3" name="Content Placeholder 2"/>
          <p:cNvSpPr>
            <a:spLocks noGrp="1"/>
          </p:cNvSpPr>
          <p:nvPr>
            <p:ph sz="quarter" idx="10"/>
          </p:nvPr>
        </p:nvSpPr>
        <p:spPr>
          <a:xfrm>
            <a:off x="284635" y="818600"/>
            <a:ext cx="9099207" cy="5290388"/>
          </a:xfrm>
        </p:spPr>
        <p:txBody>
          <a:bodyPr/>
          <a:lstStyle/>
          <a:p>
            <a:r>
              <a:rPr lang="en-US" dirty="0" smtClean="0"/>
              <a:t>An artist has albums, right?</a:t>
            </a:r>
          </a:p>
          <a:p>
            <a:r>
              <a:rPr lang="en-US" dirty="0" smtClean="0"/>
              <a:t>When creating the album (which is the child to artist’s parent), use </a:t>
            </a:r>
            <a:r>
              <a:rPr lang="en-US" dirty="0" err="1" smtClean="0"/>
              <a:t>models.ForeignKey</a:t>
            </a:r>
            <a:r>
              <a:rPr lang="en-US" dirty="0" smtClean="0"/>
              <a:t> to create the relationship</a:t>
            </a:r>
          </a:p>
          <a:p>
            <a:pPr lvl="1"/>
            <a:r>
              <a:rPr lang="en-US" dirty="0" smtClean="0"/>
              <a:t>Django takes care of the rest</a:t>
            </a:r>
          </a:p>
          <a:p>
            <a:pPr marL="0" indent="0">
              <a:buNone/>
            </a:pPr>
            <a:endParaRPr lang="en-US" dirty="0"/>
          </a:p>
          <a:p>
            <a:pPr marL="0" indent="0">
              <a:buNone/>
            </a:pP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Album</a:t>
            </a:r>
            <a:r>
              <a:rPr lang="en-US" dirty="0">
                <a:solidFill>
                  <a:srgbClr val="000000"/>
                </a:solidFill>
                <a:highlight>
                  <a:srgbClr val="FFFFFF"/>
                </a:highlight>
                <a:latin typeface="Consolas" panose="020B0609020204030204" pitchFamily="49" charset="0"/>
              </a:rPr>
              <a:t>(</a:t>
            </a:r>
            <a:r>
              <a:rPr lang="en-US" dirty="0" err="1">
                <a:solidFill>
                  <a:srgbClr val="6F008A"/>
                </a:solidFill>
                <a:highlight>
                  <a:srgbClr val="FFFFFF"/>
                </a:highlight>
                <a:latin typeface="Consolas" panose="020B0609020204030204" pitchFamily="49" charset="0"/>
              </a:rPr>
              <a:t>models</a:t>
            </a:r>
            <a:r>
              <a:rPr lang="en-US" dirty="0" err="1">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Model</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  name </a:t>
            </a:r>
            <a:r>
              <a:rPr lang="en-US" dirty="0">
                <a:solidFill>
                  <a:srgbClr val="000000"/>
                </a:solidFill>
                <a:highlight>
                  <a:srgbClr val="FFFFFF"/>
                </a:highlight>
                <a:latin typeface="Consolas" panose="020B0609020204030204" pitchFamily="49" charset="0"/>
              </a:rPr>
              <a:t>= </a:t>
            </a:r>
            <a:r>
              <a:rPr lang="en-US" dirty="0" err="1">
                <a:solidFill>
                  <a:srgbClr val="6F008A"/>
                </a:solidFill>
                <a:highlight>
                  <a:srgbClr val="FFFFFF"/>
                </a:highlight>
                <a:latin typeface="Consolas" panose="020B0609020204030204" pitchFamily="49" charset="0"/>
              </a:rPr>
              <a:t>models</a:t>
            </a:r>
            <a:r>
              <a:rPr lang="en-US" dirty="0" err="1">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CharField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max_length</a:t>
            </a:r>
            <a:r>
              <a:rPr lang="en-US" dirty="0">
                <a:solidFill>
                  <a:srgbClr val="000000"/>
                </a:solidFill>
                <a:highlight>
                  <a:srgbClr val="FFFFFF"/>
                </a:highlight>
                <a:latin typeface="Consolas" panose="020B0609020204030204" pitchFamily="49" charset="0"/>
              </a:rPr>
              <a:t>=50);</a:t>
            </a:r>
          </a:p>
          <a:p>
            <a:pPr marL="0" indent="0">
              <a:buNone/>
            </a:pPr>
            <a:r>
              <a:rPr lang="en-US" dirty="0" smtClean="0">
                <a:solidFill>
                  <a:srgbClr val="000000"/>
                </a:solidFill>
                <a:highlight>
                  <a:srgbClr val="FFFFFF"/>
                </a:highlight>
                <a:latin typeface="Consolas" panose="020B0609020204030204" pitchFamily="49" charset="0"/>
              </a:rPr>
              <a:t>  artist </a:t>
            </a:r>
            <a:r>
              <a:rPr lang="en-US" dirty="0">
                <a:solidFill>
                  <a:srgbClr val="000000"/>
                </a:solidFill>
                <a:highlight>
                  <a:srgbClr val="FFFFFF"/>
                </a:highlight>
                <a:latin typeface="Consolas" panose="020B0609020204030204" pitchFamily="49" charset="0"/>
              </a:rPr>
              <a:t>= </a:t>
            </a:r>
            <a:r>
              <a:rPr lang="en-US" dirty="0" err="1">
                <a:solidFill>
                  <a:srgbClr val="6F008A"/>
                </a:solidFill>
                <a:highlight>
                  <a:srgbClr val="FFFFFF"/>
                </a:highlight>
                <a:latin typeface="Consolas" panose="020B0609020204030204" pitchFamily="49" charset="0"/>
              </a:rPr>
              <a:t>models</a:t>
            </a:r>
            <a:r>
              <a:rPr lang="en-US" dirty="0" err="1">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ForeignKey</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Artist</a:t>
            </a:r>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650351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Adding relationships</a:t>
            </a:r>
            <a:endParaRPr lang="en-US" dirty="0"/>
          </a:p>
        </p:txBody>
      </p:sp>
    </p:spTree>
    <p:extLst>
      <p:ext uri="{BB962C8B-B14F-4D97-AF65-F5344CB8AC3E}">
        <p14:creationId xmlns:p14="http://schemas.microsoft.com/office/powerpoint/2010/main" val="17422359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Now about those names...</a:t>
            </a:r>
            <a:endParaRPr lang="en-US" dirty="0"/>
          </a:p>
        </p:txBody>
      </p:sp>
      <p:sp>
        <p:nvSpPr>
          <p:cNvPr id="7" name="Content Placeholder 6"/>
          <p:cNvSpPr>
            <a:spLocks noGrp="1"/>
          </p:cNvSpPr>
          <p:nvPr>
            <p:ph sz="quarter" idx="10"/>
          </p:nvPr>
        </p:nvSpPr>
        <p:spPr/>
        <p:txBody>
          <a:bodyPr/>
          <a:lstStyle/>
          <a:p>
            <a:r>
              <a:rPr lang="en-US" dirty="0" smtClean="0"/>
              <a:t>Convention in Django is to use underscores rather than camel casing</a:t>
            </a:r>
          </a:p>
          <a:p>
            <a:r>
              <a:rPr lang="en-US" dirty="0" smtClean="0"/>
              <a:t>Django can automatically label properties in views</a:t>
            </a:r>
          </a:p>
          <a:p>
            <a:pPr lvl="1"/>
            <a:r>
              <a:rPr lang="en-US" dirty="0" smtClean="0"/>
              <a:t>Underscores are replaced by spaces</a:t>
            </a:r>
          </a:p>
          <a:p>
            <a:pPr lvl="1"/>
            <a:r>
              <a:rPr lang="en-US" b="1" dirty="0" err="1" smtClean="0"/>
              <a:t>first_name</a:t>
            </a:r>
            <a:r>
              <a:rPr lang="en-US" dirty="0" smtClean="0"/>
              <a:t> becomes </a:t>
            </a:r>
            <a:r>
              <a:rPr lang="en-US" b="1" dirty="0" smtClean="0"/>
              <a:t>first name</a:t>
            </a:r>
          </a:p>
          <a:p>
            <a:r>
              <a:rPr lang="en-US" dirty="0" smtClean="0"/>
              <a:t>What if we need to customize the label?</a:t>
            </a:r>
          </a:p>
          <a:p>
            <a:pPr lvl="1"/>
            <a:r>
              <a:rPr lang="en-US" b="1" dirty="0" err="1" smtClean="0"/>
              <a:t>verbose_name</a:t>
            </a:r>
            <a:r>
              <a:rPr lang="en-US" dirty="0" smtClean="0"/>
              <a:t> allows you to provide custom names</a:t>
            </a:r>
          </a:p>
          <a:p>
            <a:pPr lvl="1"/>
            <a:r>
              <a:rPr lang="en-US" dirty="0" smtClean="0"/>
              <a:t>Always start with a lower case letter, as Django will capitalize as needed</a:t>
            </a:r>
            <a:endParaRPr lang="en-US" dirty="0"/>
          </a:p>
        </p:txBody>
      </p:sp>
    </p:spTree>
    <p:extLst>
      <p:ext uri="{BB962C8B-B14F-4D97-AF65-F5344CB8AC3E}">
        <p14:creationId xmlns:p14="http://schemas.microsoft.com/office/powerpoint/2010/main" val="1172841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models ready for display</a:t>
            </a:r>
            <a:endParaRPr lang="en-US" dirty="0"/>
          </a:p>
        </p:txBody>
      </p:sp>
    </p:spTree>
    <p:extLst>
      <p:ext uri="{BB962C8B-B14F-4D97-AF65-F5344CB8AC3E}">
        <p14:creationId xmlns:p14="http://schemas.microsoft.com/office/powerpoint/2010/main" val="25038032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Are these the only field options?</a:t>
            </a:r>
            <a:endParaRPr lang="en-US" dirty="0"/>
          </a:p>
        </p:txBody>
      </p:sp>
      <p:sp>
        <p:nvSpPr>
          <p:cNvPr id="4" name="Content Placeholder 3"/>
          <p:cNvSpPr>
            <a:spLocks noGrp="1"/>
          </p:cNvSpPr>
          <p:nvPr>
            <p:ph sz="quarter" idx="10"/>
          </p:nvPr>
        </p:nvSpPr>
        <p:spPr/>
        <p:txBody>
          <a:bodyPr/>
          <a:lstStyle/>
          <a:p>
            <a:r>
              <a:rPr lang="en-US" dirty="0" smtClean="0"/>
              <a:t>Absolutely not!</a:t>
            </a:r>
          </a:p>
          <a:p>
            <a:pPr lvl="1"/>
            <a:r>
              <a:rPr lang="en-US" dirty="0" smtClean="0"/>
              <a:t>Django offers great power and control over the underlying database</a:t>
            </a:r>
          </a:p>
          <a:p>
            <a:pPr lvl="2"/>
            <a:r>
              <a:rPr lang="en-US" dirty="0" smtClean="0"/>
              <a:t>Many to many relationships</a:t>
            </a:r>
          </a:p>
          <a:p>
            <a:pPr lvl="2"/>
            <a:r>
              <a:rPr lang="en-US" dirty="0" smtClean="0"/>
              <a:t>Complex data types</a:t>
            </a:r>
          </a:p>
          <a:p>
            <a:pPr lvl="2"/>
            <a:r>
              <a:rPr lang="en-US" dirty="0" smtClean="0"/>
              <a:t>Custom column names</a:t>
            </a:r>
            <a:endParaRPr lang="en-US" dirty="0"/>
          </a:p>
          <a:p>
            <a:r>
              <a:rPr lang="en-US" dirty="0"/>
              <a:t>See </a:t>
            </a:r>
            <a:r>
              <a:rPr lang="en-US" dirty="0">
                <a:hlinkClick r:id="rId2"/>
              </a:rPr>
              <a:t>https://docs.djangoproject.com/en/1.8/ref/models/fields</a:t>
            </a:r>
            <a:r>
              <a:rPr lang="en-US" dirty="0" smtClean="0">
                <a:hlinkClick r:id="rId2"/>
              </a:rPr>
              <a:t>/</a:t>
            </a:r>
            <a:r>
              <a:rPr lang="en-US" dirty="0" smtClean="0"/>
              <a:t> for more information</a:t>
            </a:r>
          </a:p>
        </p:txBody>
      </p:sp>
    </p:spTree>
    <p:extLst>
      <p:ext uri="{BB962C8B-B14F-4D97-AF65-F5344CB8AC3E}">
        <p14:creationId xmlns:p14="http://schemas.microsoft.com/office/powerpoint/2010/main" val="9088211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972" y="274638"/>
            <a:ext cx="8657801" cy="1143000"/>
          </a:xfrm>
        </p:spPr>
        <p:txBody>
          <a:bodyPr>
            <a:normAutofit fontScale="90000"/>
          </a:bodyPr>
          <a:lstStyle/>
          <a:p>
            <a:r>
              <a:rPr lang="ru-RU" dirty="0" smtClean="0"/>
              <a:t>Модели</a:t>
            </a:r>
            <a:r>
              <a:rPr lang="en-US" dirty="0" smtClean="0"/>
              <a:t>, </a:t>
            </a:r>
            <a:r>
              <a:rPr lang="ru-RU" dirty="0" smtClean="0"/>
              <a:t>Представления</a:t>
            </a:r>
            <a:r>
              <a:rPr lang="en-US" dirty="0" smtClean="0"/>
              <a:t> </a:t>
            </a:r>
            <a:r>
              <a:rPr lang="ru-RU" dirty="0" smtClean="0"/>
              <a:t>и Шаблоны</a:t>
            </a:r>
            <a:endParaRPr lang="en-US" dirty="0"/>
          </a:p>
        </p:txBody>
      </p:sp>
      <p:sp>
        <p:nvSpPr>
          <p:cNvPr id="62" name="Left Arrow 61"/>
          <p:cNvSpPr/>
          <p:nvPr/>
        </p:nvSpPr>
        <p:spPr bwMode="auto">
          <a:xfrm rot="16200000">
            <a:off x="4061335" y="3401150"/>
            <a:ext cx="1331857" cy="572413"/>
          </a:xfrm>
          <a:prstGeom prst="leftArrow">
            <a:avLst/>
          </a:prstGeom>
          <a:solidFill>
            <a:srgbClr val="5F5F5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800" kern="0" dirty="0">
              <a:gradFill>
                <a:gsLst>
                  <a:gs pos="0">
                    <a:srgbClr val="FFFFFF"/>
                  </a:gs>
                  <a:gs pos="100000">
                    <a:srgbClr val="FFFFFF"/>
                  </a:gs>
                </a:gsLst>
                <a:lin ang="5400000" scaled="0"/>
              </a:gradFill>
              <a:latin typeface="Segoe UI"/>
            </a:endParaRPr>
          </a:p>
        </p:txBody>
      </p:sp>
      <p:sp>
        <p:nvSpPr>
          <p:cNvPr id="63" name="Freeform 62"/>
          <p:cNvSpPr>
            <a:spLocks noEditPoints="1"/>
          </p:cNvSpPr>
          <p:nvPr/>
        </p:nvSpPr>
        <p:spPr bwMode="black">
          <a:xfrm>
            <a:off x="5347489" y="6193516"/>
            <a:ext cx="51435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40" tIns="45720" rIns="91440" bIns="45720" numCol="1" anchor="t" anchorCtr="0" compatLnSpc="1">
            <a:prstTxWarp prst="textNoShape">
              <a:avLst/>
            </a:prstTxWarp>
          </a:bodyPr>
          <a:lstStyle/>
          <a:p>
            <a:pPr defTabSz="1218987">
              <a:defRPr/>
            </a:pPr>
            <a:endParaRPr lang="en-US" sz="2400" kern="0">
              <a:solidFill>
                <a:srgbClr val="292929"/>
              </a:solidFill>
              <a:latin typeface="Segoe UI"/>
            </a:endParaRPr>
          </a:p>
        </p:txBody>
      </p:sp>
      <p:grpSp>
        <p:nvGrpSpPr>
          <p:cNvPr id="65" name="Group 64"/>
          <p:cNvGrpSpPr/>
          <p:nvPr/>
        </p:nvGrpSpPr>
        <p:grpSpPr>
          <a:xfrm>
            <a:off x="6434856" y="5598092"/>
            <a:ext cx="1015764" cy="530225"/>
            <a:chOff x="4951412" y="5380624"/>
            <a:chExt cx="1354352" cy="530225"/>
          </a:xfrm>
        </p:grpSpPr>
        <p:sp>
          <p:nvSpPr>
            <p:cNvPr id="66" name="Freeform 65"/>
            <p:cNvSpPr>
              <a:spLocks noEditPoints="1"/>
            </p:cNvSpPr>
            <p:nvPr/>
          </p:nvSpPr>
          <p:spPr bwMode="black">
            <a:xfrm>
              <a:off x="4951412" y="5380624"/>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40" tIns="45720" rIns="91440" bIns="45720" numCol="1" anchor="t" anchorCtr="0" compatLnSpc="1">
              <a:prstTxWarp prst="textNoShape">
                <a:avLst/>
              </a:prstTxWarp>
            </a:bodyPr>
            <a:lstStyle/>
            <a:p>
              <a:pPr defTabSz="1218987">
                <a:defRPr/>
              </a:pPr>
              <a:endParaRPr lang="en-US" sz="2400" kern="0">
                <a:solidFill>
                  <a:srgbClr val="292929"/>
                </a:solidFill>
                <a:latin typeface="Segoe UI"/>
              </a:endParaRPr>
            </a:p>
          </p:txBody>
        </p:sp>
        <p:sp>
          <p:nvSpPr>
            <p:cNvPr id="67" name="Right Arrow 66"/>
            <p:cNvSpPr/>
            <p:nvPr/>
          </p:nvSpPr>
          <p:spPr bwMode="auto">
            <a:xfrm>
              <a:off x="5804678" y="5447189"/>
              <a:ext cx="501086" cy="397095"/>
            </a:xfrm>
            <a:prstGeom prst="rightArrow">
              <a:avLst/>
            </a:prstGeom>
            <a:solidFill>
              <a:srgbClr val="DDDDDD">
                <a:lumMod val="5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800" kern="0" dirty="0">
                <a:gradFill>
                  <a:gsLst>
                    <a:gs pos="0">
                      <a:srgbClr val="FFFFFF"/>
                    </a:gs>
                    <a:gs pos="100000">
                      <a:srgbClr val="FFFFFF"/>
                    </a:gs>
                  </a:gsLst>
                  <a:lin ang="5400000" scaled="0"/>
                </a:gradFill>
                <a:latin typeface="Segoe UI"/>
              </a:endParaRPr>
            </a:p>
          </p:txBody>
        </p:sp>
      </p:grpSp>
      <p:grpSp>
        <p:nvGrpSpPr>
          <p:cNvPr id="68" name="Group 67"/>
          <p:cNvGrpSpPr/>
          <p:nvPr/>
        </p:nvGrpSpPr>
        <p:grpSpPr>
          <a:xfrm>
            <a:off x="3394131" y="2021973"/>
            <a:ext cx="5540638" cy="999461"/>
            <a:chOff x="4951412" y="1690578"/>
            <a:chExt cx="6491680" cy="999461"/>
          </a:xfrm>
        </p:grpSpPr>
        <p:sp>
          <p:nvSpPr>
            <p:cNvPr id="69" name="Rectangle 68"/>
            <p:cNvSpPr/>
            <p:nvPr/>
          </p:nvSpPr>
          <p:spPr bwMode="auto">
            <a:xfrm>
              <a:off x="4951412" y="1690578"/>
              <a:ext cx="3123917" cy="999460"/>
            </a:xfrm>
            <a:prstGeom prst="rect">
              <a:avLst/>
            </a:prstGeom>
            <a:solidFill>
              <a:srgbClr val="00AEE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ru-RU" sz="2800" kern="0" dirty="0" smtClean="0">
                  <a:gradFill>
                    <a:gsLst>
                      <a:gs pos="0">
                        <a:srgbClr val="FFFFFF"/>
                      </a:gs>
                      <a:gs pos="100000">
                        <a:srgbClr val="FFFFFF"/>
                      </a:gs>
                    </a:gsLst>
                    <a:lin ang="5400000" scaled="0"/>
                  </a:gradFill>
                  <a:latin typeface="Segoe UI"/>
                </a:rPr>
                <a:t>Роутер</a:t>
              </a:r>
            </a:p>
            <a:p>
              <a:pPr algn="ctr" defTabSz="914099" fontAlgn="base">
                <a:spcBef>
                  <a:spcPct val="0"/>
                </a:spcBef>
                <a:spcAft>
                  <a:spcPct val="0"/>
                </a:spcAft>
                <a:defRPr/>
              </a:pPr>
              <a:r>
                <a:rPr lang="en-US" sz="2800" kern="0" dirty="0" smtClean="0">
                  <a:gradFill>
                    <a:gsLst>
                      <a:gs pos="0">
                        <a:srgbClr val="FFFFFF"/>
                      </a:gs>
                      <a:gs pos="100000">
                        <a:srgbClr val="FFFFFF"/>
                      </a:gs>
                    </a:gsLst>
                    <a:lin ang="5400000" scaled="0"/>
                  </a:gradFill>
                  <a:latin typeface="Segoe UI"/>
                </a:rPr>
                <a:t>(url.py)</a:t>
              </a:r>
              <a:endParaRPr lang="en-US" sz="2800" kern="0" dirty="0">
                <a:gradFill>
                  <a:gsLst>
                    <a:gs pos="0">
                      <a:srgbClr val="FFFFFF"/>
                    </a:gs>
                    <a:gs pos="100000">
                      <a:srgbClr val="FFFFFF"/>
                    </a:gs>
                  </a:gsLst>
                  <a:lin ang="5400000" scaled="0"/>
                </a:gradFill>
                <a:latin typeface="Segoe UI"/>
              </a:endParaRPr>
            </a:p>
          </p:txBody>
        </p:sp>
        <p:sp>
          <p:nvSpPr>
            <p:cNvPr id="70" name="Content Placeholder 2"/>
            <p:cNvSpPr txBox="1">
              <a:spLocks/>
            </p:cNvSpPr>
            <p:nvPr/>
          </p:nvSpPr>
          <p:spPr>
            <a:xfrm>
              <a:off x="8183636" y="1690579"/>
              <a:ext cx="3259456"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64">
                <a:spcBef>
                  <a:spcPts val="1200"/>
                </a:spcBef>
                <a:buNone/>
                <a:defRPr/>
              </a:pPr>
              <a:r>
                <a:rPr lang="ru-RU" sz="2400" dirty="0" smtClean="0">
                  <a:solidFill>
                    <a:srgbClr val="00AEEF"/>
                  </a:solidFill>
                  <a:latin typeface="Segoe UI"/>
                </a:rPr>
                <a:t>Роутер</a:t>
              </a:r>
              <a:endParaRPr lang="en-US" sz="2400" dirty="0">
                <a:solidFill>
                  <a:srgbClr val="00AEEF"/>
                </a:solidFill>
                <a:latin typeface="Segoe UI"/>
              </a:endParaRPr>
            </a:p>
            <a:p>
              <a:pPr marL="0" lvl="1" indent="0" defTabSz="685864">
                <a:spcBef>
                  <a:spcPts val="600"/>
                </a:spcBef>
                <a:buNone/>
                <a:defRPr/>
              </a:pPr>
              <a:r>
                <a:rPr lang="ru-RU" sz="2000" dirty="0" smtClean="0">
                  <a:latin typeface="Segoe UI"/>
                </a:rPr>
                <a:t>Принимает запросы и перенаправляет в представления</a:t>
              </a:r>
              <a:endParaRPr lang="en-US" sz="2000" dirty="0">
                <a:latin typeface="Segoe UI"/>
              </a:endParaRPr>
            </a:p>
          </p:txBody>
        </p:sp>
      </p:grpSp>
      <p:grpSp>
        <p:nvGrpSpPr>
          <p:cNvPr id="71" name="Group 70"/>
          <p:cNvGrpSpPr/>
          <p:nvPr/>
        </p:nvGrpSpPr>
        <p:grpSpPr>
          <a:xfrm>
            <a:off x="3394129" y="4294578"/>
            <a:ext cx="5540636" cy="1473544"/>
            <a:chOff x="4951412" y="3963196"/>
            <a:chExt cx="6117080" cy="999460"/>
          </a:xfrm>
        </p:grpSpPr>
        <p:sp>
          <p:nvSpPr>
            <p:cNvPr id="72" name="Rectangle 71"/>
            <p:cNvSpPr/>
            <p:nvPr/>
          </p:nvSpPr>
          <p:spPr bwMode="auto">
            <a:xfrm>
              <a:off x="4951412" y="3993932"/>
              <a:ext cx="3045712" cy="688762"/>
            </a:xfrm>
            <a:prstGeom prst="rect">
              <a:avLst/>
            </a:prstGeom>
            <a:solidFill>
              <a:srgbClr val="00AEE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ru-RU" sz="2800" kern="0" dirty="0" smtClean="0">
                  <a:gradFill>
                    <a:gsLst>
                      <a:gs pos="0">
                        <a:srgbClr val="FFFFFF"/>
                      </a:gs>
                      <a:gs pos="100000">
                        <a:srgbClr val="FFFFFF"/>
                      </a:gs>
                    </a:gsLst>
                    <a:lin ang="5400000" scaled="0"/>
                  </a:gradFill>
                  <a:latin typeface="Segoe UI"/>
                </a:rPr>
                <a:t>Представление (</a:t>
              </a:r>
              <a:r>
                <a:rPr lang="en-US" sz="2800" kern="0" dirty="0" smtClean="0">
                  <a:gradFill>
                    <a:gsLst>
                      <a:gs pos="0">
                        <a:srgbClr val="FFFFFF"/>
                      </a:gs>
                      <a:gs pos="100000">
                        <a:srgbClr val="FFFFFF"/>
                      </a:gs>
                    </a:gsLst>
                    <a:lin ang="5400000" scaled="0"/>
                  </a:gradFill>
                  <a:latin typeface="Segoe UI"/>
                </a:rPr>
                <a:t>view.py)</a:t>
              </a:r>
              <a:endParaRPr lang="en-US" sz="2800" kern="0" dirty="0">
                <a:gradFill>
                  <a:gsLst>
                    <a:gs pos="0">
                      <a:srgbClr val="FFFFFF"/>
                    </a:gs>
                    <a:gs pos="100000">
                      <a:srgbClr val="FFFFFF"/>
                    </a:gs>
                  </a:gsLst>
                  <a:lin ang="5400000" scaled="0"/>
                </a:gradFill>
                <a:latin typeface="Segoe UI"/>
              </a:endParaRPr>
            </a:p>
          </p:txBody>
        </p:sp>
        <p:sp>
          <p:nvSpPr>
            <p:cNvPr id="73" name="Content Placeholder 2"/>
            <p:cNvSpPr txBox="1">
              <a:spLocks/>
            </p:cNvSpPr>
            <p:nvPr/>
          </p:nvSpPr>
          <p:spPr>
            <a:xfrm>
              <a:off x="8217658" y="3963196"/>
              <a:ext cx="2850834"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64">
                <a:spcBef>
                  <a:spcPts val="1200"/>
                </a:spcBef>
                <a:buNone/>
                <a:defRPr/>
              </a:pPr>
              <a:r>
                <a:rPr lang="ru-RU" sz="2400" dirty="0" smtClean="0">
                  <a:solidFill>
                    <a:srgbClr val="00AEEF"/>
                  </a:solidFill>
                  <a:latin typeface="Segoe UI"/>
                </a:rPr>
                <a:t>Представления</a:t>
              </a:r>
              <a:endParaRPr lang="en-US" sz="2400" dirty="0">
                <a:solidFill>
                  <a:srgbClr val="00AEEF"/>
                </a:solidFill>
                <a:latin typeface="Segoe UI"/>
              </a:endParaRPr>
            </a:p>
            <a:p>
              <a:pPr marL="0" lvl="1" indent="0" defTabSz="685864">
                <a:spcBef>
                  <a:spcPts val="600"/>
                </a:spcBef>
                <a:buNone/>
                <a:defRPr/>
              </a:pPr>
              <a:r>
                <a:rPr lang="ru-RU" sz="2000" dirty="0" smtClean="0">
                  <a:latin typeface="Segoe UI"/>
                </a:rPr>
                <a:t>Визуальное представление моделей</a:t>
              </a:r>
              <a:endParaRPr lang="en-US" sz="2000" dirty="0">
                <a:latin typeface="Segoe UI"/>
              </a:endParaRPr>
            </a:p>
          </p:txBody>
        </p:sp>
      </p:grpSp>
      <p:sp>
        <p:nvSpPr>
          <p:cNvPr id="74" name="Right Arrow 73"/>
          <p:cNvSpPr/>
          <p:nvPr/>
        </p:nvSpPr>
        <p:spPr bwMode="auto">
          <a:xfrm>
            <a:off x="1193375" y="2021974"/>
            <a:ext cx="2064181" cy="999459"/>
          </a:xfrm>
          <a:prstGeom prst="rightArrow">
            <a:avLst/>
          </a:prstGeom>
          <a:solidFill>
            <a:srgbClr val="5F5F5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ru-RU" sz="2800" kern="0" dirty="0" smtClean="0">
                <a:gradFill>
                  <a:gsLst>
                    <a:gs pos="0">
                      <a:srgbClr val="FFFFFF"/>
                    </a:gs>
                    <a:gs pos="100000">
                      <a:srgbClr val="FFFFFF"/>
                    </a:gs>
                  </a:gsLst>
                  <a:lin ang="5400000" scaled="0"/>
                </a:gradFill>
                <a:latin typeface="Segoe UI"/>
              </a:rPr>
              <a:t>Запрос</a:t>
            </a:r>
            <a:endParaRPr lang="en-US" sz="2800" kern="0" dirty="0">
              <a:gradFill>
                <a:gsLst>
                  <a:gs pos="0">
                    <a:srgbClr val="FFFFFF"/>
                  </a:gs>
                  <a:gs pos="100000">
                    <a:srgbClr val="FFFFFF"/>
                  </a:gs>
                </a:gsLst>
                <a:lin ang="5400000" scaled="0"/>
              </a:gradFill>
              <a:latin typeface="Segoe UI"/>
            </a:endParaRPr>
          </a:p>
        </p:txBody>
      </p:sp>
      <p:sp>
        <p:nvSpPr>
          <p:cNvPr id="76" name="Left Arrow 75"/>
          <p:cNvSpPr/>
          <p:nvPr/>
        </p:nvSpPr>
        <p:spPr bwMode="auto">
          <a:xfrm>
            <a:off x="1193375" y="4319991"/>
            <a:ext cx="2064181" cy="999459"/>
          </a:xfrm>
          <a:prstGeom prst="leftArrow">
            <a:avLst/>
          </a:prstGeom>
          <a:solidFill>
            <a:srgbClr val="5F5F5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ru-RU" sz="2800" kern="0" dirty="0" smtClean="0">
                <a:gradFill>
                  <a:gsLst>
                    <a:gs pos="0">
                      <a:srgbClr val="FFFFFF"/>
                    </a:gs>
                    <a:gs pos="100000">
                      <a:srgbClr val="FFFFFF"/>
                    </a:gs>
                  </a:gsLst>
                  <a:lin ang="5400000" scaled="0"/>
                </a:gradFill>
                <a:latin typeface="Segoe UI"/>
              </a:rPr>
              <a:t>Ответ</a:t>
            </a:r>
            <a:endParaRPr lang="en-US" sz="2800" kern="0" dirty="0">
              <a:gradFill>
                <a:gsLst>
                  <a:gs pos="0">
                    <a:srgbClr val="FFFFFF"/>
                  </a:gs>
                  <a:gs pos="100000">
                    <a:srgbClr val="FFFFFF"/>
                  </a:gs>
                </a:gsLst>
                <a:lin ang="5400000" scaled="0"/>
              </a:gradFill>
              <a:latin typeface="Segoe UI"/>
            </a:endParaRPr>
          </a:p>
        </p:txBody>
      </p:sp>
      <p:sp>
        <p:nvSpPr>
          <p:cNvPr id="78" name="Content Placeholder 2"/>
          <p:cNvSpPr txBox="1">
            <a:spLocks/>
          </p:cNvSpPr>
          <p:nvPr/>
        </p:nvSpPr>
        <p:spPr>
          <a:xfrm>
            <a:off x="6277364" y="6397673"/>
            <a:ext cx="1270926" cy="396951"/>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64">
              <a:spcBef>
                <a:spcPts val="1200"/>
              </a:spcBef>
              <a:buNone/>
              <a:defRPr/>
            </a:pPr>
            <a:r>
              <a:rPr lang="ru-RU" sz="2400" dirty="0" smtClean="0">
                <a:solidFill>
                  <a:srgbClr val="00AEEF"/>
                </a:solidFill>
                <a:latin typeface="Segoe UI"/>
              </a:rPr>
              <a:t>Модель</a:t>
            </a:r>
            <a:endParaRPr lang="en-US" sz="2400" dirty="0">
              <a:solidFill>
                <a:srgbClr val="00AEEF"/>
              </a:solidFill>
              <a:latin typeface="Segoe UI"/>
            </a:endParaRPr>
          </a:p>
        </p:txBody>
      </p:sp>
      <p:sp>
        <p:nvSpPr>
          <p:cNvPr id="3" name="TextBox 2"/>
          <p:cNvSpPr txBox="1"/>
          <p:nvPr/>
        </p:nvSpPr>
        <p:spPr>
          <a:xfrm>
            <a:off x="7443265" y="5355374"/>
            <a:ext cx="1127232" cy="1015663"/>
          </a:xfrm>
          <a:prstGeom prst="rect">
            <a:avLst/>
          </a:prstGeom>
          <a:noFill/>
        </p:spPr>
        <p:txBody>
          <a:bodyPr wrap="none" rtlCol="0">
            <a:spAutoFit/>
          </a:bodyPr>
          <a:lstStyle/>
          <a:p>
            <a:r>
              <a:rPr lang="en-US" sz="6000" dirty="0">
                <a:solidFill>
                  <a:srgbClr val="8CC600"/>
                </a:solidFill>
                <a:latin typeface="Segoe UI Symbol" panose="020B0502040204020203" pitchFamily="34" charset="0"/>
                <a:ea typeface="Segoe UI Symbol" panose="020B0502040204020203" pitchFamily="34" charset="0"/>
              </a:rPr>
              <a:t></a:t>
            </a:r>
            <a:endParaRPr lang="en-US" sz="2400" dirty="0">
              <a:solidFill>
                <a:srgbClr val="8CC600"/>
              </a:solidFill>
              <a:latin typeface="Segoe UI Symbol" panose="020B0502040204020203" pitchFamily="34" charset="0"/>
              <a:ea typeface="Segoe UI Symbol" panose="020B0502040204020203" pitchFamily="34" charset="0"/>
            </a:endParaRPr>
          </a:p>
        </p:txBody>
      </p:sp>
      <p:sp>
        <p:nvSpPr>
          <p:cNvPr id="80" name="TextBox 79"/>
          <p:cNvSpPr txBox="1"/>
          <p:nvPr/>
        </p:nvSpPr>
        <p:spPr>
          <a:xfrm>
            <a:off x="1790262" y="3480139"/>
            <a:ext cx="1127232" cy="1015663"/>
          </a:xfrm>
          <a:prstGeom prst="rect">
            <a:avLst/>
          </a:prstGeom>
          <a:noFill/>
        </p:spPr>
        <p:txBody>
          <a:bodyPr wrap="none" rtlCol="0">
            <a:spAutoFit/>
          </a:bodyPr>
          <a:lstStyle/>
          <a:p>
            <a:r>
              <a:rPr lang="en-US" sz="6000" dirty="0">
                <a:solidFill>
                  <a:srgbClr val="8CC600"/>
                </a:solidFill>
                <a:latin typeface="Segoe UI Symbol" panose="020B0502040204020203" pitchFamily="34" charset="0"/>
                <a:ea typeface="Segoe UI Symbol" panose="020B0502040204020203" pitchFamily="34" charset="0"/>
              </a:rPr>
              <a:t></a:t>
            </a:r>
            <a:endParaRPr lang="en-US" sz="2400" dirty="0">
              <a:solidFill>
                <a:srgbClr val="8CC600"/>
              </a:solidFill>
              <a:latin typeface="Segoe UI Symbol" panose="020B0502040204020203" pitchFamily="34" charset="0"/>
              <a:ea typeface="Segoe UI Symbol" panose="020B0502040204020203" pitchFamily="34" charset="0"/>
            </a:endParaRPr>
          </a:p>
        </p:txBody>
      </p:sp>
      <p:sp>
        <p:nvSpPr>
          <p:cNvPr id="79" name="TextBox 78"/>
          <p:cNvSpPr txBox="1"/>
          <p:nvPr/>
        </p:nvSpPr>
        <p:spPr>
          <a:xfrm>
            <a:off x="2094551" y="3741534"/>
            <a:ext cx="712473" cy="830997"/>
          </a:xfrm>
          <a:prstGeom prst="rect">
            <a:avLst/>
          </a:prstGeom>
          <a:noFill/>
        </p:spPr>
        <p:txBody>
          <a:bodyPr wrap="square" rtlCol="0">
            <a:spAutoFit/>
          </a:bodyPr>
          <a:lstStyle/>
          <a:p>
            <a:r>
              <a:rPr lang="en-US" sz="4800" dirty="0">
                <a:solidFill>
                  <a:srgbClr val="00AEEF"/>
                </a:solidFill>
                <a:latin typeface="Segoe UI Symbol" panose="020B0502040204020203" pitchFamily="34" charset="0"/>
                <a:ea typeface="Segoe UI Symbol" panose="020B0502040204020203" pitchFamily="34" charset="0"/>
              </a:rPr>
              <a:t></a:t>
            </a:r>
            <a:endParaRPr lang="en-US" dirty="0">
              <a:solidFill>
                <a:srgbClr val="00AEEF"/>
              </a:solidFill>
              <a:latin typeface="Segoe UI Symbol" panose="020B0502040204020203" pitchFamily="34" charset="0"/>
              <a:ea typeface="Segoe UI Symbol" panose="020B0502040204020203" pitchFamily="34" charset="0"/>
            </a:endParaRPr>
          </a:p>
        </p:txBody>
      </p:sp>
      <p:sp>
        <p:nvSpPr>
          <p:cNvPr id="22" name="Right Arrow 66"/>
          <p:cNvSpPr/>
          <p:nvPr/>
        </p:nvSpPr>
        <p:spPr bwMode="auto">
          <a:xfrm rot="16200000">
            <a:off x="5283449" y="5559415"/>
            <a:ext cx="613290" cy="434409"/>
          </a:xfrm>
          <a:prstGeom prst="rightArrow">
            <a:avLst>
              <a:gd name="adj1" fmla="val 53650"/>
              <a:gd name="adj2" fmla="val 57166"/>
            </a:avLst>
          </a:prstGeom>
          <a:solidFill>
            <a:srgbClr val="DDDDDD">
              <a:lumMod val="5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800" kern="0" dirty="0">
              <a:gradFill>
                <a:gsLst>
                  <a:gs pos="0">
                    <a:srgbClr val="FFFFFF"/>
                  </a:gs>
                  <a:gs pos="100000">
                    <a:srgbClr val="FFFFFF"/>
                  </a:gs>
                </a:gsLst>
                <a:lin ang="5400000" scaled="0"/>
              </a:gradFill>
              <a:latin typeface="Segoe UI"/>
            </a:endParaRPr>
          </a:p>
        </p:txBody>
      </p:sp>
      <p:sp>
        <p:nvSpPr>
          <p:cNvPr id="23" name="TextBox 22"/>
          <p:cNvSpPr txBox="1"/>
          <p:nvPr/>
        </p:nvSpPr>
        <p:spPr>
          <a:xfrm>
            <a:off x="3407894" y="5950796"/>
            <a:ext cx="1127232" cy="1015663"/>
          </a:xfrm>
          <a:prstGeom prst="rect">
            <a:avLst/>
          </a:prstGeom>
          <a:noFill/>
        </p:spPr>
        <p:txBody>
          <a:bodyPr wrap="none" rtlCol="0">
            <a:spAutoFit/>
          </a:bodyPr>
          <a:lstStyle/>
          <a:p>
            <a:r>
              <a:rPr lang="en-US" sz="6000" dirty="0">
                <a:solidFill>
                  <a:srgbClr val="8CC600"/>
                </a:solidFill>
                <a:latin typeface="Segoe UI Symbol" panose="020B0502040204020203" pitchFamily="34" charset="0"/>
                <a:ea typeface="Segoe UI Symbol" panose="020B0502040204020203" pitchFamily="34" charset="0"/>
              </a:rPr>
              <a:t></a:t>
            </a:r>
            <a:endParaRPr lang="en-US" sz="2400" dirty="0">
              <a:solidFill>
                <a:srgbClr val="8CC600"/>
              </a:solidFill>
              <a:latin typeface="Segoe UI Symbol" panose="020B0502040204020203" pitchFamily="34" charset="0"/>
              <a:ea typeface="Segoe UI Symbol" panose="020B0502040204020203" pitchFamily="34" charset="0"/>
            </a:endParaRPr>
          </a:p>
        </p:txBody>
      </p:sp>
      <p:sp>
        <p:nvSpPr>
          <p:cNvPr id="24" name="Right Arrow 66"/>
          <p:cNvSpPr/>
          <p:nvPr/>
        </p:nvSpPr>
        <p:spPr bwMode="auto">
          <a:xfrm rot="16200000">
            <a:off x="3664865" y="5559415"/>
            <a:ext cx="613290" cy="434409"/>
          </a:xfrm>
          <a:prstGeom prst="rightArrow">
            <a:avLst>
              <a:gd name="adj1" fmla="val 53650"/>
              <a:gd name="adj2" fmla="val 57166"/>
            </a:avLst>
          </a:prstGeom>
          <a:solidFill>
            <a:srgbClr val="DDDDDD">
              <a:lumMod val="5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800" kern="0" dirty="0">
              <a:gradFill>
                <a:gsLst>
                  <a:gs pos="0">
                    <a:srgbClr val="FFFFFF"/>
                  </a:gs>
                  <a:gs pos="100000">
                    <a:srgbClr val="FFFFFF"/>
                  </a:gs>
                </a:gsLst>
                <a:lin ang="5400000" scaled="0"/>
              </a:gradFill>
              <a:latin typeface="Segoe UI"/>
            </a:endParaRPr>
          </a:p>
        </p:txBody>
      </p:sp>
      <p:sp>
        <p:nvSpPr>
          <p:cNvPr id="25" name="Content Placeholder 2"/>
          <p:cNvSpPr txBox="1">
            <a:spLocks/>
          </p:cNvSpPr>
          <p:nvPr/>
        </p:nvSpPr>
        <p:spPr>
          <a:xfrm>
            <a:off x="2094550" y="6260151"/>
            <a:ext cx="1270926" cy="396951"/>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64">
              <a:spcBef>
                <a:spcPts val="1200"/>
              </a:spcBef>
              <a:buNone/>
              <a:defRPr/>
            </a:pPr>
            <a:r>
              <a:rPr lang="ru-RU" sz="2400" dirty="0" smtClean="0">
                <a:solidFill>
                  <a:srgbClr val="00AEEF"/>
                </a:solidFill>
                <a:latin typeface="Segoe UI"/>
              </a:rPr>
              <a:t>Шаблон</a:t>
            </a:r>
            <a:endParaRPr lang="en-US" sz="2400" dirty="0">
              <a:solidFill>
                <a:srgbClr val="00AEEF"/>
              </a:solidFill>
              <a:latin typeface="Segoe UI"/>
            </a:endParaRPr>
          </a:p>
        </p:txBody>
      </p:sp>
    </p:spTree>
    <p:extLst>
      <p:ext uri="{BB962C8B-B14F-4D97-AF65-F5344CB8AC3E}">
        <p14:creationId xmlns:p14="http://schemas.microsoft.com/office/powerpoint/2010/main" val="129627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8" grpId="0"/>
      <p:bldP spid="3" grpId="0"/>
      <p:bldP spid="80" grpId="0"/>
      <p:bldP spid="79" grpId="0"/>
      <p:bldP spid="23" grpId="0"/>
      <p:bldP spid="2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Getting the database ready</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360482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Wait - what database is Django going to use?</a:t>
            </a:r>
            <a:endParaRPr lang="en-US" dirty="0"/>
          </a:p>
        </p:txBody>
      </p:sp>
      <p:sp>
        <p:nvSpPr>
          <p:cNvPr id="5" name="Content Placeholder 4"/>
          <p:cNvSpPr>
            <a:spLocks noGrp="1"/>
          </p:cNvSpPr>
          <p:nvPr>
            <p:ph sz="quarter" idx="10"/>
          </p:nvPr>
        </p:nvSpPr>
        <p:spPr/>
        <p:txBody>
          <a:bodyPr/>
          <a:lstStyle/>
          <a:p>
            <a:r>
              <a:rPr lang="en-US" dirty="0" smtClean="0"/>
              <a:t>Whatever database you specify in the settings.py file</a:t>
            </a:r>
          </a:p>
          <a:p>
            <a:r>
              <a:rPr lang="en-US" dirty="0" smtClean="0"/>
              <a:t>Supported databases include</a:t>
            </a:r>
          </a:p>
          <a:p>
            <a:pPr lvl="1"/>
            <a:r>
              <a:rPr lang="en-US" dirty="0" smtClean="0"/>
              <a:t>SQLite</a:t>
            </a:r>
          </a:p>
          <a:p>
            <a:pPr lvl="1"/>
            <a:r>
              <a:rPr lang="en-US" dirty="0" smtClean="0"/>
              <a:t>MySQL</a:t>
            </a:r>
          </a:p>
          <a:p>
            <a:pPr lvl="1"/>
            <a:r>
              <a:rPr lang="en-US" dirty="0" smtClean="0"/>
              <a:t>Microsoft SQL Server</a:t>
            </a:r>
          </a:p>
          <a:p>
            <a:r>
              <a:rPr lang="en-US" dirty="0" smtClean="0"/>
              <a:t>SQLite is the default development database for Django projects in Visual Studio</a:t>
            </a:r>
            <a:endParaRPr lang="en-US" dirty="0"/>
          </a:p>
        </p:txBody>
      </p:sp>
    </p:spTree>
    <p:extLst>
      <p:ext uri="{BB962C8B-B14F-4D97-AF65-F5344CB8AC3E}">
        <p14:creationId xmlns:p14="http://schemas.microsoft.com/office/powerpoint/2010/main" val="41042639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SQLite?</a:t>
            </a:r>
            <a:endParaRPr lang="en-US" dirty="0"/>
          </a:p>
        </p:txBody>
      </p:sp>
      <p:sp>
        <p:nvSpPr>
          <p:cNvPr id="3" name="Content Placeholder 2"/>
          <p:cNvSpPr>
            <a:spLocks noGrp="1"/>
          </p:cNvSpPr>
          <p:nvPr>
            <p:ph sz="quarter" idx="10"/>
          </p:nvPr>
        </p:nvSpPr>
        <p:spPr/>
        <p:txBody>
          <a:bodyPr/>
          <a:lstStyle/>
          <a:p>
            <a:r>
              <a:rPr lang="en-US" dirty="0" smtClean="0"/>
              <a:t>As the name implies, SQLite is a lightweight relational database</a:t>
            </a:r>
          </a:p>
          <a:p>
            <a:r>
              <a:rPr lang="en-US" dirty="0" smtClean="0"/>
              <a:t>It’s open source and perfect for development</a:t>
            </a:r>
          </a:p>
        </p:txBody>
      </p:sp>
    </p:spTree>
    <p:extLst>
      <p:ext uri="{BB962C8B-B14F-4D97-AF65-F5344CB8AC3E}">
        <p14:creationId xmlns:p14="http://schemas.microsoft.com/office/powerpoint/2010/main" val="15064546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create the database?</a:t>
            </a:r>
            <a:endParaRPr lang="en-US" dirty="0"/>
          </a:p>
        </p:txBody>
      </p:sp>
      <p:sp>
        <p:nvSpPr>
          <p:cNvPr id="3" name="Content Placeholder 2"/>
          <p:cNvSpPr>
            <a:spLocks noGrp="1"/>
          </p:cNvSpPr>
          <p:nvPr>
            <p:ph sz="quarter" idx="10"/>
          </p:nvPr>
        </p:nvSpPr>
        <p:spPr>
          <a:xfrm>
            <a:off x="284636" y="653708"/>
            <a:ext cx="8643938" cy="5290388"/>
          </a:xfrm>
        </p:spPr>
        <p:txBody>
          <a:bodyPr/>
          <a:lstStyle/>
          <a:p>
            <a:r>
              <a:rPr lang="en-US" dirty="0" smtClean="0"/>
              <a:t>We propagate the changes in our models to the databases  used by the Django ORM with migrations</a:t>
            </a:r>
          </a:p>
          <a:p>
            <a:r>
              <a:rPr lang="en-US" dirty="0" smtClean="0"/>
              <a:t>Useful commands</a:t>
            </a:r>
          </a:p>
          <a:p>
            <a:pPr lvl="1"/>
            <a:r>
              <a:rPr lang="en-US" b="1" dirty="0" err="1" smtClean="0"/>
              <a:t>makemigrations</a:t>
            </a:r>
            <a:endParaRPr lang="en-US" dirty="0"/>
          </a:p>
          <a:p>
            <a:pPr lvl="2"/>
            <a:r>
              <a:rPr lang="en-US" dirty="0" smtClean="0"/>
              <a:t>Create a new migration, this creates a package that contains all of the changes to be made to the database based on the code changes in our models</a:t>
            </a:r>
          </a:p>
          <a:p>
            <a:pPr lvl="1"/>
            <a:r>
              <a:rPr lang="en-US" b="1" dirty="0" err="1" smtClean="0"/>
              <a:t>sqlmigrate</a:t>
            </a:r>
            <a:endParaRPr lang="en-US" dirty="0"/>
          </a:p>
          <a:p>
            <a:pPr lvl="2"/>
            <a:r>
              <a:rPr lang="en-US" dirty="0"/>
              <a:t>D</a:t>
            </a:r>
            <a:r>
              <a:rPr lang="en-US" dirty="0" smtClean="0"/>
              <a:t>isplay the SQL statements that will be applied by a migration</a:t>
            </a:r>
          </a:p>
          <a:p>
            <a:pPr lvl="1"/>
            <a:r>
              <a:rPr lang="en-US" b="1" dirty="0" smtClean="0"/>
              <a:t>migrate</a:t>
            </a:r>
          </a:p>
          <a:p>
            <a:pPr lvl="2"/>
            <a:r>
              <a:rPr lang="en-US" dirty="0" smtClean="0"/>
              <a:t>Update the database with the specified migration package</a:t>
            </a:r>
            <a:endParaRPr lang="en-US" dirty="0"/>
          </a:p>
        </p:txBody>
      </p:sp>
    </p:spTree>
    <p:extLst>
      <p:ext uri="{BB962C8B-B14F-4D97-AF65-F5344CB8AC3E}">
        <p14:creationId xmlns:p14="http://schemas.microsoft.com/office/powerpoint/2010/main" val="36398455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 we call </a:t>
            </a:r>
            <a:r>
              <a:rPr lang="en-US" dirty="0" err="1" smtClean="0"/>
              <a:t>makemigrations</a:t>
            </a:r>
            <a:r>
              <a:rPr lang="en-US" dirty="0" smtClean="0"/>
              <a:t>?</a:t>
            </a:r>
            <a:br>
              <a:rPr lang="en-US" dirty="0" smtClean="0"/>
            </a:br>
            <a:endParaRPr lang="en-US" dirty="0"/>
          </a:p>
        </p:txBody>
      </p:sp>
      <p:sp>
        <p:nvSpPr>
          <p:cNvPr id="3" name="Content Placeholder 2"/>
          <p:cNvSpPr>
            <a:spLocks noGrp="1"/>
          </p:cNvSpPr>
          <p:nvPr>
            <p:ph sz="quarter" idx="10"/>
          </p:nvPr>
        </p:nvSpPr>
        <p:spPr/>
        <p:txBody>
          <a:bodyPr/>
          <a:lstStyle/>
          <a:p>
            <a:r>
              <a:rPr lang="en-US" dirty="0" err="1"/>
              <a:t>makemigrations</a:t>
            </a:r>
            <a:r>
              <a:rPr lang="en-US" dirty="0"/>
              <a:t> </a:t>
            </a:r>
            <a:r>
              <a:rPr lang="en-US" dirty="0" smtClean="0"/>
              <a:t>parameters</a:t>
            </a:r>
          </a:p>
          <a:p>
            <a:pPr lvl="1">
              <a:buFont typeface="Arial" panose="020B0604020202020204" pitchFamily="34" charset="0"/>
              <a:buChar char="•"/>
            </a:pPr>
            <a:r>
              <a:rPr lang="en-US" dirty="0" smtClean="0"/>
              <a:t>--name</a:t>
            </a:r>
          </a:p>
          <a:p>
            <a:pPr lvl="2"/>
            <a:r>
              <a:rPr lang="en-US" dirty="0" smtClean="0"/>
              <a:t>Name of the migration</a:t>
            </a:r>
          </a:p>
          <a:p>
            <a:pPr lvl="1">
              <a:buFont typeface="Arial" panose="020B0604020202020204" pitchFamily="34" charset="0"/>
              <a:buChar char="•"/>
            </a:pPr>
            <a:r>
              <a:rPr lang="en-US" dirty="0" smtClean="0"/>
              <a:t>App name</a:t>
            </a:r>
          </a:p>
          <a:p>
            <a:pPr lvl="2"/>
            <a:r>
              <a:rPr lang="en-US" dirty="0" smtClean="0"/>
              <a:t>app by default</a:t>
            </a:r>
          </a:p>
          <a:p>
            <a:pPr lvl="1"/>
            <a:endParaRPr lang="en-CA" dirty="0"/>
          </a:p>
          <a:p>
            <a:pPr marL="457046" lvl="1" indent="0">
              <a:buNone/>
            </a:pPr>
            <a:r>
              <a:rPr lang="en-US" b="1" dirty="0">
                <a:latin typeface="Consolas" panose="020B0609020204030204" pitchFamily="49" charset="0"/>
                <a:cs typeface="Consolas" panose="020B0609020204030204" pitchFamily="49" charset="0"/>
              </a:rPr>
              <a:t>python manage.py </a:t>
            </a:r>
            <a:r>
              <a:rPr lang="en-US" b="1" dirty="0" err="1">
                <a:latin typeface="Consolas" panose="020B0609020204030204" pitchFamily="49" charset="0"/>
                <a:cs typeface="Consolas" panose="020B0609020204030204" pitchFamily="49" charset="0"/>
              </a:rPr>
              <a:t>makemigrations</a:t>
            </a:r>
            <a:r>
              <a:rPr lang="en-US" b="1" dirty="0">
                <a:latin typeface="Consolas" panose="020B0609020204030204" pitchFamily="49" charset="0"/>
                <a:cs typeface="Consolas" panose="020B0609020204030204" pitchFamily="49" charset="0"/>
              </a:rPr>
              <a:t> --name </a:t>
            </a:r>
            <a:r>
              <a:rPr lang="en-US" b="1" i="1" dirty="0">
                <a:latin typeface="Consolas" panose="020B0609020204030204" pitchFamily="49" charset="0"/>
                <a:cs typeface="Consolas" panose="020B0609020204030204" pitchFamily="49" charset="0"/>
              </a:rPr>
              <a:t>initial</a:t>
            </a:r>
            <a:r>
              <a:rPr lang="en-US" b="1" dirty="0">
                <a:latin typeface="Consolas" panose="020B0609020204030204" pitchFamily="49" charset="0"/>
                <a:cs typeface="Consolas" panose="020B0609020204030204" pitchFamily="49" charset="0"/>
              </a:rPr>
              <a:t> app</a:t>
            </a:r>
            <a:endParaRPr lang="en-US" dirty="0">
              <a:latin typeface="Consolas" panose="020B0609020204030204" pitchFamily="49" charset="0"/>
              <a:cs typeface="Consolas" panose="020B0609020204030204" pitchFamily="49" charset="0"/>
            </a:endParaRPr>
          </a:p>
          <a:p>
            <a:pPr marL="457046" lvl="1" indent="0">
              <a:buNone/>
            </a:pPr>
            <a:endParaRPr lang="en-US" dirty="0"/>
          </a:p>
        </p:txBody>
      </p:sp>
    </p:spTree>
    <p:extLst>
      <p:ext uri="{BB962C8B-B14F-4D97-AF65-F5344CB8AC3E}">
        <p14:creationId xmlns:p14="http://schemas.microsoft.com/office/powerpoint/2010/main" val="1243383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 we execute these commands?</a:t>
            </a:r>
            <a:endParaRPr lang="en-US" dirty="0"/>
          </a:p>
        </p:txBody>
      </p:sp>
      <p:sp>
        <p:nvSpPr>
          <p:cNvPr id="3" name="Content Placeholder 2"/>
          <p:cNvSpPr>
            <a:spLocks noGrp="1"/>
          </p:cNvSpPr>
          <p:nvPr>
            <p:ph sz="quarter" idx="10"/>
          </p:nvPr>
        </p:nvSpPr>
        <p:spPr/>
        <p:txBody>
          <a:bodyPr/>
          <a:lstStyle/>
          <a:p>
            <a:r>
              <a:rPr lang="en-US" dirty="0" smtClean="0"/>
              <a:t>Django provides a manage.py script file to be used for managing the database</a:t>
            </a:r>
          </a:p>
          <a:p>
            <a:r>
              <a:rPr lang="en-US" dirty="0" smtClean="0"/>
              <a:t>Must be executed from the command line</a:t>
            </a:r>
          </a:p>
          <a:p>
            <a:pPr lvl="1"/>
            <a:r>
              <a:rPr lang="en-US" dirty="0" smtClean="0"/>
              <a:t>Visual Studio uses an older syntax</a:t>
            </a:r>
            <a:endParaRPr lang="en-US" dirty="0"/>
          </a:p>
        </p:txBody>
      </p:sp>
    </p:spTree>
    <p:extLst>
      <p:ext uri="{BB962C8B-B14F-4D97-AF65-F5344CB8AC3E}">
        <p14:creationId xmlns:p14="http://schemas.microsoft.com/office/powerpoint/2010/main" val="28984138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and executing a migration</a:t>
            </a:r>
            <a:endParaRPr lang="en-US" dirty="0"/>
          </a:p>
        </p:txBody>
      </p:sp>
    </p:spTree>
    <p:extLst>
      <p:ext uri="{BB962C8B-B14F-4D97-AF65-F5344CB8AC3E}">
        <p14:creationId xmlns:p14="http://schemas.microsoft.com/office/powerpoint/2010/main" val="42835088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0103"/>
            <a:ext cx="8229600" cy="1143000"/>
          </a:xfrm>
        </p:spPr>
        <p:txBody>
          <a:bodyPr>
            <a:normAutofit fontScale="90000"/>
          </a:bodyPr>
          <a:lstStyle/>
          <a:p>
            <a:r>
              <a:rPr lang="ru-RU" dirty="0" smtClean="0"/>
              <a:t>Модель – это данные, с которыми необходимо работать пользователю</a:t>
            </a:r>
            <a:endParaRPr lang="en-US" dirty="0"/>
          </a:p>
        </p:txBody>
      </p:sp>
      <p:sp>
        <p:nvSpPr>
          <p:cNvPr id="3" name="Content Placeholder 2"/>
          <p:cNvSpPr>
            <a:spLocks noGrp="1"/>
          </p:cNvSpPr>
          <p:nvPr>
            <p:ph sz="quarter" idx="10"/>
          </p:nvPr>
        </p:nvSpPr>
        <p:spPr>
          <a:xfrm>
            <a:off x="457206" y="2045777"/>
            <a:ext cx="7400441" cy="3006671"/>
          </a:xfrm>
        </p:spPr>
        <p:txBody>
          <a:bodyPr/>
          <a:lstStyle/>
          <a:p>
            <a:r>
              <a:rPr lang="ru-RU" sz="2400" dirty="0" smtClean="0"/>
              <a:t>Данными могут быть</a:t>
            </a:r>
            <a:r>
              <a:rPr lang="en-US" sz="2400" dirty="0" smtClean="0"/>
              <a:t>...</a:t>
            </a:r>
          </a:p>
          <a:p>
            <a:pPr lvl="1"/>
            <a:r>
              <a:rPr lang="ru-RU" sz="3600" dirty="0" smtClean="0"/>
              <a:t>Заказчик</a:t>
            </a:r>
            <a:endParaRPr lang="en-US" sz="3600" dirty="0" smtClean="0"/>
          </a:p>
          <a:p>
            <a:pPr lvl="1"/>
            <a:r>
              <a:rPr lang="ru-RU" sz="3600" dirty="0" smtClean="0"/>
              <a:t>Продукт</a:t>
            </a:r>
            <a:endParaRPr lang="en-US" sz="3600" dirty="0" smtClean="0"/>
          </a:p>
          <a:p>
            <a:pPr lvl="1"/>
            <a:r>
              <a:rPr lang="ru-RU" sz="3600" dirty="0" smtClean="0"/>
              <a:t>Заказ</a:t>
            </a:r>
            <a:endParaRPr lang="en-US" sz="3600" dirty="0" smtClean="0"/>
          </a:p>
          <a:p>
            <a:pPr lvl="1"/>
            <a:endParaRPr lang="en-US" sz="3600" dirty="0"/>
          </a:p>
        </p:txBody>
      </p:sp>
    </p:spTree>
    <p:extLst>
      <p:ext uri="{BB962C8B-B14F-4D97-AF65-F5344CB8AC3E}">
        <p14:creationId xmlns:p14="http://schemas.microsoft.com/office/powerpoint/2010/main" val="7643728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В нашем коде модель – это класс</a:t>
            </a:r>
            <a:endParaRPr lang="en-US" dirty="0"/>
          </a:p>
        </p:txBody>
      </p:sp>
      <p:sp>
        <p:nvSpPr>
          <p:cNvPr id="3" name="Content Placeholder 2"/>
          <p:cNvSpPr>
            <a:spLocks noGrp="1"/>
          </p:cNvSpPr>
          <p:nvPr>
            <p:ph sz="quarter" idx="10"/>
          </p:nvPr>
        </p:nvSpPr>
        <p:spPr>
          <a:xfrm>
            <a:off x="594102" y="2138767"/>
            <a:ext cx="7953214" cy="3115160"/>
          </a:xfrm>
        </p:spPr>
        <p:txBody>
          <a:bodyPr/>
          <a:lstStyle/>
          <a:p>
            <a:r>
              <a:rPr lang="ru-RU" sz="3200" dirty="0" smtClean="0"/>
              <a:t>Модель – это просто класс</a:t>
            </a:r>
            <a:endParaRPr lang="en-US" sz="3200" dirty="0" smtClean="0"/>
          </a:p>
          <a:p>
            <a:pPr lvl="1"/>
            <a:r>
              <a:rPr lang="ru-RU" sz="3600" dirty="0" smtClean="0"/>
              <a:t>Поэтому если вы знаете как создать класс в</a:t>
            </a:r>
            <a:r>
              <a:rPr lang="en-US" sz="3600" dirty="0" smtClean="0"/>
              <a:t> Python, </a:t>
            </a:r>
            <a:r>
              <a:rPr lang="ru-RU" sz="3600" dirty="0" smtClean="0"/>
              <a:t>вы можете создать модель</a:t>
            </a:r>
            <a:endParaRPr lang="en-US" sz="3600" dirty="0" smtClean="0"/>
          </a:p>
          <a:p>
            <a:pPr marL="0" indent="0">
              <a:buNone/>
            </a:pPr>
            <a:endParaRPr lang="en-US" sz="2400" dirty="0"/>
          </a:p>
          <a:p>
            <a:pPr marL="0" indent="0">
              <a:buNone/>
            </a:pPr>
            <a:r>
              <a:rPr lang="en-US" sz="2800" dirty="0">
                <a:solidFill>
                  <a:srgbClr val="0000FF"/>
                </a:solidFill>
                <a:highlight>
                  <a:srgbClr val="FFFFFF"/>
                </a:highlight>
                <a:latin typeface="Consolas" panose="020B0609020204030204" pitchFamily="49" charset="0"/>
              </a:rPr>
              <a:t>class</a:t>
            </a:r>
            <a:r>
              <a:rPr lang="en-US" sz="2800" dirty="0">
                <a:solidFill>
                  <a:srgbClr val="000000"/>
                </a:solidFill>
                <a:highlight>
                  <a:srgbClr val="FFFFFF"/>
                </a:highlight>
                <a:latin typeface="Consolas" panose="020B0609020204030204" pitchFamily="49" charset="0"/>
              </a:rPr>
              <a:t> </a:t>
            </a:r>
            <a:r>
              <a:rPr lang="en-US" sz="2800" dirty="0" smtClean="0">
                <a:solidFill>
                  <a:srgbClr val="2B91AF"/>
                </a:solidFill>
                <a:highlight>
                  <a:srgbClr val="FFFFFF"/>
                </a:highlight>
                <a:latin typeface="Consolas" panose="020B0609020204030204" pitchFamily="49" charset="0"/>
              </a:rPr>
              <a:t>Blog</a:t>
            </a:r>
          </a:p>
          <a:p>
            <a:pPr marL="0" indent="0">
              <a:buNone/>
            </a:pPr>
            <a:r>
              <a:rPr lang="en-US" sz="2800" dirty="0">
                <a:solidFill>
                  <a:srgbClr val="0000FF"/>
                </a:solidFill>
                <a:highlight>
                  <a:srgbClr val="FFFFFF"/>
                </a:highlight>
                <a:latin typeface="Consolas" panose="020B0609020204030204" pitchFamily="49" charset="0"/>
              </a:rPr>
              <a:t>class</a:t>
            </a:r>
            <a:r>
              <a:rPr lang="en-US" sz="2800" dirty="0">
                <a:solidFill>
                  <a:srgbClr val="000000"/>
                </a:solidFill>
                <a:highlight>
                  <a:srgbClr val="FFFFFF"/>
                </a:highlight>
                <a:latin typeface="Consolas" panose="020B0609020204030204" pitchFamily="49" charset="0"/>
              </a:rPr>
              <a:t> </a:t>
            </a:r>
            <a:r>
              <a:rPr lang="en-US" sz="2800" dirty="0" smtClean="0">
                <a:solidFill>
                  <a:srgbClr val="2B91AF"/>
                </a:solidFill>
                <a:highlight>
                  <a:srgbClr val="FFFFFF"/>
                </a:highlight>
                <a:latin typeface="Consolas" panose="020B0609020204030204" pitchFamily="49" charset="0"/>
              </a:rPr>
              <a:t>Post</a:t>
            </a:r>
            <a:endParaRPr lang="en-US" sz="2800" dirty="0"/>
          </a:p>
        </p:txBody>
      </p:sp>
    </p:spTree>
    <p:extLst>
      <p:ext uri="{BB962C8B-B14F-4D97-AF65-F5344CB8AC3E}">
        <p14:creationId xmlns:p14="http://schemas.microsoft.com/office/powerpoint/2010/main" val="35931407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457200" y="2971343"/>
            <a:ext cx="8229600" cy="1143000"/>
          </a:xfrm>
        </p:spPr>
        <p:txBody>
          <a:bodyPr/>
          <a:lstStyle/>
          <a:p>
            <a:r>
              <a:rPr lang="ru-RU" dirty="0" smtClean="0"/>
              <a:t>Как на счет базы данных?</a:t>
            </a:r>
            <a:endParaRPr lang="ru-RU" dirty="0"/>
          </a:p>
        </p:txBody>
      </p:sp>
    </p:spTree>
    <p:extLst>
      <p:ext uri="{BB962C8B-B14F-4D97-AF65-F5344CB8AC3E}">
        <p14:creationId xmlns:p14="http://schemas.microsoft.com/office/powerpoint/2010/main" val="2842632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u-RU" dirty="0" smtClean="0"/>
              <a:t>Большинство веб-приложения по сути являются способом взаимодействия с базой данных</a:t>
            </a:r>
            <a:endParaRPr lang="en-US" dirty="0"/>
          </a:p>
        </p:txBody>
      </p:sp>
      <p:sp>
        <p:nvSpPr>
          <p:cNvPr id="5" name="Content Placeholder 4"/>
          <p:cNvSpPr>
            <a:spLocks noGrp="1"/>
          </p:cNvSpPr>
          <p:nvPr>
            <p:ph sz="quarter" idx="10"/>
          </p:nvPr>
        </p:nvSpPr>
        <p:spPr>
          <a:xfrm>
            <a:off x="284638" y="2092280"/>
            <a:ext cx="8643938" cy="4369367"/>
          </a:xfrm>
        </p:spPr>
        <p:txBody>
          <a:bodyPr/>
          <a:lstStyle/>
          <a:p>
            <a:r>
              <a:rPr lang="ru-RU" dirty="0" smtClean="0"/>
              <a:t>Система управления клиентами</a:t>
            </a:r>
            <a:endParaRPr lang="en-US" dirty="0" smtClean="0"/>
          </a:p>
          <a:p>
            <a:r>
              <a:rPr lang="ru-RU" dirty="0" smtClean="0"/>
              <a:t>Система резервирования столиков в ресторане</a:t>
            </a:r>
            <a:endParaRPr lang="en-US" dirty="0" smtClean="0"/>
          </a:p>
          <a:p>
            <a:r>
              <a:rPr lang="ru-RU" dirty="0" smtClean="0"/>
              <a:t>Информационная система</a:t>
            </a:r>
            <a:endParaRPr lang="en-US" dirty="0"/>
          </a:p>
        </p:txBody>
      </p:sp>
    </p:spTree>
    <p:extLst>
      <p:ext uri="{BB962C8B-B14F-4D97-AF65-F5344CB8AC3E}">
        <p14:creationId xmlns:p14="http://schemas.microsoft.com/office/powerpoint/2010/main" val="623618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Нам необходимо работать с </a:t>
            </a:r>
            <a:r>
              <a:rPr lang="ru-RU" dirty="0" smtClean="0"/>
              <a:t>информацией в </a:t>
            </a:r>
            <a:r>
              <a:rPr lang="ru-RU" dirty="0" smtClean="0"/>
              <a:t>базе данных</a:t>
            </a:r>
            <a:endParaRPr lang="en-US" dirty="0"/>
          </a:p>
        </p:txBody>
      </p:sp>
      <p:sp>
        <p:nvSpPr>
          <p:cNvPr id="3" name="Content Placeholder 2"/>
          <p:cNvSpPr>
            <a:spLocks noGrp="1"/>
          </p:cNvSpPr>
          <p:nvPr>
            <p:ph sz="quarter" idx="10"/>
          </p:nvPr>
        </p:nvSpPr>
        <p:spPr/>
        <p:txBody>
          <a:bodyPr/>
          <a:lstStyle/>
          <a:p>
            <a:r>
              <a:rPr lang="ru-RU" dirty="0" smtClean="0"/>
              <a:t>Мы можем написать </a:t>
            </a:r>
            <a:r>
              <a:rPr lang="en-US" dirty="0" smtClean="0"/>
              <a:t>SQL </a:t>
            </a:r>
            <a:r>
              <a:rPr lang="ru-RU" dirty="0" smtClean="0"/>
              <a:t>запросы</a:t>
            </a:r>
            <a:r>
              <a:rPr lang="en-US" dirty="0" smtClean="0"/>
              <a:t>, </a:t>
            </a:r>
            <a:r>
              <a:rPr lang="ru-RU" dirty="0" smtClean="0"/>
              <a:t>но</a:t>
            </a:r>
            <a:r>
              <a:rPr lang="en-US" dirty="0" smtClean="0"/>
              <a:t>…</a:t>
            </a:r>
          </a:p>
          <a:p>
            <a:pPr lvl="1"/>
            <a:r>
              <a:rPr lang="ru-RU" dirty="0" smtClean="0"/>
              <a:t>Не естественно для разработчиков, которые работают в объектно-ориентированном стиле</a:t>
            </a:r>
            <a:endParaRPr lang="en-US" dirty="0" smtClean="0"/>
          </a:p>
          <a:p>
            <a:pPr lvl="1"/>
            <a:r>
              <a:rPr lang="ru-RU" dirty="0" smtClean="0"/>
              <a:t>Может быть не безопасным из-за</a:t>
            </a:r>
            <a:r>
              <a:rPr lang="en-US" dirty="0" smtClean="0"/>
              <a:t> SQL </a:t>
            </a:r>
            <a:r>
              <a:rPr lang="ru-RU" dirty="0" smtClean="0"/>
              <a:t>инъекций</a:t>
            </a:r>
            <a:endParaRPr lang="en-US" dirty="0" smtClean="0"/>
          </a:p>
          <a:p>
            <a:pPr lvl="1"/>
            <a:r>
              <a:rPr lang="ru-RU" dirty="0" smtClean="0"/>
              <a:t>Может привязать приложение к конкретной базе данных</a:t>
            </a:r>
            <a:endParaRPr lang="en-US" dirty="0"/>
          </a:p>
        </p:txBody>
      </p:sp>
    </p:spTree>
    <p:extLst>
      <p:ext uri="{BB962C8B-B14F-4D97-AF65-F5344CB8AC3E}">
        <p14:creationId xmlns:p14="http://schemas.microsoft.com/office/powerpoint/2010/main" val="31750568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Объектно-реляционное отображение (</a:t>
            </a:r>
            <a:r>
              <a:rPr lang="en-US" dirty="0" smtClean="0"/>
              <a:t>Object-relational mapping</a:t>
            </a:r>
            <a:r>
              <a:rPr lang="ru-RU" dirty="0" smtClean="0"/>
              <a:t>)</a:t>
            </a:r>
            <a:endParaRPr lang="en-US" dirty="0"/>
          </a:p>
        </p:txBody>
      </p:sp>
      <p:sp>
        <p:nvSpPr>
          <p:cNvPr id="3" name="Content Placeholder 2"/>
          <p:cNvSpPr>
            <a:spLocks noGrp="1"/>
          </p:cNvSpPr>
          <p:nvPr>
            <p:ph sz="quarter" idx="10"/>
          </p:nvPr>
        </p:nvSpPr>
        <p:spPr/>
        <p:txBody>
          <a:bodyPr/>
          <a:lstStyle/>
          <a:p>
            <a:r>
              <a:rPr lang="ru-RU" dirty="0" smtClean="0"/>
              <a:t>Но есть объектно-реляционное отображение или</a:t>
            </a:r>
            <a:r>
              <a:rPr lang="en-US" dirty="0" smtClean="0"/>
              <a:t> object-relational mapping (ORM)</a:t>
            </a:r>
            <a:endParaRPr lang="ru-RU" dirty="0" smtClean="0"/>
          </a:p>
          <a:p>
            <a:r>
              <a:rPr lang="en-US" dirty="0" smtClean="0"/>
              <a:t>ORM </a:t>
            </a:r>
            <a:r>
              <a:rPr lang="ru-RU" dirty="0" smtClean="0"/>
              <a:t>это прослойка между приложением и базой данных</a:t>
            </a:r>
            <a:endParaRPr lang="en-US" dirty="0" smtClean="0"/>
          </a:p>
          <a:p>
            <a:pPr lvl="1"/>
            <a:r>
              <a:rPr lang="en-US" dirty="0" smtClean="0"/>
              <a:t>ORM </a:t>
            </a:r>
            <a:r>
              <a:rPr lang="ru-RU" dirty="0" smtClean="0"/>
              <a:t>генерирует запросы </a:t>
            </a:r>
            <a:r>
              <a:rPr lang="en-US" dirty="0"/>
              <a:t>SQL</a:t>
            </a:r>
            <a:r>
              <a:rPr lang="ru-RU" dirty="0" smtClean="0"/>
              <a:t> к базе данных</a:t>
            </a:r>
            <a:endParaRPr lang="en-US" dirty="0" smtClean="0"/>
          </a:p>
          <a:p>
            <a:pPr lvl="1"/>
            <a:r>
              <a:rPr lang="en-US" dirty="0" smtClean="0"/>
              <a:t>ORM </a:t>
            </a:r>
            <a:r>
              <a:rPr lang="ru-RU" dirty="0" smtClean="0"/>
              <a:t>конвертирует результаты возвращаемые базой данных в объекты</a:t>
            </a:r>
            <a:endParaRPr lang="en-US" dirty="0"/>
          </a:p>
        </p:txBody>
      </p:sp>
    </p:spTree>
    <p:extLst>
      <p:ext uri="{BB962C8B-B14F-4D97-AF65-F5344CB8AC3E}">
        <p14:creationId xmlns:p14="http://schemas.microsoft.com/office/powerpoint/2010/main" val="41419927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893</TotalTime>
  <Words>1407</Words>
  <Application>Microsoft Office PowerPoint</Application>
  <PresentationFormat>Экран (4:3)</PresentationFormat>
  <Paragraphs>270</Paragraphs>
  <Slides>36</Slides>
  <Notes>6</Notes>
  <HiddenSlides>0</HiddenSlides>
  <MMClips>0</MMClips>
  <ScaleCrop>false</ScaleCrop>
  <HeadingPairs>
    <vt:vector size="4" baseType="variant">
      <vt:variant>
        <vt:lpstr>Тема</vt:lpstr>
      </vt:variant>
      <vt:variant>
        <vt:i4>4</vt:i4>
      </vt:variant>
      <vt:variant>
        <vt:lpstr>Заголовки слайдов</vt:lpstr>
      </vt:variant>
      <vt:variant>
        <vt:i4>36</vt:i4>
      </vt:variant>
    </vt:vector>
  </HeadingPairs>
  <TitlesOfParts>
    <vt:vector size="40" baseType="lpstr">
      <vt:lpstr>Office Theme</vt:lpstr>
      <vt:lpstr>1_Office Theme</vt:lpstr>
      <vt:lpstr>2_Office Theme</vt:lpstr>
      <vt:lpstr>3_Office Theme</vt:lpstr>
      <vt:lpstr>Модели</vt:lpstr>
      <vt:lpstr>Что такое модель?</vt:lpstr>
      <vt:lpstr>Модели, Представления и Шаблоны</vt:lpstr>
      <vt:lpstr>Модель – это данные, с которыми необходимо работать пользователю</vt:lpstr>
      <vt:lpstr>В нашем коде модель – это класс</vt:lpstr>
      <vt:lpstr>Как на счет базы данных?</vt:lpstr>
      <vt:lpstr>Большинство веб-приложения по сути являются способом взаимодействия с базой данных</vt:lpstr>
      <vt:lpstr>Нам необходимо работать с информацией в базе данных</vt:lpstr>
      <vt:lpstr>Объектно-реляционное отображение (Object-relational mapping)</vt:lpstr>
      <vt:lpstr>Что такое ORM?</vt:lpstr>
      <vt:lpstr>Для чего использовать ORM?</vt:lpstr>
      <vt:lpstr>Где ORM доступны?</vt:lpstr>
      <vt:lpstr>Как создать модель в Django</vt:lpstr>
      <vt:lpstr>Добавить классы</vt:lpstr>
      <vt:lpstr>Создание класса модели в Django ORM</vt:lpstr>
      <vt:lpstr>Добавление атрибутов</vt:lpstr>
      <vt:lpstr>Презентация PowerPoint</vt:lpstr>
      <vt:lpstr>Презентация PowerPoint</vt:lpstr>
      <vt:lpstr>Презентация PowerPoint</vt:lpstr>
      <vt:lpstr>Создание строковых полей</vt:lpstr>
      <vt:lpstr>Создание целочисленных полей</vt:lpstr>
      <vt:lpstr>Creating a class and adding fields</vt:lpstr>
      <vt:lpstr>What about primary keys?</vt:lpstr>
      <vt:lpstr>What if we want to customize the primary key?</vt:lpstr>
      <vt:lpstr>How about relationships?</vt:lpstr>
      <vt:lpstr>Adding relationships</vt:lpstr>
      <vt:lpstr>Now about those names...</vt:lpstr>
      <vt:lpstr>Getting models ready for display</vt:lpstr>
      <vt:lpstr>Are these the only field options?</vt:lpstr>
      <vt:lpstr>Презентация PowerPoint</vt:lpstr>
      <vt:lpstr>Wait - what database is Django going to use?</vt:lpstr>
      <vt:lpstr>What is SQLite?</vt:lpstr>
      <vt:lpstr>How do we create the database?</vt:lpstr>
      <vt:lpstr>How do we call makemigrations? </vt:lpstr>
      <vt:lpstr>How do we execute these commands?</vt:lpstr>
      <vt:lpstr>Creating and executing a migration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Введение в django</dc:title>
  <dc:creator>X Y</dc:creator>
  <cp:lastModifiedBy>Максим Шаптала</cp:lastModifiedBy>
  <cp:revision>324</cp:revision>
  <dcterms:created xsi:type="dcterms:W3CDTF">2011-05-06T12:09:52Z</dcterms:created>
  <dcterms:modified xsi:type="dcterms:W3CDTF">2016-11-09T19:03:58Z</dcterms:modified>
</cp:coreProperties>
</file>