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35"/>
  </p:notesMasterIdLst>
  <p:sldIdLst>
    <p:sldId id="285" r:id="rId4"/>
    <p:sldId id="283" r:id="rId5"/>
    <p:sldId id="311" r:id="rId6"/>
    <p:sldId id="257" r:id="rId7"/>
    <p:sldId id="327" r:id="rId8"/>
    <p:sldId id="328" r:id="rId9"/>
    <p:sldId id="333" r:id="rId10"/>
    <p:sldId id="317" r:id="rId11"/>
    <p:sldId id="334" r:id="rId12"/>
    <p:sldId id="335" r:id="rId13"/>
    <p:sldId id="336" r:id="rId14"/>
    <p:sldId id="342" r:id="rId15"/>
    <p:sldId id="337" r:id="rId16"/>
    <p:sldId id="338" r:id="rId17"/>
    <p:sldId id="339" r:id="rId18"/>
    <p:sldId id="341" r:id="rId19"/>
    <p:sldId id="330" r:id="rId20"/>
    <p:sldId id="326" r:id="rId21"/>
    <p:sldId id="315" r:id="rId22"/>
    <p:sldId id="316" r:id="rId23"/>
    <p:sldId id="344" r:id="rId24"/>
    <p:sldId id="288" r:id="rId25"/>
    <p:sldId id="323" r:id="rId26"/>
    <p:sldId id="313" r:id="rId27"/>
    <p:sldId id="346" r:id="rId28"/>
    <p:sldId id="324" r:id="rId29"/>
    <p:sldId id="340" r:id="rId30"/>
    <p:sldId id="347" r:id="rId31"/>
    <p:sldId id="345" r:id="rId32"/>
    <p:sldId id="325" r:id="rId33"/>
    <p:sldId id="332" r:id="rId34"/>
  </p:sldIdLst>
  <p:sldSz cx="16256000" cy="9144000"/>
  <p:notesSz cx="6858000" cy="9144000"/>
  <p:embeddedFontLst>
    <p:embeddedFont>
      <p:font typeface="Cabin" panose="020B060402020202020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2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40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486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97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51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337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801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78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240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105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884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290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685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12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648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1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1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1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38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08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28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8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Модули и пакеты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и локальная области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Можно попытаться изменить </a:t>
            </a:r>
            <a:r>
              <a:rPr lang="ru-RU" sz="2800" dirty="0"/>
              <a:t>значение </a:t>
            </a:r>
            <a:r>
              <a:rPr lang="ru-RU" sz="2800" b="1" dirty="0"/>
              <a:t>глобальной</a:t>
            </a:r>
            <a:r>
              <a:rPr lang="ru-RU" sz="2800" dirty="0"/>
              <a:t> переменной внутри функции: 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509550" y="3135596"/>
            <a:ext cx="102647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32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29750" y="7350316"/>
            <a:ext cx="14531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Но этого не получиться т.к. внутри функции переменная становится </a:t>
            </a:r>
            <a:r>
              <a:rPr lang="ru-RU" sz="2800" b="1" dirty="0" smtClean="0"/>
              <a:t>локальной</a:t>
            </a:r>
            <a:r>
              <a:rPr lang="ru-RU" sz="2800" dirty="0" smtClean="0"/>
              <a:t>, </a:t>
            </a:r>
            <a:r>
              <a:rPr lang="ru-RU" sz="2800" dirty="0"/>
              <a:t>и ее модификация не приведет к изменению </a:t>
            </a:r>
            <a:r>
              <a:rPr lang="ru-RU" sz="2800" b="1" dirty="0"/>
              <a:t>глобальной</a:t>
            </a:r>
            <a:r>
              <a:rPr lang="ru-RU" sz="2800" dirty="0"/>
              <a:t> переменной с таким же именем.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95700" y="361949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45667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6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и локальная области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Чтобы функция могла изменить значение глобальной переменной, необходимо объявить эту переменную внутри функции, как глобальную, при помощи ключевого слова </a:t>
            </a:r>
            <a:r>
              <a:rPr lang="ru-RU" sz="2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ru-RU" sz="2800" dirty="0"/>
              <a:t>: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115850" y="3947555"/>
            <a:ext cx="10264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5700" y="49223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589715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Изменение глобальных переменных в функциях – плохая практика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Вместо изменения глобальной переменной внутри функции лучшим будет присвоение результата функции глобальной переменной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15850" y="3947555"/>
            <a:ext cx="1026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b="1" strike="sngStrike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3200" strike="sngStrike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strike="sngStrik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return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f()</a:t>
            </a:r>
          </a:p>
          <a:p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5700" y="49223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6358560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области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Python</a:t>
            </a:r>
            <a:r>
              <a:rPr lang="ru-RU" sz="2800" dirty="0" smtClean="0"/>
              <a:t> </a:t>
            </a:r>
            <a:r>
              <a:rPr lang="ru-RU" sz="2800" dirty="0"/>
              <a:t>считает переменную </a:t>
            </a:r>
            <a:r>
              <a:rPr lang="ru-RU" sz="2800" b="1" dirty="0"/>
              <a:t>локальной</a:t>
            </a:r>
            <a:r>
              <a:rPr lang="ru-RU" sz="2800" dirty="0"/>
              <a:t>, если внутри нее есть хотя бы одна инструкция, модифицирующая значение переменной (это может быть оператор =, += и т.д., или использование этой переменной в качестве параметра цикла </a:t>
            </a:r>
            <a:r>
              <a:rPr lang="ru-RU" sz="2800" dirty="0" err="1" smtClean="0"/>
              <a:t>for</a:t>
            </a:r>
            <a:r>
              <a:rPr lang="en-US" sz="2800" dirty="0" smtClean="0"/>
              <a:t>).</a:t>
            </a:r>
          </a:p>
          <a:p>
            <a:r>
              <a:rPr lang="ru-RU" sz="2800" b="1" dirty="0" smtClean="0"/>
              <a:t>Локальная</a:t>
            </a:r>
            <a:r>
              <a:rPr lang="ru-RU" sz="2800" dirty="0" smtClean="0"/>
              <a:t> переменная </a:t>
            </a:r>
            <a:r>
              <a:rPr lang="ru-RU" sz="2800" u="sng" dirty="0" smtClean="0"/>
              <a:t>не </a:t>
            </a:r>
            <a:r>
              <a:rPr lang="ru-RU" sz="2800" u="sng" dirty="0"/>
              <a:t>может быть использована до инициализации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464850" y="2799557"/>
            <a:ext cx="132831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"&lt;pyshell#39&gt;",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f()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2, in f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local variable 'a' referenced before assignment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225" y="424895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7225" y="470921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глобальных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 smtClean="0"/>
              <a:t>возвращает словарь глобальных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09725" y="1784855"/>
            <a:ext cx="132831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'__name__': '__main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__'}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'a': 10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'__name__': '__main__'}</a:t>
            </a:r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глобальных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 smtClean="0"/>
              <a:t>возвращает словарь глобальных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22425" y="1577892"/>
            <a:ext cx="1328315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()[‘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=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del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"&lt;pyshell#94&gt;",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()['a'])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'a‘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name__': '__main__'}</a:t>
            </a:r>
          </a:p>
          <a:p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локальных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locals() </a:t>
            </a:r>
            <a:r>
              <a:rPr lang="ru-RU" sz="2800" dirty="0" smtClean="0"/>
              <a:t>возвращает словарь локальных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22425" y="1577892"/>
            <a:ext cx="1328315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  <a:endParaRPr lang="ru-RU" sz="3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()", 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print("locals()",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'a': 10, '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&lt;function 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0x03CEA108&gt;, '__doc__': None, '__spec__': None, 'f': &lt;function f at 0x03CEA1E0&gt;, '__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'__loader__': &lt;class '_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'__name__': '__main__'}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{'a': 1}</a:t>
            </a:r>
          </a:p>
          <a:p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Написать функцию </a:t>
            </a:r>
            <a:r>
              <a:rPr lang="ru-RU" sz="6600" dirty="0" smtClean="0"/>
              <a:t>возвращаю сумму всех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15126" y="2588359"/>
            <a:ext cx="1176114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sum_nums(a 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= 0, b = 0, c = 0, d = 0, e = 0, f = 0):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 a + b + c + d + e + f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60, 70)</a:t>
            </a:r>
          </a:p>
          <a:p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Traceback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(most recent call last):</a:t>
            </a:r>
          </a:p>
          <a:p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File "&lt;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stdin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&gt;", line 1, in &lt;module&gt;</a:t>
            </a:r>
          </a:p>
          <a:p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TypeError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: sum() takes from 0 to 6 positional arguments but 7 were given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&gt;&gt;&gt;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7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Функция </a:t>
            </a:r>
            <a:r>
              <a:rPr lang="ru-RU" sz="6600" dirty="0" smtClean="0"/>
              <a:t>с переменным количеством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58026" y="2529444"/>
            <a:ext cx="1176114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sum_nums(</a:t>
            </a:r>
            <a:r>
              <a:rPr lang="ru-RU" sz="2800" dirty="0" smtClean="0">
                <a:highlight>
                  <a:srgbClr val="FFFFFF"/>
                </a:highlight>
                <a:latin typeface="Consolas"/>
              </a:rPr>
              <a:t>*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a</a:t>
            </a:r>
            <a:r>
              <a:rPr lang="en-US" sz="2800" dirty="0" err="1" smtClean="0">
                <a:highlight>
                  <a:srgbClr val="FFFFFF"/>
                </a:highlight>
                <a:latin typeface="Consolas"/>
              </a:rPr>
              <a:t>rgs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):</a:t>
            </a:r>
            <a:endParaRPr lang="pt-BR" sz="2800" dirty="0">
              <a:highlight>
                <a:srgbClr val="FFFFFF"/>
              </a:highlight>
              <a:latin typeface="Consolas"/>
            </a:endParaRP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 smtClean="0"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60, 70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280</a:t>
            </a:r>
            <a:endParaRPr lang="en-US" sz="2800" dirty="0" smtClean="0">
              <a:highlight>
                <a:srgbClr val="FFFFFF"/>
              </a:highlight>
              <a:latin typeface="Consolas"/>
            </a:endParaRP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(10, 20, 30, 40, 50, 60,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70, 80)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360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endParaRPr lang="en-US" sz="2800" dirty="0"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073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позиционных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89000" y="2458591"/>
            <a:ext cx="14490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</a:t>
            </a:r>
            <a:r>
              <a:rPr lang="ru-RU" sz="3200" dirty="0" smtClean="0"/>
              <a:t>может </a:t>
            </a:r>
            <a:r>
              <a:rPr lang="ru-RU" sz="3200" dirty="0"/>
              <a:t>принимать переменное количество позиционных </a:t>
            </a:r>
            <a:r>
              <a:rPr lang="ru-RU" sz="3200" dirty="0" smtClean="0"/>
              <a:t>аргументов</a:t>
            </a:r>
            <a:r>
              <a:rPr lang="en-US" sz="3200" dirty="0" smtClean="0"/>
              <a:t>. </a:t>
            </a:r>
            <a:r>
              <a:rPr lang="ru-RU" sz="3200" dirty="0" smtClean="0"/>
              <a:t>Для этого перед </a:t>
            </a:r>
            <a:r>
              <a:rPr lang="ru-RU" sz="3200" dirty="0"/>
              <a:t>именем ставится </a:t>
            </a:r>
            <a:r>
              <a:rPr lang="ru-RU" sz="3200" dirty="0" smtClean="0">
                <a:solidFill>
                  <a:srgbClr val="00B050"/>
                </a:solidFill>
              </a:rPr>
              <a:t>*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В этом случае достаточно объявить один параметр, который автоматически становится кортежем с аргументами.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5000" y="4997072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f(*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print(type(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09050" y="5013136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означает </a:t>
            </a:r>
            <a:r>
              <a:rPr lang="en-US" sz="2800" dirty="0" smtClean="0"/>
              <a:t>DRY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типы функций присутствуют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аргументы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</a:t>
            </a:r>
            <a:r>
              <a:rPr lang="ru-RU" sz="2800" dirty="0" smtClean="0"/>
              <a:t>параметры функции?</a:t>
            </a:r>
            <a:endParaRPr lang="ru-RU" sz="2800" dirty="0" smtClean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параметр по умолчанию?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смысл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прочесть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нужен модуль </a:t>
            </a:r>
            <a:r>
              <a:rPr lang="en-US" sz="2800" dirty="0" err="1" smtClean="0"/>
              <a:t>doctest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именованных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27100" y="2529444"/>
            <a:ext cx="14490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и произвольное число именованных аргументов, тогда </a:t>
            </a:r>
            <a:r>
              <a:rPr lang="ru-RU" sz="3200" dirty="0">
                <a:solidFill>
                  <a:srgbClr val="00B050"/>
                </a:solidFill>
              </a:rPr>
              <a:t>перед именем </a:t>
            </a:r>
            <a:r>
              <a:rPr lang="ru-RU" sz="3200" dirty="0"/>
              <a:t>ставится </a:t>
            </a:r>
            <a:r>
              <a:rPr lang="ru-RU" sz="3200" dirty="0" smtClean="0">
                <a:solidFill>
                  <a:srgbClr val="00B0F0"/>
                </a:solidFill>
              </a:rPr>
              <a:t>**</a:t>
            </a:r>
            <a:r>
              <a:rPr lang="ru-RU" sz="3200" dirty="0" smtClean="0"/>
              <a:t>.</a:t>
            </a:r>
          </a:p>
          <a:p>
            <a:r>
              <a:rPr lang="ru-RU" sz="3200" dirty="0"/>
              <a:t>В этом случае достаточно объявить один параметр, который автоматически становится </a:t>
            </a:r>
            <a:r>
              <a:rPr lang="ru-RU" sz="3200" dirty="0" smtClean="0"/>
              <a:t>словарем с аргументами.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2600" y="4874309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print(type(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172450" y="4828143"/>
            <a:ext cx="90741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f(1,2,3)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f() takes 0 positional arguments but 3 were given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{'c':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'b':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'a':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39700" y="230745"/>
            <a:ext cx="15379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</a:t>
            </a:r>
            <a:r>
              <a:rPr lang="ru-RU" sz="6600" dirty="0" smtClean="0"/>
              <a:t>количество</a:t>
            </a:r>
            <a:r>
              <a:rPr lang="en-US" sz="6600" dirty="0" smtClean="0"/>
              <a:t> </a:t>
            </a:r>
            <a:r>
              <a:rPr lang="ru-RU" sz="6600" dirty="0" smtClean="0"/>
              <a:t>позиционных и </a:t>
            </a:r>
            <a:r>
              <a:rPr lang="ru-RU" sz="6600" dirty="0" smtClean="0"/>
              <a:t>именованных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27100" y="2529444"/>
            <a:ext cx="14490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</a:t>
            </a:r>
            <a:r>
              <a:rPr lang="ru-RU" sz="3200" dirty="0" smtClean="0"/>
              <a:t>как </a:t>
            </a:r>
            <a:r>
              <a:rPr lang="ru-RU" sz="3200" dirty="0"/>
              <a:t>произвольное </a:t>
            </a:r>
            <a:r>
              <a:rPr lang="ru-RU" sz="3200" dirty="0" smtClean="0"/>
              <a:t>число позиционных, так и переменное число </a:t>
            </a:r>
            <a:r>
              <a:rPr lang="ru-RU" sz="3200" dirty="0"/>
              <a:t>именованных </a:t>
            </a:r>
            <a:r>
              <a:rPr lang="ru-RU" sz="3200" dirty="0" smtClean="0"/>
              <a:t>аргументов.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450" y="3782109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3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f(1,2,3)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(1, 2, 3)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b=4)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2, 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{'b': 4, 'a': 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27950" y="3782109"/>
            <a:ext cx="9074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f(a=1)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{'a': 1}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f(a=1, 10)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0474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в другую функцию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115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Лямбда-выражение</a:t>
            </a:r>
            <a:r>
              <a:rPr lang="ru-RU" sz="4000" dirty="0"/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lang="ru-RU" sz="4000" dirty="0">
                <a:solidFill>
                  <a:srgbClr val="00B050"/>
                </a:solidFill>
              </a:rPr>
              <a:t>λ</a:t>
            </a:r>
            <a:r>
              <a:rPr lang="ru-RU" sz="4000" dirty="0"/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>
                <a:solidFill>
                  <a:srgbClr val="00B050"/>
                </a:solidFill>
              </a:rPr>
              <a:t>Ля́мбда-исчисле́ние</a:t>
            </a:r>
            <a:r>
              <a:rPr lang="ru-RU" sz="3600" dirty="0"/>
              <a:t> (</a:t>
            </a:r>
            <a:r>
              <a:rPr lang="ru-RU" sz="4000" dirty="0">
                <a:solidFill>
                  <a:srgbClr val="00B050"/>
                </a:solidFill>
              </a:rPr>
              <a:t>λ</a:t>
            </a:r>
            <a:r>
              <a:rPr lang="ru-RU" sz="4000" dirty="0"/>
              <a:t>-исчисление</a:t>
            </a:r>
            <a:r>
              <a:rPr lang="ru-RU" sz="3600" dirty="0"/>
              <a:t>) — формальная система, разработанная американским математиком </a:t>
            </a:r>
            <a:r>
              <a:rPr lang="ru-RU" sz="3600" dirty="0" err="1">
                <a:solidFill>
                  <a:srgbClr val="0070C0"/>
                </a:solidFill>
              </a:rPr>
              <a:t>Алонзо</a:t>
            </a:r>
            <a:r>
              <a:rPr lang="ru-RU" sz="3600" dirty="0">
                <a:solidFill>
                  <a:srgbClr val="0070C0"/>
                </a:solidFill>
              </a:rPr>
              <a:t> </a:t>
            </a:r>
            <a:r>
              <a:rPr lang="ru-RU" sz="3600" dirty="0" err="1">
                <a:solidFill>
                  <a:srgbClr val="0070C0"/>
                </a:solidFill>
              </a:rPr>
              <a:t>Чёрчем</a:t>
            </a:r>
            <a:r>
              <a:rPr lang="ru-RU" sz="3600" dirty="0"/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/>
              <a:t>Материал</a:t>
            </a:r>
            <a:r>
              <a:rPr lang="ru-RU" sz="2000" dirty="0"/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31518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 Используя зарезервированное слово </a:t>
            </a:r>
            <a:r>
              <a:rPr lang="ru-RU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lambda</a:t>
            </a:r>
            <a:r>
              <a:rPr lang="ru-RU" sz="3600" dirty="0"/>
              <a:t>, вы можете создать небольшую безымянную функцию. Например, функцию, которая возвращает сумму двух своих аргументов, можно записать так: </a:t>
            </a:r>
            <a:r>
              <a:rPr lang="ru-RU" sz="3600" dirty="0" err="1"/>
              <a:t>lambda</a:t>
            </a:r>
            <a:r>
              <a:rPr lang="ru-RU" sz="3600" dirty="0"/>
              <a:t> a, b: </a:t>
            </a:r>
            <a:r>
              <a:rPr lang="ru-RU" sz="3600" dirty="0" err="1"/>
              <a:t>a+b</a:t>
            </a:r>
            <a:r>
              <a:rPr lang="ru-RU" sz="3600" dirty="0"/>
              <a:t>. Формы </a:t>
            </a:r>
            <a:r>
              <a:rPr lang="ru-RU" sz="3600" dirty="0" err="1"/>
              <a:t>lambda</a:t>
            </a:r>
            <a:r>
              <a:rPr lang="ru-RU" sz="3600" dirty="0"/>
              <a:t> могут быть использованы в любом месте где требуется объект функции. При этом они синтаксически ограничены одним выражением. Семантически, они лишь «синтаксический сахар» для обычного определения функции. Как и определения вложенных функций, </a:t>
            </a:r>
            <a:r>
              <a:rPr lang="ru-RU" sz="3600" dirty="0" err="1"/>
              <a:t>lambda</a:t>
            </a:r>
            <a:r>
              <a:rPr lang="ru-RU" sz="3600" dirty="0"/>
              <a:t>-формы могут ссылаться на переменные из содержащей их области видимости:</a:t>
            </a:r>
          </a:p>
        </p:txBody>
      </p:sp>
    </p:spTree>
    <p:extLst>
      <p:ext uri="{BB962C8B-B14F-4D97-AF65-F5344CB8AC3E}">
        <p14:creationId xmlns:p14="http://schemas.microsoft.com/office/powerpoint/2010/main" val="17049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0" y="2672656"/>
            <a:ext cx="9347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попа была собака, он её любил,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съела кусок мяса, он её убил,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землю закопал,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Надпись написал: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"У попа была собака, он её любил,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съела кусок мяса, он её убил,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землю закопал,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Надпись написал: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09800" y="4368056"/>
            <a:ext cx="13284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ShortStory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("У попа была собака, он ее любил.")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("Она съела кусок мяса, он ее убил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,")</a:t>
            </a:r>
          </a:p>
          <a:p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("В землю закопал и надпись написал:")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ShortStory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9700" y="2285448"/>
            <a:ext cx="14084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Рекурсивная функция – это функция, которая явным или косвенным образом вызывает сама себя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84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1"/>
            <a:ext cx="13931900" cy="1739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Сумма чисел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5573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Особенности рекурсивных функций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600" dirty="0" smtClean="0"/>
              <a:t>Часто </a:t>
            </a:r>
            <a:r>
              <a:rPr lang="ru-RU" sz="3600" dirty="0"/>
              <a:t>использование рекурсии приводит к ошибкам, наиболее распространенная из таких ошибок – бесконечная рекурсия, когда цепочка вызовов функций никогда не завершается и продолжается, пока не кончится свободная память в компьютере. </a:t>
            </a:r>
          </a:p>
        </p:txBody>
      </p:sp>
    </p:spTree>
    <p:extLst>
      <p:ext uri="{BB962C8B-B14F-4D97-AF65-F5344CB8AC3E}">
        <p14:creationId xmlns:p14="http://schemas.microsoft.com/office/powerpoint/2010/main" val="32805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6743700" y="3810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Обычная ставка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рассчитывается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исходя из 40-часовой рабочей недели.</a:t>
            </a:r>
            <a:endParaRPr kumimoji="0" lang="en-US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lang="en-US" sz="3400"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Написать комментарий к функции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ru-RU" sz="3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автотест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  <a:endParaRPr kumimoji="0" lang="ru-RU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ru-RU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abin"/>
              <a:buNone/>
              <a:tabLst/>
              <a:defRPr/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29086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Квадратное уравнение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3"/>
          <a:stretch/>
        </p:blipFill>
        <p:spPr bwMode="auto">
          <a:xfrm>
            <a:off x="5852934" y="3658865"/>
            <a:ext cx="3291066" cy="240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0" y="4226408"/>
            <a:ext cx="387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дискриминант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0" y="5073470"/>
            <a:ext cx="28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</a:t>
            </a:r>
            <a:r>
              <a:rPr lang="ru-RU" sz="2400" dirty="0"/>
              <a:t>к</a:t>
            </a:r>
            <a:r>
              <a:rPr lang="ru-RU" sz="2400" dirty="0" smtClean="0"/>
              <a:t>орни уравнения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0" y="3658865"/>
            <a:ext cx="388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квадратное уравнение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решения квадратного уравнения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 descr="&amp;Kcy;&amp;acy;&amp;rcy;&amp;tcy;&amp;icy;&amp;ncy;&amp;kcy;&amp;icy; &amp;pcy;&amp;ocy; &amp;zcy;&amp;acy;&amp;pcy;&amp;rcy;&amp;ocy;&amp;scy;&amp;ucy; &amp;kcy;&amp;vcy;&amp;acy;&amp;dcy;&amp;rcy;&amp;acy;&amp;tcy;&amp;ncy;&amp;ocy;&amp;iecy; &amp;ucy;&amp;rcy;&amp;acy;&amp;vcy;&amp;ncy;&amp;ie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52" y="2702232"/>
            <a:ext cx="9612569" cy="54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37313" y="7909843"/>
            <a:ext cx="1421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Необходимо написать функцию для нахождения корней квадратного уравнения.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7937"/>
            <a:ext cx="13931900" cy="16536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Решение 1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962525" y="221285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8574" y="1661604"/>
            <a:ext cx="1325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импортировать математические 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функции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из пакета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endParaRPr lang="ru-RU" sz="3200" dirty="0" smtClean="0">
              <a:solidFill>
                <a:srgbClr val="00B0F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D =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4*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дискриминант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x1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x2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'x1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'x2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x2)</a:t>
            </a:r>
          </a:p>
          <a:p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-0.5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-1.0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0392" b="56874"/>
          <a:stretch/>
        </p:blipFill>
        <p:spPr>
          <a:xfrm>
            <a:off x="11593325" y="3139950"/>
            <a:ext cx="3292125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8" r="70028" b="4937"/>
          <a:stretch/>
        </p:blipFill>
        <p:spPr bwMode="auto">
          <a:xfrm>
            <a:off x="12059824" y="3686050"/>
            <a:ext cx="2224266" cy="116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7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7937"/>
            <a:ext cx="13931900" cy="16536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Решение 2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962525" y="221285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8574" y="1661604"/>
            <a:ext cx="132588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импортировать математические 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функции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из пакета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endParaRPr lang="ru-RU" sz="3200" dirty="0" smtClean="0">
              <a:solidFill>
                <a:srgbClr val="00B0F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D =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4*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дискриминант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x1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x2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 x1, x2</a:t>
            </a:r>
            <a:endParaRPr lang="en-US" sz="3200" dirty="0"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32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возвращает кортеж</a:t>
            </a:r>
            <a:endParaRPr lang="en-US" sz="3200" dirty="0" smtClean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print(x)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(-0.5, -1.0)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x1, x2 =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print(“x1=“, x1, “ x2=“, x2)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 = -0.5 x2 = -1.0</a:t>
            </a:r>
            <a:endParaRPr lang="en-US" sz="3200" dirty="0"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0392" b="56874"/>
          <a:stretch/>
        </p:blipFill>
        <p:spPr>
          <a:xfrm>
            <a:off x="11593325" y="3139950"/>
            <a:ext cx="3292125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8" r="70028" b="4937"/>
          <a:stretch/>
        </p:blipFill>
        <p:spPr bwMode="auto">
          <a:xfrm>
            <a:off x="12059824" y="3686050"/>
            <a:ext cx="2224266" cy="116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9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785129"/>
            <a:ext cx="143199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Внутри функции можно использовать переменные, объявленные вне этой </a:t>
            </a:r>
            <a:r>
              <a:rPr lang="ru-RU" sz="2800" dirty="0" smtClean="0"/>
              <a:t>функции.</a:t>
            </a:r>
          </a:p>
          <a:p>
            <a:endParaRPr lang="ru-RU" sz="2800" dirty="0" smtClean="0"/>
          </a:p>
          <a:p>
            <a:r>
              <a:rPr lang="ru-RU" sz="2800" dirty="0" smtClean="0"/>
              <a:t>Такие переменные называют </a:t>
            </a:r>
            <a:r>
              <a:rPr lang="ru-RU" sz="2800" b="1" dirty="0" smtClean="0"/>
              <a:t>глобальными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0950" y="4860270"/>
            <a:ext cx="102647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области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138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Но если инициализировать какую-то переменную внутри функции, использовать </a:t>
            </a:r>
            <a:endParaRPr lang="ru-RU" sz="2800" dirty="0" smtClean="0"/>
          </a:p>
          <a:p>
            <a:r>
              <a:rPr lang="ru-RU" sz="2800" dirty="0" smtClean="0"/>
              <a:t>эту </a:t>
            </a:r>
            <a:r>
              <a:rPr lang="ru-RU" sz="2800" dirty="0"/>
              <a:t>переменную вне функции </a:t>
            </a:r>
            <a:r>
              <a:rPr lang="ru-RU" sz="2800" dirty="0">
                <a:solidFill>
                  <a:srgbClr val="FF0000"/>
                </a:solidFill>
              </a:rPr>
              <a:t>не </a:t>
            </a:r>
            <a:r>
              <a:rPr lang="ru-RU" sz="2800" dirty="0" smtClean="0">
                <a:solidFill>
                  <a:srgbClr val="FF0000"/>
                </a:solidFill>
              </a:rPr>
              <a:t>удастся</a:t>
            </a:r>
            <a:r>
              <a:rPr lang="ru-RU" sz="2800" dirty="0" smtClean="0"/>
              <a:t>, т.к. эта переменная будет </a:t>
            </a:r>
            <a:r>
              <a:rPr lang="ru-RU" sz="2800" b="1" dirty="0" smtClean="0"/>
              <a:t>локальная</a:t>
            </a:r>
            <a:r>
              <a:rPr lang="ru-RU" sz="2800" dirty="0" smtClean="0"/>
              <a:t>, т.е.</a:t>
            </a:r>
          </a:p>
          <a:p>
            <a:r>
              <a:rPr lang="ru-RU" sz="2800" dirty="0"/>
              <a:t>л</a:t>
            </a:r>
            <a:r>
              <a:rPr lang="ru-RU" sz="2800" dirty="0" smtClean="0"/>
              <a:t>окализована внутри 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52350" y="4326870"/>
            <a:ext cx="1026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 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# </a:t>
            </a:r>
            <a:r>
              <a:rPr 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</a:t>
            </a:r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  <a:endParaRPr lang="ru-RU" sz="3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1535</Words>
  <Application>Microsoft Office PowerPoint</Application>
  <PresentationFormat>Произвольный</PresentationFormat>
  <Paragraphs>299</Paragraphs>
  <Slides>31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Cabin</vt:lpstr>
      <vt:lpstr>Arial</vt:lpstr>
      <vt:lpstr>Courier New</vt:lpstr>
      <vt:lpstr>Consolas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Квадратное уравнение</vt:lpstr>
      <vt:lpstr>Пример решения квадратного уравнения</vt:lpstr>
      <vt:lpstr>Решение 1</vt:lpstr>
      <vt:lpstr>Решение 2</vt:lpstr>
      <vt:lpstr>Глобальная области видимости</vt:lpstr>
      <vt:lpstr>Локальная области видимости</vt:lpstr>
      <vt:lpstr>Глобальная и локальная области видимости</vt:lpstr>
      <vt:lpstr>Глобальная и локальная области видимости</vt:lpstr>
      <vt:lpstr>Изменение глобальных переменных в функциях – плохая практика</vt:lpstr>
      <vt:lpstr>Локальная области видимости</vt:lpstr>
      <vt:lpstr>Словарь глобальных переменных</vt:lpstr>
      <vt:lpstr>Словарь глобальных переменных</vt:lpstr>
      <vt:lpstr>Словарь локальных переменных</vt:lpstr>
      <vt:lpstr>Написать функцию возвращаю сумму всех аргументов</vt:lpstr>
      <vt:lpstr>Функция с переменным количеством аргументов</vt:lpstr>
      <vt:lpstr>Переменное количество позиционных аргументов</vt:lpstr>
      <vt:lpstr>Переменное количество именованных аргументов</vt:lpstr>
      <vt:lpstr>Переменное количество позиционных и именованных аргументов</vt:lpstr>
      <vt:lpstr>Функция как объект</vt:lpstr>
      <vt:lpstr>Передача функции в другую функцию</vt:lpstr>
      <vt:lpstr>Лямбда выражения</vt:lpstr>
      <vt:lpstr>Лямбда выражения</vt:lpstr>
      <vt:lpstr>Рекурсия</vt:lpstr>
      <vt:lpstr>Рекурсия</vt:lpstr>
      <vt:lpstr>Сумма чисел</vt:lpstr>
      <vt:lpstr>Особенности рекурсивных функций</vt:lpstr>
      <vt:lpstr>Вложенные функции. Замыкания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283</cp:revision>
  <dcterms:modified xsi:type="dcterms:W3CDTF">2016-09-03T23:38:02Z</dcterms:modified>
</cp:coreProperties>
</file>