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1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 snapToGrid="0" snapToObjects="1">
      <p:cViewPr varScale="1">
        <p:scale>
          <a:sx n="77" d="100"/>
          <a:sy n="77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update.asp" TargetMode="External"/><Relationship Id="rId2" Type="http://schemas.openxmlformats.org/officeDocument/2006/relationships/hyperlink" Target="http://www.w3schools.com/sql/sql_inser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sql/sql_select.asp" TargetMode="External"/><Relationship Id="rId4" Type="http://schemas.openxmlformats.org/officeDocument/2006/relationships/hyperlink" Target="http://www.w3schools.com/sql/sql_delete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Базы данных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Базы данных и язык </a:t>
            </a:r>
            <a:r>
              <a:rPr lang="en-US" b="1" dirty="0" smtClean="0"/>
              <a:t>SQL</a:t>
            </a:r>
          </a:p>
          <a:p>
            <a:r>
              <a:rPr lang="ru-RU" b="1" dirty="0" smtClean="0"/>
              <a:t>СУБД </a:t>
            </a:r>
            <a:r>
              <a:rPr lang="en-US" b="1" dirty="0" smtClean="0"/>
              <a:t>SQLite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Модель реляционной </a:t>
            </a:r>
            <a:r>
              <a:rPr lang="ru-RU" dirty="0" smtClean="0">
                <a:solidFill>
                  <a:srgbClr val="984807"/>
                </a:solidFill>
              </a:rPr>
              <a:t>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Каждая таблица реляционной б/д должна состоять из полей, которые содержат характеристики данных и записи со значениями.</a:t>
            </a:r>
          </a:p>
          <a:p>
            <a:r>
              <a:rPr lang="ru-RU" sz="2400" dirty="0" smtClean="0"/>
              <a:t>Каждая </a:t>
            </a:r>
            <a:r>
              <a:rPr lang="ru-RU" sz="2400" dirty="0"/>
              <a:t>таблица должна содержать первичный ключ (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 - значение, которое уникально идентифицирует каждую запись в пределах таблицы.</a:t>
            </a:r>
            <a:endParaRPr lang="en-US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3772"/>
              </p:ext>
            </p:extLst>
          </p:nvPr>
        </p:nvGraphicFramePr>
        <p:xfrm>
          <a:off x="457200" y="3863181"/>
          <a:ext cx="8390238" cy="2046280"/>
        </p:xfrm>
        <a:graphic>
          <a:graphicData uri="http://schemas.openxmlformats.org/drawingml/2006/table">
            <a:tbl>
              <a:tblPr/>
              <a:tblGrid>
                <a:gridCol w="529114"/>
                <a:gridCol w="1020434"/>
                <a:gridCol w="1222001"/>
                <a:gridCol w="1776312"/>
                <a:gridCol w="1625137"/>
                <a:gridCol w="2217240"/>
              </a:tblGrid>
              <a:tr h="6450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FName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LName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Position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PhoneDepartment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Вася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Пупкин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115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21-21-21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Вова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Петров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36-32-21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Головач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Администратор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Связи между таблицами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Связи между таблицами осуществляются за счет добавления к таблице внешнего ключа (</a:t>
            </a:r>
            <a:r>
              <a:rPr lang="ru-RU" sz="2400" dirty="0" err="1"/>
              <a:t>foreingn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 Внешним ключом таблицы называют поле, значение которого совпадает со значением поля с первичным ключом другой таблицы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Существуют следующие типы связей между таблицами</a:t>
            </a:r>
            <a:r>
              <a:rPr lang="ru-RU" sz="2400" dirty="0" smtClean="0"/>
              <a:t>:</a:t>
            </a:r>
            <a:endParaRPr lang="ru-RU" sz="2400" dirty="0"/>
          </a:p>
          <a:p>
            <a:pPr lvl="1"/>
            <a:r>
              <a:rPr lang="ru-RU" sz="2000" dirty="0"/>
              <a:t>Один к одному</a:t>
            </a:r>
          </a:p>
          <a:p>
            <a:pPr lvl="1"/>
            <a:r>
              <a:rPr lang="ru-RU" sz="2000" dirty="0"/>
              <a:t>Один ко многим</a:t>
            </a:r>
          </a:p>
          <a:p>
            <a:pPr lvl="1"/>
            <a:r>
              <a:rPr lang="ru-RU" sz="2000" dirty="0"/>
              <a:t>Много к одному</a:t>
            </a:r>
          </a:p>
          <a:p>
            <a:pPr lvl="1"/>
            <a:r>
              <a:rPr lang="ru-RU" sz="2000" dirty="0"/>
              <a:t>Много ко многим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5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Связь один к одному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«один-к-одному», если каждая запись в таблице А может иметь не более одной связанной с ней записи в таблице В и наоборот, каждая запись в таблице В может иметь не более одной связанной с ней записи в таблице А.</a:t>
            </a: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83" y="3934081"/>
            <a:ext cx="4745933" cy="21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Один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«один-ко-многим», если каждая запись в таблице А может быть связана с несколькими записями таблицы В, но каждая запись в таблице В не может быть связана более чем с одной записью таблицы А. Таблица А в этом случае называется главной таблицей, а таблица В – подчиненной.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1" y="4361935"/>
            <a:ext cx="6438220" cy="185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Много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«многие-ко-многим», если каждая запись таблицы А может быть связана с несколькими записями в таблице В, и наоборот, каждая запись таблицы В может быть связана с несколькими записями в таблице А.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1" y="3682314"/>
            <a:ext cx="8151674" cy="249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solidFill>
                  <a:srgbClr val="984807"/>
                </a:solidFill>
              </a:rPr>
              <a:t>Введение в </a:t>
            </a:r>
            <a:r>
              <a:rPr lang="en-US" sz="6000" dirty="0">
                <a:solidFill>
                  <a:srgbClr val="984807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48955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Что такое </a:t>
            </a:r>
            <a:r>
              <a:rPr lang="en-US" dirty="0">
                <a:solidFill>
                  <a:srgbClr val="984807"/>
                </a:solidFill>
              </a:rPr>
              <a:t>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SQL (</a:t>
            </a:r>
            <a:r>
              <a:rPr lang="ru-RU" sz="2400" dirty="0" err="1"/>
              <a:t>Structured</a:t>
            </a:r>
            <a:r>
              <a:rPr lang="ru-RU" sz="2400" dirty="0"/>
              <a:t> </a:t>
            </a:r>
            <a:r>
              <a:rPr lang="ru-RU" sz="2400" dirty="0" err="1"/>
              <a:t>Query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 — «язык структурированных запросов») — формальный непроцедурный язык программирования, применяемый для создания, модификации и управления данными в реляционной б/д, управляемой СУБД.</a:t>
            </a:r>
            <a:endParaRPr 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5" y="4072323"/>
            <a:ext cx="590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4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Назначение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264"/>
            <a:ext cx="8229600" cy="3540212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в базе данных новой таблицы;</a:t>
            </a:r>
          </a:p>
          <a:p>
            <a:r>
              <a:rPr lang="ru-RU" sz="2400" dirty="0"/>
              <a:t>добавление в таблицу новых записей;</a:t>
            </a:r>
          </a:p>
          <a:p>
            <a:r>
              <a:rPr lang="ru-RU" sz="2400" dirty="0"/>
              <a:t>изменение записей;</a:t>
            </a:r>
          </a:p>
          <a:p>
            <a:r>
              <a:rPr lang="ru-RU" sz="2400" dirty="0"/>
              <a:t>удаление записей;</a:t>
            </a:r>
          </a:p>
          <a:p>
            <a:r>
              <a:rPr lang="ru-RU" sz="2400" dirty="0"/>
              <a:t>выборка записей из одной или нескольких таблиц (в соответствии с заданным условием);</a:t>
            </a:r>
          </a:p>
          <a:p>
            <a:r>
              <a:rPr lang="ru-RU" sz="2400" dirty="0"/>
              <a:t>изменение структур таблиц.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9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Категории команд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dirty="0"/>
              <a:t>DDL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Definition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позволяет создавать и изменять структуру объектов б/д, например, создавать и удалять таблицы.</a:t>
            </a:r>
          </a:p>
          <a:p>
            <a:r>
              <a:rPr lang="ru-RU" sz="2000" dirty="0"/>
              <a:t>DML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Manipulation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используется для манипулирования информацией внутри объектов реляционной б/д</a:t>
            </a:r>
          </a:p>
          <a:p>
            <a:r>
              <a:rPr lang="ru-RU" sz="2000" dirty="0"/>
              <a:t>DQL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Query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включает одну команду SELECT. Эта команда используется для формирования запросов к реляционной б/д.</a:t>
            </a:r>
          </a:p>
          <a:p>
            <a:r>
              <a:rPr lang="ru-RU" sz="2000" dirty="0"/>
              <a:t>DCL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позволяют управлять доступом к информации, находящейся внутри б/д. Как правило, они используются для создания объектов, связанных с доступом к данным, а также служат для контроля над распределением привилегий между пользователями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83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DDL (работа со структурой базы)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Команды DDL подразумевают под собой создание и организацию структуры как самой б/д так и ее объектов. Со строками такая группа операторов не работает вовсе.</a:t>
            </a:r>
          </a:p>
          <a:p>
            <a:endParaRPr lang="ru-RU" sz="2000" dirty="0"/>
          </a:p>
          <a:p>
            <a:r>
              <a:rPr lang="ru-RU" sz="2000" dirty="0"/>
              <a:t>CREATE — создание объекта (например таблицы);</a:t>
            </a:r>
          </a:p>
          <a:p>
            <a:r>
              <a:rPr lang="ru-RU" sz="2000" dirty="0"/>
              <a:t>ALERT — изменение объекта (например добавление/изменение полей);</a:t>
            </a:r>
          </a:p>
          <a:p>
            <a:r>
              <a:rPr lang="ru-RU" sz="2000" dirty="0"/>
              <a:t>DROP — удаление объекта;</a:t>
            </a:r>
          </a:p>
        </p:txBody>
      </p:sp>
    </p:spTree>
    <p:extLst>
      <p:ext uri="{BB962C8B-B14F-4D97-AF65-F5344CB8AC3E}">
        <p14:creationId xmlns:p14="http://schemas.microsoft.com/office/powerpoint/2010/main" val="3306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3141405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Введение в базы данных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и удаление таблиц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798011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таблицы: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TABLE [</a:t>
            </a:r>
            <a:r>
              <a:rPr lang="en-US" sz="2000" dirty="0">
                <a:solidFill>
                  <a:srgbClr val="A71D5D"/>
                </a:solidFill>
              </a:rPr>
              <a:t>IF NOT EXISTS</a:t>
            </a:r>
            <a:r>
              <a:rPr lang="en-US" sz="2000" dirty="0"/>
              <a:t>] &lt;</a:t>
            </a:r>
            <a:r>
              <a:rPr lang="ru-RU" sz="2000" dirty="0" err="1"/>
              <a:t>имя_таблицы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(</a:t>
            </a:r>
          </a:p>
          <a:p>
            <a:pPr marL="0" indent="0">
              <a:buNone/>
            </a:pPr>
            <a:r>
              <a:rPr lang="ru-RU" sz="2000" dirty="0"/>
              <a:t>   &lt;</a:t>
            </a:r>
            <a:r>
              <a:rPr lang="ru-RU" sz="2000" dirty="0" err="1"/>
              <a:t>имя_столбца</a:t>
            </a:r>
            <a:r>
              <a:rPr lang="ru-RU" sz="2000" dirty="0"/>
              <a:t>&gt; &lt;</a:t>
            </a:r>
            <a:r>
              <a:rPr lang="ru-RU" sz="2000" dirty="0" err="1"/>
              <a:t>тип_столбца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NOT NULL </a:t>
            </a:r>
            <a:r>
              <a:rPr lang="en-US" sz="2000" dirty="0"/>
              <a:t>| </a:t>
            </a:r>
            <a:r>
              <a:rPr lang="en-US" sz="2000" dirty="0">
                <a:solidFill>
                  <a:srgbClr val="A71D5D"/>
                </a:solidFill>
              </a:rPr>
              <a:t>NULL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DEFAULT</a:t>
            </a:r>
            <a:r>
              <a:rPr lang="en-US" sz="2000" dirty="0"/>
              <a:t> &lt;</a:t>
            </a:r>
            <a:r>
              <a:rPr lang="ru-RU" sz="2000" dirty="0" err="1"/>
              <a:t>значение_по_умолчанию</a:t>
            </a:r>
            <a:r>
              <a:rPr lang="ru-RU" sz="2000" dirty="0"/>
              <a:t>&gt;]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AUTOINCREMENT</a:t>
            </a:r>
            <a:r>
              <a:rPr lang="en-US" sz="2000" dirty="0" smtClean="0"/>
              <a:t>]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UNIQUE </a:t>
            </a:r>
            <a:r>
              <a:rPr lang="en-US" sz="2000" dirty="0" smtClean="0"/>
              <a:t>|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[[ </a:t>
            </a:r>
            <a:r>
              <a:rPr lang="en-US" sz="2000" dirty="0">
                <a:solidFill>
                  <a:srgbClr val="A71D5D"/>
                </a:solidFill>
              </a:rPr>
              <a:t>FOREIGN KEY</a:t>
            </a:r>
            <a:r>
              <a:rPr lang="en-US" sz="2000" dirty="0"/>
              <a:t> ] 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 smtClean="0"/>
              <a:t> 		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Удаление таблицы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TABLE [</a:t>
            </a:r>
            <a:r>
              <a:rPr lang="en-US" sz="2000" dirty="0">
                <a:solidFill>
                  <a:srgbClr val="A71D5D"/>
                </a:solidFill>
              </a:rPr>
              <a:t>IF EXISTS</a:t>
            </a:r>
            <a:r>
              <a:rPr lang="en-US" sz="2000" dirty="0"/>
              <a:t>] &lt;</a:t>
            </a:r>
            <a:r>
              <a:rPr lang="en-US" sz="2000" dirty="0" err="1"/>
              <a:t>имя_таблицы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4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Типы данных </a:t>
            </a:r>
            <a:r>
              <a:rPr lang="en-US" dirty="0">
                <a:solidFill>
                  <a:srgbClr val="984807"/>
                </a:solidFill>
              </a:rPr>
              <a:t>SQL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Целые 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(INTEGER)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Дробные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(REAL)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Строки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(TEXT)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Бинарные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данные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(BLOB)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Дата и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время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(NUMERIC)</a:t>
            </a: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Специальные значения (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NULL)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18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079895"/>
            <a:ext cx="84334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cs typeface="Cordia New" pitchFamily="34" charset="-34"/>
              </a:rPr>
              <a:t>-- таблица публикаций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>CREATE TABLE </a:t>
            </a:r>
            <a:r>
              <a:rPr lang="en-US" sz="2000" dirty="0">
                <a:cs typeface="Cordia New" pitchFamily="34" charset="-34"/>
              </a:rPr>
              <a:t>publishers </a:t>
            </a:r>
            <a:endParaRPr lang="en-US" sz="2000" dirty="0" smtClean="0"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(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pub_id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INTEGER PRIMARY KEY AUTOINCREMENT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publisher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 NOT NULL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url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</a:t>
            </a: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/>
            </a:r>
            <a:b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</a:br>
            <a:r>
              <a:rPr lang="en-US" sz="2000" dirty="0">
                <a:cs typeface="Cordia New" pitchFamily="34" charset="-34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97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926007"/>
            <a:ext cx="84334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latin typeface="+mj-lt"/>
              </a:rPr>
              <a:t>-- таблица публикаций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CREATE TABLE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titles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PRIMARY KEY  AUTOINCREMENT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TEXT NOT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yearpub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REFERENCES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publishers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Добавить столбцы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 smtClean="0"/>
              <a:t>ADD </a:t>
            </a:r>
            <a:r>
              <a:rPr lang="en-US" sz="2000" dirty="0"/>
              <a:t>(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[</a:t>
            </a:r>
            <a:r>
              <a:rPr lang="en-US" sz="2000" dirty="0"/>
              <a:t>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	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 ,...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ru-RU" sz="2000" b="1" dirty="0"/>
              <a:t>Удалить столбцы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/>
              <a:t>DROP (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64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333333"/>
                </a:solidFill>
                <a:latin typeface="-apple-system"/>
              </a:rPr>
              <a:t>Модификация типа столбцов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 smtClean="0"/>
              <a:t>MODIFY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endParaRPr lang="en-US" sz="2000" dirty="0" smtClean="0">
              <a:solidFill>
                <a:srgbClr val="A71D5D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[UNIQUE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</a:t>
            </a:r>
            <a:r>
              <a:rPr lang="en-US" sz="2000" dirty="0" smtClean="0"/>
              <a:t>	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)]] </a:t>
            </a:r>
            <a:r>
              <a:rPr lang="ru-RU" sz="2000" dirty="0" smtClean="0"/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...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984807"/>
                </a:solidFill>
              </a:rPr>
              <a:t>Data Manipulation Language (DML)</a:t>
            </a:r>
            <a:endParaRPr lang="en-US" sz="6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Команды </a:t>
            </a:r>
            <a:r>
              <a:rPr lang="en-US" sz="4000" dirty="0">
                <a:solidFill>
                  <a:srgbClr val="984807"/>
                </a:solidFill>
              </a:rPr>
              <a:t>DML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537624" cy="2344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33333"/>
                </a:solidFill>
              </a:rPr>
              <a:t>Команды DML содержит следующие конструкции: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ru-RU" sz="2000" dirty="0">
                <a:solidFill>
                  <a:srgbClr val="4078C0"/>
                </a:solidFill>
                <a:hlinkClick r:id="rId2"/>
              </a:rPr>
              <a:t>INSERT</a:t>
            </a:r>
            <a:r>
              <a:rPr lang="ru-RU" sz="2000" dirty="0">
                <a:solidFill>
                  <a:srgbClr val="333333"/>
                </a:solidFill>
              </a:rPr>
              <a:t> – вставка новых данных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ru-RU" sz="2000" dirty="0">
                <a:solidFill>
                  <a:srgbClr val="4078C0"/>
                </a:solidFill>
                <a:hlinkClick r:id="rId3"/>
              </a:rPr>
              <a:t>UPDATE</a:t>
            </a:r>
            <a:r>
              <a:rPr lang="ru-RU" sz="2000" dirty="0">
                <a:solidFill>
                  <a:srgbClr val="333333"/>
                </a:solidFill>
              </a:rPr>
              <a:t> – обновление данных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ru-RU" sz="2000" dirty="0">
                <a:solidFill>
                  <a:srgbClr val="4078C0"/>
                </a:solidFill>
                <a:hlinkClick r:id="rId4"/>
              </a:rPr>
              <a:t>DELETE</a:t>
            </a:r>
            <a:r>
              <a:rPr lang="ru-RU" sz="2000" dirty="0">
                <a:solidFill>
                  <a:srgbClr val="333333"/>
                </a:solidFill>
              </a:rPr>
              <a:t> – удаление данных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ru-RU" sz="2000" dirty="0">
                <a:solidFill>
                  <a:srgbClr val="4078C0"/>
                </a:solidFill>
                <a:hlinkClick r:id="rId5"/>
              </a:rPr>
              <a:t>SELECT</a:t>
            </a:r>
            <a:r>
              <a:rPr lang="ru-RU" sz="2000" dirty="0">
                <a:solidFill>
                  <a:srgbClr val="333333"/>
                </a:solidFill>
              </a:rPr>
              <a:t> – выборка данных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68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INSERT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878558"/>
            <a:ext cx="82295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INSERT [INTO]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 smtClean="0"/>
              <a:t>[(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r>
              <a:rPr lang="ru-RU" sz="2000" dirty="0" smtClean="0"/>
              <a:t>)]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VALUES</a:t>
            </a:r>
            <a:r>
              <a:rPr lang="ru-RU" sz="2000" dirty="0"/>
              <a:t> ( DEFAULT |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endParaRPr lang="en-US" sz="2000" dirty="0" smtClean="0"/>
          </a:p>
          <a:p>
            <a:r>
              <a:rPr lang="ru-RU" sz="2000" dirty="0" smtClean="0"/>
              <a:t>);</a:t>
            </a:r>
            <a:endParaRPr lang="en-US" sz="2000" dirty="0" smtClean="0"/>
          </a:p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Добавление данных в таблицу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INSERT INTO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'Станислав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Лем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84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UPDATE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UPDATE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>
                <a:solidFill>
                  <a:srgbClr val="A71D5D"/>
                </a:solidFill>
              </a:rPr>
              <a:t>SET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	WHERE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 err="1"/>
              <a:t>некое_значение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;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Обновляем запись с </a:t>
            </a:r>
            <a:r>
              <a:rPr lang="en-US" sz="2000" dirty="0">
                <a:solidFill>
                  <a:srgbClr val="969896"/>
                </a:solidFill>
              </a:rPr>
              <a:t>id=2 </a:t>
            </a:r>
            <a:r>
              <a:rPr lang="ru-RU" sz="2000" dirty="0">
                <a:solidFill>
                  <a:srgbClr val="969896"/>
                </a:solidFill>
              </a:rPr>
              <a:t>в таблице </a:t>
            </a:r>
            <a:r>
              <a:rPr lang="en-US" sz="2000" dirty="0">
                <a:solidFill>
                  <a:srgbClr val="969896"/>
                </a:solidFill>
              </a:rPr>
              <a:t>books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UPDATE</a:t>
            </a:r>
            <a:r>
              <a:rPr lang="en-US" sz="2000" dirty="0" smtClean="0"/>
              <a:t> </a:t>
            </a:r>
            <a:r>
              <a:rPr lang="en-US" sz="2000" dirty="0"/>
              <a:t>books </a:t>
            </a:r>
            <a:r>
              <a:rPr lang="en-US" sz="2000" dirty="0">
                <a:solidFill>
                  <a:srgbClr val="A71D5D"/>
                </a:solidFill>
              </a:rPr>
              <a:t>SET</a:t>
            </a:r>
            <a:r>
              <a:rPr lang="en-US" sz="2000" dirty="0"/>
              <a:t> year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1961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2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Где хранить данные программ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8733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/>
              <a:t>При разработке прикладного ПО возникает необходимость в работе с различного рода данными. </a:t>
            </a:r>
            <a:endParaRPr lang="ru-RU" sz="3000" dirty="0" smtClean="0"/>
          </a:p>
          <a:p>
            <a:r>
              <a:rPr lang="ru-RU" sz="3000" dirty="0" smtClean="0"/>
              <a:t>Эти </a:t>
            </a:r>
            <a:r>
              <a:rPr lang="ru-RU" sz="3000" dirty="0"/>
              <a:t>данные необходимо сохранять между запуском программы. </a:t>
            </a:r>
            <a:endParaRPr lang="ru-RU" sz="3000" dirty="0" smtClean="0"/>
          </a:p>
          <a:p>
            <a:r>
              <a:rPr lang="ru-RU" sz="3000" dirty="0" smtClean="0"/>
              <a:t>Кроме </a:t>
            </a:r>
            <a:r>
              <a:rPr lang="ru-RU" sz="3000" dirty="0"/>
              <a:t>того, эти данные возможно необходимо </a:t>
            </a:r>
            <a:r>
              <a:rPr lang="ru-RU" sz="3000" dirty="0" smtClean="0"/>
              <a:t>предоставлят</a:t>
            </a:r>
            <a:r>
              <a:rPr lang="ru-RU" sz="3000" dirty="0"/>
              <a:t>ь</a:t>
            </a:r>
            <a:r>
              <a:rPr lang="ru-RU" sz="3000" dirty="0" smtClean="0"/>
              <a:t> </a:t>
            </a:r>
            <a:r>
              <a:rPr lang="ru-RU" sz="3000" dirty="0"/>
              <a:t>различным программам (клиентам).</a:t>
            </a:r>
          </a:p>
          <a:p>
            <a:r>
              <a:rPr lang="ru-RU" sz="3000" dirty="0" smtClean="0"/>
              <a:t>Как </a:t>
            </a:r>
            <a:r>
              <a:rPr lang="ru-RU" sz="3000" dirty="0"/>
              <a:t>хранить эти данные? Текстовый файл? Бинарный файл? Какой выбрать формат файла?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4411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DELETE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DELETE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WHERE</a:t>
            </a:r>
            <a:r>
              <a:rPr lang="ru-RU" sz="2000" dirty="0"/>
              <a:t> </a:t>
            </a:r>
            <a:r>
              <a:rPr lang="ru-RU" sz="2000" dirty="0" smtClean="0"/>
              <a:t>		</a:t>
            </a:r>
            <a:r>
              <a:rPr lang="ru-RU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 err="1"/>
              <a:t>некое_значение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</a:p>
          <a:p>
            <a:endParaRPr lang="ru-RU" dirty="0" smtClean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,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Удаление по ключевому полю </a:t>
            </a:r>
            <a:r>
              <a:rPr lang="en-US" sz="2000" dirty="0">
                <a:solidFill>
                  <a:srgbClr val="969896"/>
                </a:solidFill>
              </a:rPr>
              <a:t>id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DELETE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books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6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6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984807"/>
                </a:solidFill>
              </a:rPr>
              <a:t>DQL. </a:t>
            </a:r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SELECT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71D5D"/>
                </a:solidFill>
              </a:rPr>
              <a:t>SELECT</a:t>
            </a:r>
            <a:r>
              <a:rPr lang="en-US" sz="2000" dirty="0"/>
              <a:t> [DISTINCT]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список </a:t>
            </a:r>
            <a:r>
              <a:rPr lang="ru-RU" sz="2000" dirty="0" err="1"/>
              <a:t>стобцов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источник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GROUP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HAVING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ORDER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ASC</a:t>
            </a:r>
            <a:r>
              <a:rPr lang="en-US" sz="2000" dirty="0"/>
              <a:t> | </a:t>
            </a:r>
            <a:r>
              <a:rPr lang="en-US" sz="2000" dirty="0">
                <a:solidFill>
                  <a:srgbClr val="A71D5D"/>
                </a:solidFill>
              </a:rPr>
              <a:t>DESC</a:t>
            </a:r>
            <a:r>
              <a:rPr lang="en-US" sz="2000" dirty="0"/>
              <a:t>], ...]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>
                <a:solidFill>
                  <a:srgbClr val="333333"/>
                </a:solidFill>
              </a:rPr>
              <a:t>DISTINCT – исключает записи, содержащие повторяющиеся данные в выбранных полях</a:t>
            </a:r>
          </a:p>
          <a:p>
            <a:r>
              <a:rPr lang="ru-RU" sz="2000" dirty="0">
                <a:solidFill>
                  <a:srgbClr val="333333"/>
                </a:solidFill>
              </a:rPr>
              <a:t>WHERE — используется для определения, какие строки должны быть выбраны или включены в GROUP BY</a:t>
            </a:r>
          </a:p>
          <a:p>
            <a:r>
              <a:rPr lang="ru-RU" sz="2000" dirty="0">
                <a:solidFill>
                  <a:srgbClr val="333333"/>
                </a:solidFill>
              </a:rPr>
              <a:t>GROUP BY — используется для объединения строк с общими значениями в элементы меньшего набора строк</a:t>
            </a:r>
          </a:p>
          <a:p>
            <a:r>
              <a:rPr lang="ru-RU" sz="2000" dirty="0">
                <a:solidFill>
                  <a:srgbClr val="333333"/>
                </a:solidFill>
              </a:rPr>
              <a:t>HAVING — используется для определения, какие строки после GROUP BY должны быть выбраны</a:t>
            </a:r>
          </a:p>
          <a:p>
            <a:r>
              <a:rPr lang="ru-RU" sz="2000" dirty="0">
                <a:solidFill>
                  <a:srgbClr val="333333"/>
                </a:solidFill>
              </a:rPr>
              <a:t>ORDER BY — используется для определения, какие столбцы используются для сортировки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11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Простая выборка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*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21023"/>
              </p:ext>
            </p:extLst>
          </p:nvPr>
        </p:nvGraphicFramePr>
        <p:xfrm>
          <a:off x="481914" y="2678026"/>
          <a:ext cx="8050990" cy="3577503"/>
        </p:xfrm>
        <a:graphic>
          <a:graphicData uri="http://schemas.openxmlformats.org/drawingml/2006/table">
            <a:tbl>
              <a:tblPr/>
              <a:tblGrid>
                <a:gridCol w="617837"/>
                <a:gridCol w="3744098"/>
                <a:gridCol w="1149178"/>
                <a:gridCol w="929679"/>
                <a:gridCol w="1610198"/>
              </a:tblGrid>
              <a:tr h="31744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id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author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description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29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Выборка заданных полей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A71D5D"/>
                </a:solidFill>
              </a:rPr>
              <a:t> </a:t>
            </a:r>
            <a:r>
              <a:rPr lang="en-US" sz="2000" dirty="0" smtClean="0"/>
              <a:t>title, year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3127"/>
              </p:ext>
            </p:extLst>
          </p:nvPr>
        </p:nvGraphicFramePr>
        <p:xfrm>
          <a:off x="1878228" y="2582562"/>
          <a:ext cx="4673777" cy="3577503"/>
        </p:xfrm>
        <a:graphic>
          <a:graphicData uri="http://schemas.openxmlformats.org/drawingml/2006/table">
            <a:tbl>
              <a:tblPr/>
              <a:tblGrid>
                <a:gridCol w="3744098"/>
                <a:gridCol w="929679"/>
              </a:tblGrid>
              <a:tr h="364488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9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>
                <a:solidFill>
                  <a:srgbClr val="984807"/>
                </a:solidFill>
              </a:rPr>
              <a:t>WHERE</a:t>
            </a:r>
            <a:endParaRPr lang="en-US" sz="4000" dirty="0">
              <a:solidFill>
                <a:srgbClr val="984807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1108"/>
              </p:ext>
            </p:extLst>
          </p:nvPr>
        </p:nvGraphicFramePr>
        <p:xfrm>
          <a:off x="593124" y="1767943"/>
          <a:ext cx="8229600" cy="424083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811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Оператор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&lt;&gt; или !=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BETWEEN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Между (включительно)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LIKE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Шаблон поиска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Для указания множества занчений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AND OR NOT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Логические И ИЛИ и 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1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 smtClean="0">
                <a:solidFill>
                  <a:srgbClr val="984807"/>
                </a:solidFill>
              </a:rPr>
              <a:t>WHERE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1914" y="1861749"/>
            <a:ext cx="84737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Выбрать произведения опубликованные между 1960 и 1990 годами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 between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22202"/>
              </p:ext>
            </p:extLst>
          </p:nvPr>
        </p:nvGraphicFramePr>
        <p:xfrm>
          <a:off x="481914" y="2714004"/>
          <a:ext cx="8229600" cy="19276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Солярис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1914" y="5294872"/>
            <a:ext cx="834715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-- Тот же самый результат может быть получен с </a:t>
            </a:r>
            <a:r>
              <a:rPr lang="ru-RU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BETWEEN</a:t>
            </a:r>
            <a:endParaRPr lang="en-US" dirty="0" smtClean="0">
              <a:solidFill>
                <a:srgbClr val="969896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LIKE</a:t>
            </a:r>
            <a:endParaRPr lang="en-US" sz="4000" dirty="0">
              <a:solidFill>
                <a:srgbClr val="984807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27914"/>
              </p:ext>
            </p:extLst>
          </p:nvPr>
        </p:nvGraphicFramePr>
        <p:xfrm>
          <a:off x="540692" y="1681711"/>
          <a:ext cx="8229600" cy="220197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8117"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Знак подстановки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%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Заменяет нуль и более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_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Замена для одиночного символа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Задает диапазон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[^список] или [!список]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Подходит только для </a:t>
                      </a:r>
                      <a:r>
                        <a:rPr lang="ru-RU" sz="1800" dirty="0" err="1">
                          <a:effectLst/>
                        </a:rPr>
                        <a:t>сиволов</a:t>
                      </a:r>
                      <a:r>
                        <a:rPr lang="ru-RU" sz="1800" dirty="0">
                          <a:effectLst/>
                        </a:rPr>
                        <a:t> НЕ из диапазона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0692" y="4064170"/>
            <a:ext cx="653672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LIKE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'П%'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43132"/>
              </p:ext>
            </p:extLst>
          </p:nvPr>
        </p:nvGraphicFramePr>
        <p:xfrm>
          <a:off x="540692" y="4770628"/>
          <a:ext cx="8229600" cy="1578627"/>
        </p:xfrm>
        <a:graphic>
          <a:graphicData uri="http://schemas.openxmlformats.org/drawingml/2006/table">
            <a:tbl>
              <a:tblPr/>
              <a:tblGrid>
                <a:gridCol w="617837"/>
                <a:gridCol w="2674003"/>
                <a:gridCol w="1645920"/>
                <a:gridCol w="1645920"/>
                <a:gridCol w="1645920"/>
              </a:tblGrid>
              <a:tr h="29543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id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28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8814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IN и ORDER BY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7652" y="1817745"/>
            <a:ext cx="7378943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выборка по авторам с сортировкой по возрастанию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ORDER BY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03186"/>
              </p:ext>
            </p:extLst>
          </p:nvPr>
        </p:nvGraphicFramePr>
        <p:xfrm>
          <a:off x="457200" y="3471473"/>
          <a:ext cx="8229600" cy="236508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id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Челове-амфибия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1928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6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Понятие базы данных (б/д)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7928733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База данных (</a:t>
            </a:r>
            <a:r>
              <a:rPr lang="ru-RU" sz="2400" dirty="0" err="1"/>
              <a:t>database</a:t>
            </a:r>
            <a:r>
              <a:rPr lang="ru-RU" sz="2400" dirty="0"/>
              <a:t>/</a:t>
            </a:r>
            <a:r>
              <a:rPr lang="ru-RU" sz="2400" dirty="0" err="1"/>
              <a:t>db</a:t>
            </a:r>
            <a:r>
              <a:rPr lang="ru-RU" sz="2400" dirty="0"/>
              <a:t>) - это совокупность данных связанных между собой определенной тематикой. Данных сохраняются на машинных носителях системы в </a:t>
            </a:r>
            <a:r>
              <a:rPr lang="ru-RU" sz="2400" dirty="0" smtClean="0"/>
              <a:t>упорядоченном </a:t>
            </a:r>
            <a:r>
              <a:rPr lang="ru-RU" sz="2400" dirty="0"/>
              <a:t>виде.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37" y="2820559"/>
            <a:ext cx="4286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Системы управления б/д (СУБД) - программы, которые предназначенные для управления б/д. Имеют следующие составляющие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Ядро СУБД, отвечающее за управление данными и их </a:t>
            </a:r>
            <a:r>
              <a:rPr lang="ru-RU" sz="2400" dirty="0" err="1"/>
              <a:t>журналирование</a:t>
            </a:r>
            <a:endParaRPr lang="ru-RU" sz="2400" dirty="0"/>
          </a:p>
          <a:p>
            <a:r>
              <a:rPr lang="ru-RU" sz="2400" dirty="0"/>
              <a:t>Процессор языка базы данных, обеспечивающий оптимизацию запросов и переводом их на машинный язык</a:t>
            </a:r>
          </a:p>
          <a:p>
            <a:r>
              <a:rPr lang="ru-RU" sz="2400" dirty="0"/>
              <a:t>Подсистему поддержки времени выполнения (</a:t>
            </a:r>
            <a:r>
              <a:rPr lang="ru-RU" sz="2400" dirty="0" err="1"/>
              <a:t>runtime</a:t>
            </a:r>
            <a:r>
              <a:rPr lang="ru-RU" sz="2400" dirty="0"/>
              <a:t>), которая создает пользовательский интерфейс и обеспечивает его взаимодействие с б/д</a:t>
            </a:r>
          </a:p>
          <a:p>
            <a:r>
              <a:rPr lang="ru-RU" sz="2400" dirty="0"/>
              <a:t>Набор утилит, которые предоставляют дополнительные возможности по обслуживанию информационной системы.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16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Типы и модели б/д и 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902"/>
            <a:ext cx="8229600" cy="35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Находят применение следующие 4 типа моделей б/д и СУБД: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Иерархические</a:t>
            </a:r>
          </a:p>
          <a:p>
            <a:r>
              <a:rPr lang="ru-RU" sz="2400" dirty="0"/>
              <a:t>Сетевые</a:t>
            </a:r>
          </a:p>
          <a:p>
            <a:r>
              <a:rPr lang="ru-RU" sz="2400" dirty="0"/>
              <a:t>Реляционные</a:t>
            </a:r>
          </a:p>
          <a:p>
            <a:r>
              <a:rPr lang="ru-RU" sz="2400" dirty="0"/>
              <a:t>Объектно-ориентированные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06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Работа с таблицами б/д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1340</Words>
  <Application>Microsoft Office PowerPoint</Application>
  <PresentationFormat>Экран (4:3)</PresentationFormat>
  <Paragraphs>350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Office Theme</vt:lpstr>
      <vt:lpstr>Базы данных</vt:lpstr>
      <vt:lpstr>Введение в базы данных</vt:lpstr>
      <vt:lpstr>Где хранить данные программ</vt:lpstr>
      <vt:lpstr>Понятие базы данных (б/д)</vt:lpstr>
      <vt:lpstr>СУБД</vt:lpstr>
      <vt:lpstr>Типы и модели б/д и СУБД</vt:lpstr>
      <vt:lpstr>Реляционные б/д</vt:lpstr>
      <vt:lpstr>Реляционные б/д</vt:lpstr>
      <vt:lpstr>Работа с таблицами б/д</vt:lpstr>
      <vt:lpstr>Модель реляционной б/д</vt:lpstr>
      <vt:lpstr>Связи между таблицами</vt:lpstr>
      <vt:lpstr>Связь один к одному</vt:lpstr>
      <vt:lpstr>Один ко многим</vt:lpstr>
      <vt:lpstr>Много ко многим</vt:lpstr>
      <vt:lpstr>Презентация PowerPoint</vt:lpstr>
      <vt:lpstr>Что такое SQL?</vt:lpstr>
      <vt:lpstr>Назначение SQL</vt:lpstr>
      <vt:lpstr>Категории команд SQL</vt:lpstr>
      <vt:lpstr>DDL (работа со структурой базы)</vt:lpstr>
      <vt:lpstr>Создание и удаление таблиц</vt:lpstr>
      <vt:lpstr>Типы данных SQL</vt:lpstr>
      <vt:lpstr>Пример создания таблиц</vt:lpstr>
      <vt:lpstr>Пример создания таблиц</vt:lpstr>
      <vt:lpstr>Модификация таблицы (ALERT)</vt:lpstr>
      <vt:lpstr>Модификация таблицы (ALERT)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Максим Шаптала</cp:lastModifiedBy>
  <cp:revision>262</cp:revision>
  <dcterms:created xsi:type="dcterms:W3CDTF">2011-05-06T12:09:52Z</dcterms:created>
  <dcterms:modified xsi:type="dcterms:W3CDTF">2016-11-03T14:57:06Z</dcterms:modified>
</cp:coreProperties>
</file>