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4" r:id="rId1"/>
    <p:sldMasterId id="2147483705" r:id="rId2"/>
    <p:sldMasterId id="2147483707" r:id="rId3"/>
    <p:sldMasterId id="2147483708" r:id="rId4"/>
    <p:sldMasterId id="2147483719" r:id="rId5"/>
  </p:sldMasterIdLst>
  <p:notesMasterIdLst>
    <p:notesMasterId r:id="rId49"/>
  </p:notesMasterIdLst>
  <p:sldIdLst>
    <p:sldId id="285" r:id="rId6"/>
    <p:sldId id="283" r:id="rId7"/>
    <p:sldId id="286" r:id="rId8"/>
    <p:sldId id="257" r:id="rId9"/>
    <p:sldId id="288" r:id="rId10"/>
    <p:sldId id="287" r:id="rId11"/>
    <p:sldId id="289" r:id="rId12"/>
    <p:sldId id="282" r:id="rId13"/>
    <p:sldId id="281" r:id="rId14"/>
    <p:sldId id="290" r:id="rId15"/>
    <p:sldId id="291" r:id="rId16"/>
    <p:sldId id="292" r:id="rId17"/>
    <p:sldId id="258" r:id="rId18"/>
    <p:sldId id="259" r:id="rId19"/>
    <p:sldId id="260" r:id="rId20"/>
    <p:sldId id="293" r:id="rId21"/>
    <p:sldId id="294" r:id="rId22"/>
    <p:sldId id="261" r:id="rId23"/>
    <p:sldId id="295" r:id="rId24"/>
    <p:sldId id="296" r:id="rId25"/>
    <p:sldId id="297" r:id="rId26"/>
    <p:sldId id="265" r:id="rId27"/>
    <p:sldId id="266" r:id="rId28"/>
    <p:sldId id="298" r:id="rId29"/>
    <p:sldId id="267" r:id="rId30"/>
    <p:sldId id="268" r:id="rId31"/>
    <p:sldId id="299" r:id="rId32"/>
    <p:sldId id="269" r:id="rId33"/>
    <p:sldId id="310" r:id="rId34"/>
    <p:sldId id="271" r:id="rId35"/>
    <p:sldId id="272" r:id="rId36"/>
    <p:sldId id="273" r:id="rId37"/>
    <p:sldId id="305" r:id="rId38"/>
    <p:sldId id="303" r:id="rId39"/>
    <p:sldId id="304" r:id="rId40"/>
    <p:sldId id="274" r:id="rId41"/>
    <p:sldId id="307" r:id="rId42"/>
    <p:sldId id="308" r:id="rId43"/>
    <p:sldId id="309" r:id="rId44"/>
    <p:sldId id="275" r:id="rId45"/>
    <p:sldId id="276" r:id="rId46"/>
    <p:sldId id="277" r:id="rId47"/>
    <p:sldId id="279" r:id="rId48"/>
  </p:sldIdLst>
  <p:sldSz cx="16256000" cy="9144000"/>
  <p:notesSz cx="6858000" cy="9144000"/>
  <p:embeddedFontLst>
    <p:embeddedFont>
      <p:font typeface="Cabin" panose="020B0604020202020204" charset="0"/>
      <p:regular r:id="rId50"/>
      <p:bold r:id="rId51"/>
      <p:italic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x" initials="m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-90" y="-318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font" Target="fonts/font1.fntdata"/><Relationship Id="rId55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font" Target="fonts/font4.fntdata"/><Relationship Id="rId58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notesMaster" Target="notesMasters/notesMaster1.xml"/><Relationship Id="rId57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font" Target="fonts/font3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viewProps" Target="viewProps.xml"/><Relationship Id="rId8" Type="http://schemas.openxmlformats.org/officeDocument/2006/relationships/slide" Target="slides/slide3.xml"/><Relationship Id="rId51" Type="http://schemas.openxmlformats.org/officeDocument/2006/relationships/font" Target="fonts/font2.fntdata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360321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74756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16232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2975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95841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71689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59895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557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69176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6" name="Shape 3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8811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5" name="Shape 3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92406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08681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46333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40629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4" name="Shape 3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345664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7842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8209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9536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9326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 rot="5400000">
            <a:off x="9236075" y="2441574"/>
            <a:ext cx="7708899" cy="3308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 rot="5400000">
            <a:off x="2543175" y="-790575"/>
            <a:ext cx="7708899" cy="9772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 rot="5400000">
            <a:off x="5448299" y="-1346199"/>
            <a:ext cx="5359400" cy="132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 rot="5400000">
            <a:off x="9313799" y="2532099"/>
            <a:ext cx="8064599" cy="348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 rot="5400000">
            <a:off x="2271625" y="-874699"/>
            <a:ext cx="8064599" cy="1029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 rot="5400000">
            <a:off x="5270399" y="-1511300"/>
            <a:ext cx="5702399" cy="1393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2" name="Shape 172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399" cy="1549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699" cy="780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399" cy="625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699" cy="8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699" cy="526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4999" cy="8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4999" cy="526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699" cy="181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699" cy="200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699" cy="19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300" cy="233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 rot="5400000">
            <a:off x="4189412" y="-1497012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763939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 rot="5400000">
            <a:off x="7594599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08693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882084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92290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924032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0703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052782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187402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bg>
      <p:bgPr>
        <a:solidFill>
          <a:schemeClr val="bg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714641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bg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502403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96580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243900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720780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399134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212775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3761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520674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39280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387267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0621888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54037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82042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marR="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marR="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marR="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marR="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marR="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marR="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marR="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marR="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marR="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639550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391594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2.xml"/><Relationship Id="rId6" Type="http://schemas.openxmlformats.org/officeDocument/2006/relationships/hyperlink" Target="http://open.umich.edu/" TargetMode="External"/><Relationship Id="rId5" Type="http://schemas.openxmlformats.org/officeDocument/2006/relationships/hyperlink" Target="http://www.dr-chuck.com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eb-creator.ru/articles/dry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Программирование на </a:t>
            </a:r>
            <a:r>
              <a:rPr lang="ru-RU" sz="4800" dirty="0" err="1" smtClean="0"/>
              <a:t>Python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tx1"/>
                </a:solidFill>
              </a:rPr>
              <a:t>Лекция </a:t>
            </a:r>
            <a:r>
              <a:rPr lang="ru-RU" sz="3200" dirty="0">
                <a:solidFill>
                  <a:schemeClr val="tx1"/>
                </a:solidFill>
              </a:rPr>
              <a:t>7</a:t>
            </a:r>
          </a:p>
          <a:p>
            <a:pPr lvl="0"/>
            <a:r>
              <a:rPr lang="ru-RU" sz="3200" dirty="0" smtClean="0">
                <a:solidFill>
                  <a:schemeClr val="tx1"/>
                </a:solidFill>
              </a:rPr>
              <a:t>Функции (</a:t>
            </a:r>
            <a:r>
              <a:rPr lang="en-US" sz="3200" dirty="0" err="1" smtClean="0">
                <a:solidFill>
                  <a:schemeClr val="tx1"/>
                </a:solidFill>
              </a:rPr>
              <a:t>def</a:t>
            </a:r>
            <a:r>
              <a:rPr lang="en-US" sz="3200" dirty="0" smtClean="0">
                <a:solidFill>
                  <a:schemeClr val="tx1"/>
                </a:solidFill>
              </a:rPr>
              <a:t>)</a:t>
            </a:r>
            <a:endParaRPr lang="ru-RU" sz="3200" dirty="0" smtClean="0">
              <a:solidFill>
                <a:schemeClr val="tx1"/>
              </a:solidFill>
            </a:endParaRPr>
          </a:p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159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6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Сохраненные</a:t>
            </a:r>
            <a:r>
              <a:rPr lang="en-US" sz="6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6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 </a:t>
            </a:r>
            <a:r>
              <a:rPr lang="en-US" sz="6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многократно</a:t>
            </a:r>
            <a:r>
              <a:rPr lang="en-US" sz="6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используемые</a:t>
            </a:r>
            <a:r>
              <a:rPr lang="en-US" sz="6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) </a:t>
            </a: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команды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4" name="Shape 214"/>
          <p:cNvSpPr txBox="1"/>
          <p:nvPr/>
        </p:nvSpPr>
        <p:spPr>
          <a:xfrm>
            <a:off x="12869861" y="3721100"/>
            <a:ext cx="3162300" cy="3746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Результат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 dirty="0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Zip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Fun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7899400" y="2971800"/>
            <a:ext cx="3930650" cy="38004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Программа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 dirty="0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b="1" i="0" u="none" strike="noStrike" cap="none" dirty="0" err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500" b="1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hello():</a:t>
            </a:r>
            <a:endParaRPr lang="en-US" sz="2500" b="1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5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5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('Hello’)</a:t>
            </a:r>
            <a:endParaRPr lang="en-US" sz="2500" b="0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5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5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('Fun’)</a:t>
            </a:r>
            <a:endParaRPr lang="en-US" sz="2500" b="0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thing()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500" b="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('Zip’)</a:t>
            </a:r>
            <a:endParaRPr lang="en-US" sz="2500" b="0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thing()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762000" y="2730500"/>
            <a:ext cx="2743199" cy="5969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def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4381500" y="3644900"/>
            <a:ext cx="2743199" cy="5970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lang="en-US" sz="3500" b="0" i="0" u="none" strike="noStrike" cap="none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('Hello‘)</a:t>
            </a:r>
            <a:endParaRPr lang="en-US" sz="3500" b="0" i="0" u="none" strike="noStrike" cap="none"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1" name="Shape 221"/>
          <p:cNvSpPr txBox="1"/>
          <p:nvPr/>
        </p:nvSpPr>
        <p:spPr>
          <a:xfrm>
            <a:off x="4381500" y="4216400"/>
            <a:ext cx="2743199" cy="5970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b="0" i="0" u="none" strike="noStrike" cap="none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('Fun‘)</a:t>
            </a:r>
            <a:endParaRPr lang="en-US" sz="3500" b="0" i="0" u="none" strike="noStrike" cap="none"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227" name="Shape 227"/>
          <p:cNvCxnSpPr/>
          <p:nvPr/>
        </p:nvCxnSpPr>
        <p:spPr>
          <a:xfrm rot="10800000">
            <a:off x="3675061" y="3030537"/>
            <a:ext cx="1074737" cy="577850"/>
          </a:xfrm>
          <a:prstGeom prst="straightConnector1">
            <a:avLst/>
          </a:prstGeom>
          <a:noFill/>
          <a:ln w="76200" cap="rnd" cmpd="sng">
            <a:solidFill>
              <a:srgbClr val="00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</p:spTree>
    <p:extLst>
      <p:ext uri="{BB962C8B-B14F-4D97-AF65-F5344CB8AC3E}">
        <p14:creationId xmlns:p14="http://schemas.microsoft.com/office/powerpoint/2010/main" val="3208730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6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Сохраненные</a:t>
            </a:r>
            <a:r>
              <a:rPr lang="en-US" sz="6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6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 </a:t>
            </a:r>
            <a:r>
              <a:rPr lang="en-US" sz="6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многократно</a:t>
            </a:r>
            <a:r>
              <a:rPr lang="en-US" sz="6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используемые</a:t>
            </a:r>
            <a:r>
              <a:rPr lang="en-US" sz="6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) </a:t>
            </a: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команды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4" name="Shape 214"/>
          <p:cNvSpPr txBox="1"/>
          <p:nvPr/>
        </p:nvSpPr>
        <p:spPr>
          <a:xfrm>
            <a:off x="12869861" y="3721100"/>
            <a:ext cx="3162300" cy="3746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Результат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 dirty="0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Zip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Fun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7899400" y="2971800"/>
            <a:ext cx="3930650" cy="38004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Программа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 dirty="0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b="1" i="0" u="none" strike="noStrike" cap="none" dirty="0" err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5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hello():</a:t>
            </a:r>
            <a:endParaRPr lang="en-US" sz="2500" b="1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5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5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('Hello’)</a:t>
            </a:r>
            <a:endParaRPr lang="en-US" sz="2500" b="0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5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5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('Fun’)</a:t>
            </a:r>
            <a:endParaRPr lang="en-US" sz="2500" b="0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hello()</a:t>
            </a:r>
            <a:endParaRPr lang="en-US" sz="2500" b="1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5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('Zip’)</a:t>
            </a:r>
            <a:endParaRPr lang="en-US" sz="2500" b="0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hello()</a:t>
            </a:r>
            <a:endParaRPr lang="en-US" sz="2500" b="1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6" name="Shape 216"/>
          <p:cNvSpPr txBox="1"/>
          <p:nvPr/>
        </p:nvSpPr>
        <p:spPr>
          <a:xfrm>
            <a:off x="762000" y="2730500"/>
            <a:ext cx="2743199" cy="5969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def</a:t>
            </a:r>
          </a:p>
        </p:txBody>
      </p:sp>
      <p:cxnSp>
        <p:nvCxnSpPr>
          <p:cNvPr id="218" name="Shape 218"/>
          <p:cNvCxnSpPr/>
          <p:nvPr/>
        </p:nvCxnSpPr>
        <p:spPr>
          <a:xfrm flipH="1">
            <a:off x="9366249" y="5416550"/>
            <a:ext cx="3421062" cy="342899"/>
          </a:xfrm>
          <a:prstGeom prst="straightConnector1">
            <a:avLst/>
          </a:prstGeom>
          <a:noFill/>
          <a:ln w="508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>
            <a:off x="9423399" y="6767512"/>
            <a:ext cx="3325811" cy="93662"/>
          </a:xfrm>
          <a:prstGeom prst="straightConnector1">
            <a:avLst/>
          </a:prstGeom>
          <a:noFill/>
          <a:ln w="50800" cap="rnd" cmpd="sng">
            <a:solidFill>
              <a:srgbClr val="FF0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0" name="Shape 220"/>
          <p:cNvSpPr txBox="1"/>
          <p:nvPr/>
        </p:nvSpPr>
        <p:spPr>
          <a:xfrm>
            <a:off x="4381500" y="3644900"/>
            <a:ext cx="2743199" cy="5970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lang="en-US" sz="3500" b="0" i="0" u="none" strike="noStrike" cap="none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('Hello‘)</a:t>
            </a:r>
            <a:endParaRPr lang="en-US" sz="3500" b="0" i="0" u="none" strike="noStrike" cap="none"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1" name="Shape 221"/>
          <p:cNvSpPr txBox="1"/>
          <p:nvPr/>
        </p:nvSpPr>
        <p:spPr>
          <a:xfrm>
            <a:off x="4381500" y="4216400"/>
            <a:ext cx="2743199" cy="5970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b="0" i="0" u="none" strike="noStrike" cap="none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('Fun‘)</a:t>
            </a:r>
            <a:endParaRPr lang="en-US" sz="3500" b="0" i="0" u="none" strike="noStrike" cap="none"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2" name="Shape 222"/>
          <p:cNvSpPr txBox="1"/>
          <p:nvPr/>
        </p:nvSpPr>
        <p:spPr>
          <a:xfrm>
            <a:off x="762000" y="5092700"/>
            <a:ext cx="2743199" cy="5969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</a:t>
            </a:r>
          </a:p>
        </p:txBody>
      </p:sp>
      <p:cxnSp>
        <p:nvCxnSpPr>
          <p:cNvPr id="223" name="Shape 223"/>
          <p:cNvCxnSpPr/>
          <p:nvPr/>
        </p:nvCxnSpPr>
        <p:spPr>
          <a:xfrm rot="10800000">
            <a:off x="2114549" y="5713411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4" name="Shape 224"/>
          <p:cNvSpPr txBox="1"/>
          <p:nvPr/>
        </p:nvSpPr>
        <p:spPr>
          <a:xfrm>
            <a:off x="762000" y="6223000"/>
            <a:ext cx="2743199" cy="5969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b="0" i="0" u="none" strike="noStrike" cap="none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Zip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”)</a:t>
            </a:r>
            <a:endParaRPr lang="en-US" sz="35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5" name="Shape 225"/>
          <p:cNvCxnSpPr/>
          <p:nvPr/>
        </p:nvCxnSpPr>
        <p:spPr>
          <a:xfrm flipH="1">
            <a:off x="3527425" y="4250439"/>
            <a:ext cx="854075" cy="862897"/>
          </a:xfrm>
          <a:prstGeom prst="straightConnector1">
            <a:avLst/>
          </a:prstGeom>
          <a:noFill/>
          <a:ln w="76200" cap="rnd" cmpd="sng">
            <a:solidFill>
              <a:srgbClr val="00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6" name="Shape 226"/>
          <p:cNvCxnSpPr>
            <a:endCxn id="230" idx="3"/>
          </p:cNvCxnSpPr>
          <p:nvPr/>
        </p:nvCxnSpPr>
        <p:spPr>
          <a:xfrm flipH="1">
            <a:off x="3505199" y="4346282"/>
            <a:ext cx="876301" cy="3254668"/>
          </a:xfrm>
          <a:prstGeom prst="straightConnector1">
            <a:avLst/>
          </a:prstGeom>
          <a:noFill/>
          <a:ln w="76200" cap="rnd" cmpd="sng">
            <a:solidFill>
              <a:srgbClr val="00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7" name="Shape 227"/>
          <p:cNvCxnSpPr>
            <a:endCxn id="216" idx="3"/>
          </p:cNvCxnSpPr>
          <p:nvPr/>
        </p:nvCxnSpPr>
        <p:spPr>
          <a:xfrm flipH="1" flipV="1">
            <a:off x="3505199" y="3028950"/>
            <a:ext cx="1244600" cy="579437"/>
          </a:xfrm>
          <a:prstGeom prst="straightConnector1">
            <a:avLst/>
          </a:prstGeom>
          <a:noFill/>
          <a:ln w="76200" cap="rnd" cmpd="sng">
            <a:solidFill>
              <a:srgbClr val="00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762000" y="7302500"/>
            <a:ext cx="2743199" cy="5969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</a:t>
            </a:r>
          </a:p>
        </p:txBody>
      </p:sp>
      <p:cxnSp>
        <p:nvCxnSpPr>
          <p:cNvPr id="231" name="Shape 231"/>
          <p:cNvCxnSpPr/>
          <p:nvPr/>
        </p:nvCxnSpPr>
        <p:spPr>
          <a:xfrm rot="10800000">
            <a:off x="2114549" y="672941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24306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6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Сохраненные</a:t>
            </a:r>
            <a:r>
              <a:rPr lang="en-US" sz="6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6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 </a:t>
            </a:r>
            <a:r>
              <a:rPr lang="en-US" sz="6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многократно</a:t>
            </a:r>
            <a:r>
              <a:rPr lang="en-US" sz="6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используемые</a:t>
            </a:r>
            <a:r>
              <a:rPr lang="en-US" sz="6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) </a:t>
            </a: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команды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4" name="Shape 214"/>
          <p:cNvSpPr txBox="1"/>
          <p:nvPr/>
        </p:nvSpPr>
        <p:spPr>
          <a:xfrm>
            <a:off x="12869861" y="3721100"/>
            <a:ext cx="3162300" cy="3746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Результат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 dirty="0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Zip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Fun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7899400" y="2971800"/>
            <a:ext cx="3930650" cy="38004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Программа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 dirty="0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b="1" i="0" u="none" strike="noStrike" cap="none" dirty="0" err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5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hello():</a:t>
            </a:r>
            <a:endParaRPr lang="en-US" sz="2500" b="1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5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5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('Hello’)</a:t>
            </a:r>
            <a:endParaRPr lang="en-US" sz="2500" b="0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5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5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('Fun’)</a:t>
            </a:r>
            <a:endParaRPr lang="en-US" sz="2500" b="0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hello()</a:t>
            </a:r>
            <a:endParaRPr lang="en-US" sz="2500" b="1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5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('Zip’)</a:t>
            </a:r>
            <a:endParaRPr lang="en-US" sz="2500" b="0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hello()</a:t>
            </a:r>
            <a:endParaRPr lang="en-US" sz="2500" b="1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6" name="Shape 216"/>
          <p:cNvSpPr txBox="1"/>
          <p:nvPr/>
        </p:nvSpPr>
        <p:spPr>
          <a:xfrm>
            <a:off x="762000" y="2730500"/>
            <a:ext cx="2743199" cy="5969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def</a:t>
            </a:r>
          </a:p>
        </p:txBody>
      </p:sp>
      <p:cxnSp>
        <p:nvCxnSpPr>
          <p:cNvPr id="218" name="Shape 218"/>
          <p:cNvCxnSpPr/>
          <p:nvPr/>
        </p:nvCxnSpPr>
        <p:spPr>
          <a:xfrm flipH="1">
            <a:off x="9366249" y="5416550"/>
            <a:ext cx="3421062" cy="342899"/>
          </a:xfrm>
          <a:prstGeom prst="straightConnector1">
            <a:avLst/>
          </a:prstGeom>
          <a:noFill/>
          <a:ln w="508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>
            <a:off x="9423399" y="6767512"/>
            <a:ext cx="3325811" cy="93662"/>
          </a:xfrm>
          <a:prstGeom prst="straightConnector1">
            <a:avLst/>
          </a:prstGeom>
          <a:noFill/>
          <a:ln w="50800" cap="rnd" cmpd="sng">
            <a:solidFill>
              <a:srgbClr val="FF0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0" name="Shape 220"/>
          <p:cNvSpPr txBox="1"/>
          <p:nvPr/>
        </p:nvSpPr>
        <p:spPr>
          <a:xfrm>
            <a:off x="4381500" y="3644900"/>
            <a:ext cx="2743199" cy="5970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lang="en-US" sz="3500" b="0" i="0" u="none" strike="noStrike" cap="none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('Hello‘)</a:t>
            </a:r>
            <a:endParaRPr lang="en-US" sz="3500" b="0" i="0" u="none" strike="noStrike" cap="none"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1" name="Shape 221"/>
          <p:cNvSpPr txBox="1"/>
          <p:nvPr/>
        </p:nvSpPr>
        <p:spPr>
          <a:xfrm>
            <a:off x="4381500" y="4216400"/>
            <a:ext cx="2743199" cy="5970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b="0" i="0" u="none" strike="noStrike" cap="none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('Fun‘)</a:t>
            </a:r>
            <a:endParaRPr lang="en-US" sz="3500" b="0" i="0" u="none" strike="noStrike" cap="none"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2" name="Shape 222"/>
          <p:cNvSpPr txBox="1"/>
          <p:nvPr/>
        </p:nvSpPr>
        <p:spPr>
          <a:xfrm>
            <a:off x="762000" y="5092700"/>
            <a:ext cx="2743199" cy="5969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</a:t>
            </a:r>
          </a:p>
        </p:txBody>
      </p:sp>
      <p:cxnSp>
        <p:nvCxnSpPr>
          <p:cNvPr id="223" name="Shape 223"/>
          <p:cNvCxnSpPr/>
          <p:nvPr/>
        </p:nvCxnSpPr>
        <p:spPr>
          <a:xfrm rot="10800000">
            <a:off x="2114549" y="5713411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4" name="Shape 224"/>
          <p:cNvSpPr txBox="1"/>
          <p:nvPr/>
        </p:nvSpPr>
        <p:spPr>
          <a:xfrm>
            <a:off x="762000" y="6223000"/>
            <a:ext cx="2743199" cy="5969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b="0" i="0" u="none" strike="noStrike" cap="none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Zip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”)</a:t>
            </a:r>
            <a:endParaRPr lang="en-US" sz="35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5" name="Shape 225"/>
          <p:cNvCxnSpPr/>
          <p:nvPr/>
        </p:nvCxnSpPr>
        <p:spPr>
          <a:xfrm flipH="1">
            <a:off x="3527425" y="4250439"/>
            <a:ext cx="854075" cy="862897"/>
          </a:xfrm>
          <a:prstGeom prst="straightConnector1">
            <a:avLst/>
          </a:prstGeom>
          <a:noFill/>
          <a:ln w="76200" cap="rnd" cmpd="sng">
            <a:solidFill>
              <a:srgbClr val="00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6" name="Shape 226"/>
          <p:cNvCxnSpPr>
            <a:endCxn id="230" idx="3"/>
          </p:cNvCxnSpPr>
          <p:nvPr/>
        </p:nvCxnSpPr>
        <p:spPr>
          <a:xfrm flipH="1">
            <a:off x="3505199" y="4346282"/>
            <a:ext cx="876301" cy="3254668"/>
          </a:xfrm>
          <a:prstGeom prst="straightConnector1">
            <a:avLst/>
          </a:prstGeom>
          <a:noFill/>
          <a:ln w="76200" cap="rnd" cmpd="sng">
            <a:solidFill>
              <a:srgbClr val="00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7" name="Shape 227"/>
          <p:cNvCxnSpPr>
            <a:endCxn id="216" idx="3"/>
          </p:cNvCxnSpPr>
          <p:nvPr/>
        </p:nvCxnSpPr>
        <p:spPr>
          <a:xfrm flipH="1" flipV="1">
            <a:off x="3505199" y="3028950"/>
            <a:ext cx="1244600" cy="579437"/>
          </a:xfrm>
          <a:prstGeom prst="straightConnector1">
            <a:avLst/>
          </a:prstGeom>
          <a:noFill/>
          <a:ln w="76200" cap="rnd" cmpd="sng">
            <a:solidFill>
              <a:srgbClr val="00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8" name="Shape 228"/>
          <p:cNvSpPr txBox="1"/>
          <p:nvPr/>
        </p:nvSpPr>
        <p:spPr>
          <a:xfrm>
            <a:off x="3869200" y="8109650"/>
            <a:ext cx="106484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Многократно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используемые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части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кода</a:t>
            </a:r>
            <a:r>
              <a:rPr lang="en-US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называ</a:t>
            </a: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ют</a:t>
            </a:r>
            <a:r>
              <a:rPr lang="en-US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abin"/>
              </a:rPr>
              <a:t>“</a:t>
            </a:r>
            <a:r>
              <a:rPr lang="en-US" sz="3600" b="1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abin"/>
              </a:rPr>
              <a:t>функциями</a:t>
            </a:r>
            <a:r>
              <a:rPr lang="en-US" sz="36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abin"/>
              </a:rPr>
              <a:t>”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762000" y="7302500"/>
            <a:ext cx="2743199" cy="5969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</a:t>
            </a:r>
          </a:p>
        </p:txBody>
      </p:sp>
      <p:cxnSp>
        <p:nvCxnSpPr>
          <p:cNvPr id="231" name="Shape 231"/>
          <p:cNvCxnSpPr/>
          <p:nvPr/>
        </p:nvCxnSpPr>
        <p:spPr>
          <a:xfrm rot="10800000">
            <a:off x="2114549" y="672941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13567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  <a:r>
              <a:rPr lang="en-US" sz="76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Python</a:t>
            </a:r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Python </a:t>
            </a: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включает</a:t>
            </a:r>
            <a:r>
              <a:rPr lang="en-US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два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вида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функций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</a:pPr>
            <a:r>
              <a:rPr lang="en-US" sz="3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Встроенные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  <a:r>
              <a:rPr lang="en-US" sz="36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которые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предоставляются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рамках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я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зыка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Python: </a:t>
            </a:r>
            <a:r>
              <a:rPr lang="en-US" sz="3600" b="0" i="0" u="none" strike="noStrike" cap="none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input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(), type(), float(), </a:t>
            </a:r>
            <a:r>
              <a:rPr lang="en-US" sz="36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int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() ...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Cabin"/>
            </a:pPr>
            <a:r>
              <a:rPr lang="en-US" sz="3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  <a:r>
              <a:rPr lang="en-US" sz="36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которые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3600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создаем</a:t>
            </a:r>
            <a:r>
              <a:rPr lang="en-US" sz="3600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самостоятельно</a:t>
            </a:r>
            <a:r>
              <a:rPr lang="en-US" sz="360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затем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используем</a:t>
            </a:r>
            <a:endParaRPr lang="en-US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названиями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встроенных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функций</a:t>
            </a:r>
            <a:r>
              <a:rPr lang="en-US" sz="36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обращаемся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так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же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как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и с </a:t>
            </a:r>
            <a:r>
              <a:rPr lang="en-US" sz="3600" dirty="0" err="1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зарезервированными</a:t>
            </a:r>
            <a:r>
              <a:rPr lang="en-US" sz="3600" dirty="0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словами</a:t>
            </a:r>
            <a:r>
              <a:rPr lang="en-US" sz="3600" b="0" i="0" u="none" strike="noStrike" cap="none" dirty="0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т</a:t>
            </a:r>
            <a:r>
              <a:rPr lang="en-US" sz="36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е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не</a:t>
            </a:r>
            <a:r>
              <a:rPr lang="en-US" sz="3600" dirty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используем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их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названиях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переменных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Определение</a:t>
            </a:r>
            <a:r>
              <a:rPr lang="en-US" sz="760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функций</a:t>
            </a:r>
            <a:endParaRPr lang="en-US" sz="7600" dirty="0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1027100" y="2603500"/>
            <a:ext cx="140604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языке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Python </a:t>
            </a:r>
            <a:r>
              <a:rPr lang="en-US" sz="36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под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функцией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понимается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определенный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многократно</a:t>
            </a: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используемый код</a:t>
            </a:r>
            <a:r>
              <a:rPr lang="en-US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принимающий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некоторые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аргументы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входе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выполняющий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определенные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вычисления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выдающий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результат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en-US" sz="3600" dirty="0" err="1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результаты</a:t>
            </a:r>
            <a:r>
              <a:rPr lang="en-US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)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выходе</a:t>
            </a:r>
            <a:endParaRPr lang="en-US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задаем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функцию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помощью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зарезервированного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слова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 dirty="0" err="1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def</a:t>
            </a:r>
            <a:endParaRPr lang="en-US" sz="3600" b="0" i="0" u="none" strike="noStrike" cap="none" dirty="0">
              <a:solidFill>
                <a:srgbClr val="0070C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вызываем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/</a:t>
            </a:r>
            <a:r>
              <a:rPr lang="en-US" sz="36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обращаемся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к </a:t>
            </a:r>
            <a:r>
              <a:rPr lang="en-US" sz="3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 ее названию</a:t>
            </a:r>
            <a:r>
              <a:rPr lang="en-US" sz="3600" b="0" i="0" u="none" strike="noStrike" cap="none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скобок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и</a:t>
            </a:r>
            <a:r>
              <a:rPr lang="en-US" sz="3600" b="0" i="0" u="none" strike="noStrike" cap="none" dirty="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аргументов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/>
        </p:nvSpPr>
        <p:spPr>
          <a:xfrm>
            <a:off x="8518589" y="5070475"/>
            <a:ext cx="6984899" cy="3302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en-US" sz="3000" b="1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US" sz="3000" b="1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3000" b="1" i="0" u="none" strike="noStrike" cap="none" dirty="0" smtClean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en-US" sz="3000" b="1" i="0" u="none" strike="noStrike" cap="none" dirty="0" smtClean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tiny</a:t>
            </a:r>
            <a:r>
              <a:rPr lang="en-US" sz="3000" b="1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lang="en-US" sz="3000" b="1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3000" b="1" i="0" u="none" strike="noStrike" cap="none" dirty="0" smtClean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tiny</a:t>
            </a:r>
            <a:r>
              <a:rPr lang="en-US" sz="3000" b="1" i="0" u="none" strike="noStrike" cap="none" dirty="0" smtClean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r>
              <a:rPr lang="en-US" sz="3000" b="1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‘ ‘</a:t>
            </a:r>
            <a:endParaRPr sz="3000" b="1" dirty="0" smtClean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endParaRPr lang="en-US" sz="3000" b="1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" name="Shape 242"/>
          <p:cNvSpPr txBox="1">
            <a:spLocks noGrp="1"/>
          </p:cNvSpPr>
          <p:nvPr>
            <p:ph type="title"/>
          </p:nvPr>
        </p:nvSpPr>
        <p:spPr>
          <a:xfrm>
            <a:off x="698500" y="-42863"/>
            <a:ext cx="149987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7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Применение встроенных</a:t>
            </a:r>
            <a:r>
              <a:rPr lang="en-US" sz="7600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функций</a:t>
            </a:r>
            <a:endParaRPr lang="en-US" sz="7600" dirty="0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/>
        </p:nvSpPr>
        <p:spPr>
          <a:xfrm>
            <a:off x="8518589" y="5070475"/>
            <a:ext cx="6984899" cy="3302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en-US" sz="3000" b="1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US" sz="3000" b="1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3000" b="1" i="0" u="none" strike="noStrike" cap="none" dirty="0" smtClean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en-US" sz="3000" b="1" i="0" u="none" strike="noStrike" cap="none" dirty="0" smtClean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tiny</a:t>
            </a:r>
            <a:r>
              <a:rPr lang="en-US" sz="3000" b="1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lang="en-US" sz="3000" b="1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3000" b="1" i="0" u="none" strike="noStrike" cap="none" dirty="0" smtClean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tiny</a:t>
            </a:r>
            <a:r>
              <a:rPr lang="en-US" sz="3000" b="1" i="0" u="none" strike="noStrike" cap="none" dirty="0" smtClean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r>
              <a:rPr lang="en-US" sz="3000" b="1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‘ ‘</a:t>
            </a:r>
            <a:endParaRPr sz="3000" b="1" dirty="0" smtClean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endParaRPr lang="en-US" sz="3000" b="1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9" name="Shape 249"/>
          <p:cNvSpPr txBox="1"/>
          <p:nvPr/>
        </p:nvSpPr>
        <p:spPr>
          <a:xfrm>
            <a:off x="2044700" y="2857500"/>
            <a:ext cx="6248399" cy="8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900" b="0" i="0" u="none" strike="noStrike" cap="none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big</a:t>
            </a:r>
            <a:r>
              <a:rPr lang="en-US" sz="49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9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=</a:t>
            </a:r>
            <a:r>
              <a:rPr lang="en-US" sz="49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9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max</a:t>
            </a:r>
            <a:r>
              <a:rPr lang="en-US" sz="49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('Hello world')</a:t>
            </a:r>
          </a:p>
        </p:txBody>
      </p:sp>
      <p:sp>
        <p:nvSpPr>
          <p:cNvPr id="13" name="Shape 242"/>
          <p:cNvSpPr txBox="1">
            <a:spLocks noGrp="1"/>
          </p:cNvSpPr>
          <p:nvPr>
            <p:ph type="title"/>
          </p:nvPr>
        </p:nvSpPr>
        <p:spPr>
          <a:xfrm>
            <a:off x="698500" y="-42863"/>
            <a:ext cx="149987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7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Применение встроенных</a:t>
            </a:r>
            <a:r>
              <a:rPr lang="en-US" sz="7600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функций</a:t>
            </a:r>
            <a:endParaRPr lang="en-US" sz="7600" dirty="0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3977539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/>
        </p:nvSpPr>
        <p:spPr>
          <a:xfrm>
            <a:off x="8518589" y="5070475"/>
            <a:ext cx="6984899" cy="3302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en-US" sz="3000" b="1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US" sz="3000" b="1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3000" b="1" i="0" u="none" strike="noStrike" cap="none" dirty="0" smtClean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en-US" sz="3000" b="1" i="0" u="none" strike="noStrike" cap="none" dirty="0" smtClean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tiny</a:t>
            </a:r>
            <a:r>
              <a:rPr lang="en-US" sz="3000" b="1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lang="en-US" sz="3000" b="1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3000" b="1" i="0" u="none" strike="noStrike" cap="none" dirty="0" smtClean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tiny</a:t>
            </a:r>
            <a:r>
              <a:rPr lang="en-US" sz="3000" b="1" i="0" u="none" strike="noStrike" cap="none" dirty="0" smtClean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r>
              <a:rPr lang="en-US" sz="3000" b="1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‘ ‘</a:t>
            </a:r>
            <a:endParaRPr sz="3000" b="1" dirty="0" smtClean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endParaRPr lang="en-US" sz="3000" b="1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9" name="Shape 249"/>
          <p:cNvSpPr txBox="1"/>
          <p:nvPr/>
        </p:nvSpPr>
        <p:spPr>
          <a:xfrm>
            <a:off x="2044700" y="2857500"/>
            <a:ext cx="6248399" cy="8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900" b="0" i="0" u="none" strike="noStrike" cap="none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big</a:t>
            </a:r>
            <a:r>
              <a:rPr lang="en-US" sz="49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9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=</a:t>
            </a:r>
            <a:r>
              <a:rPr lang="en-US" sz="49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9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max</a:t>
            </a:r>
            <a:r>
              <a:rPr lang="en-US" sz="49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('Hello world')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8624139" y="1576935"/>
            <a:ext cx="2622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Аргумент</a:t>
            </a:r>
            <a:endParaRPr lang="en-US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51" name="Shape 251"/>
          <p:cNvSpPr txBox="1"/>
          <p:nvPr/>
        </p:nvSpPr>
        <p:spPr>
          <a:xfrm>
            <a:off x="3338511" y="2749550"/>
            <a:ext cx="4902177" cy="990599"/>
          </a:xfrm>
          <a:prstGeom prst="rect">
            <a:avLst/>
          </a:prstGeom>
          <a:noFill/>
          <a:ln w="254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3" name="Shape 253"/>
          <p:cNvSpPr txBox="1"/>
          <p:nvPr/>
        </p:nvSpPr>
        <p:spPr>
          <a:xfrm>
            <a:off x="3784600" y="4603750"/>
            <a:ext cx="614361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'w'</a:t>
            </a:r>
          </a:p>
        </p:txBody>
      </p:sp>
      <p:cxnSp>
        <p:nvCxnSpPr>
          <p:cNvPr id="254" name="Shape 254"/>
          <p:cNvCxnSpPr/>
          <p:nvPr/>
        </p:nvCxnSpPr>
        <p:spPr>
          <a:xfrm>
            <a:off x="4400550" y="5070475"/>
            <a:ext cx="1214437" cy="709612"/>
          </a:xfrm>
          <a:prstGeom prst="straightConnector1">
            <a:avLst/>
          </a:prstGeom>
          <a:noFill/>
          <a:ln w="76200" cap="rnd" cmpd="sng">
            <a:solidFill>
              <a:srgbClr val="0070C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5" name="Shape 255"/>
          <p:cNvSpPr txBox="1"/>
          <p:nvPr/>
        </p:nvSpPr>
        <p:spPr>
          <a:xfrm>
            <a:off x="5840388" y="5397500"/>
            <a:ext cx="24528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Результат</a:t>
            </a:r>
            <a:endParaRPr lang="en-US" sz="3600" dirty="0">
              <a:solidFill>
                <a:srgbClr val="0070C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256" name="Shape 256"/>
          <p:cNvCxnSpPr/>
          <p:nvPr/>
        </p:nvCxnSpPr>
        <p:spPr>
          <a:xfrm>
            <a:off x="2627311" y="3814761"/>
            <a:ext cx="711200" cy="5969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7" name="Shape 257"/>
          <p:cNvSpPr txBox="1"/>
          <p:nvPr/>
        </p:nvSpPr>
        <p:spPr>
          <a:xfrm>
            <a:off x="192299" y="4152900"/>
            <a:ext cx="30059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Назначение</a:t>
            </a:r>
          </a:p>
        </p:txBody>
      </p:sp>
      <p:cxnSp>
        <p:nvCxnSpPr>
          <p:cNvPr id="258" name="Shape 258"/>
          <p:cNvCxnSpPr/>
          <p:nvPr/>
        </p:nvCxnSpPr>
        <p:spPr>
          <a:xfrm rot="10800000" flipH="1">
            <a:off x="4067175" y="3776662"/>
            <a:ext cx="204786" cy="841374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3" name="Shape 242"/>
          <p:cNvSpPr txBox="1">
            <a:spLocks noGrp="1"/>
          </p:cNvSpPr>
          <p:nvPr>
            <p:ph type="title"/>
          </p:nvPr>
        </p:nvSpPr>
        <p:spPr>
          <a:xfrm>
            <a:off x="698500" y="-42863"/>
            <a:ext cx="149987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7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Применение встроенных</a:t>
            </a:r>
            <a:r>
              <a:rPr lang="en-US" sz="7600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функций</a:t>
            </a:r>
            <a:endParaRPr lang="en-US" sz="7600" dirty="0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14" name="Shape 254"/>
          <p:cNvCxnSpPr/>
          <p:nvPr/>
        </p:nvCxnSpPr>
        <p:spPr>
          <a:xfrm flipV="1">
            <a:off x="7284384" y="2025599"/>
            <a:ext cx="1554816" cy="739031"/>
          </a:xfrm>
          <a:prstGeom prst="straightConnector1">
            <a:avLst/>
          </a:prstGeom>
          <a:noFill/>
          <a:ln w="76200" cap="rnd" cmpd="sng">
            <a:solidFill>
              <a:srgbClr val="0070C0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426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Функция m</a:t>
            </a:r>
            <a:r>
              <a:rPr lang="en-US" sz="7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ax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1200150" y="2616200"/>
            <a:ext cx="71321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en-US" sz="30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US" sz="30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ru-RU" sz="3000" b="0" i="0" u="none" strike="noStrike" cap="none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ru-RU" sz="3000" b="0" i="0" u="none" strike="noStrike" cap="none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chemeClr val="tx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Функция m</a:t>
            </a:r>
            <a:r>
              <a:rPr lang="en-US" sz="7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ax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1200150" y="2616200"/>
            <a:ext cx="71321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en-US" sz="30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US" sz="30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ru-RU" sz="3000" b="0" i="0" u="none" strike="noStrike" cap="none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ru-RU" sz="3000" b="0" i="0" u="none" strike="noStrike" cap="none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chemeClr val="tx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6845300" y="5168900"/>
            <a:ext cx="2819400" cy="2819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функция</a:t>
            </a:r>
            <a:r>
              <a:rPr lang="en-US" sz="5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max()</a:t>
            </a:r>
          </a:p>
        </p:txBody>
      </p:sp>
      <p:cxnSp>
        <p:nvCxnSpPr>
          <p:cNvPr id="266" name="Shape 266"/>
          <p:cNvCxnSpPr/>
          <p:nvPr/>
        </p:nvCxnSpPr>
        <p:spPr>
          <a:xfrm flipH="1">
            <a:off x="5299074" y="66230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rgbClr val="0070C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69" name="Shape 269"/>
          <p:cNvCxnSpPr/>
          <p:nvPr/>
        </p:nvCxnSpPr>
        <p:spPr>
          <a:xfrm flipH="1">
            <a:off x="9680574" y="65722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rgbClr val="0070C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70" name="Shape 270"/>
          <p:cNvSpPr txBox="1"/>
          <p:nvPr/>
        </p:nvSpPr>
        <p:spPr>
          <a:xfrm>
            <a:off x="10474325" y="2508250"/>
            <a:ext cx="4940400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Функция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- </a:t>
            </a:r>
            <a:r>
              <a:rPr lang="en-US" sz="30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это</a:t>
            </a:r>
            <a:r>
              <a:rPr lang="en-US" sz="3000" b="0" i="0" u="none" strike="noStrike" cap="none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b="0" i="0" u="none" strike="noStrike" cap="none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используемый</a:t>
            </a:r>
            <a:r>
              <a:rPr lang="en-US" sz="3000" b="0" i="0" u="none" strike="noStrike" cap="none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b="0" i="0" u="none" strike="noStrike" cap="none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нами</a:t>
            </a:r>
            <a:r>
              <a:rPr lang="en-US" sz="3000" b="0" i="0" u="none" strike="noStrike" cap="none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сохраненный</a:t>
            </a:r>
            <a:r>
              <a:rPr lang="en-US" sz="300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код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 </a:t>
            </a:r>
            <a:r>
              <a:rPr lang="en-US" sz="30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Функция</a:t>
            </a:r>
            <a:r>
              <a:rPr lang="en-US" sz="30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принимает</a:t>
            </a:r>
            <a:r>
              <a:rPr lang="en-US" sz="30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входные</a:t>
            </a:r>
            <a:r>
              <a:rPr lang="en-US" sz="3000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данные</a:t>
            </a:r>
            <a:r>
              <a:rPr lang="en-US" sz="3000" b="0" i="0" u="none" strike="noStrike" cap="none" dirty="0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и </a:t>
            </a:r>
            <a:r>
              <a:rPr lang="en-US" sz="30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производит</a:t>
            </a:r>
            <a:r>
              <a:rPr lang="en-US" sz="3000" b="0" i="0" u="none" strike="noStrike" cap="none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результат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1969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55700" y="241301"/>
            <a:ext cx="13931900" cy="698500"/>
          </a:xfrm>
        </p:spPr>
        <p:txBody>
          <a:bodyPr/>
          <a:lstStyle/>
          <a:p>
            <a:r>
              <a:rPr lang="ru-RU" sz="4400" dirty="0" smtClean="0"/>
              <a:t>Вопросы</a:t>
            </a:r>
            <a:r>
              <a:rPr lang="ru-RU" sz="3600" dirty="0" smtClean="0"/>
              <a:t> </a:t>
            </a:r>
            <a:r>
              <a:rPr lang="ru-RU" sz="4400" dirty="0" smtClean="0"/>
              <a:t>на повторение</a:t>
            </a:r>
            <a:endParaRPr lang="ru-RU" sz="3600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707923" y="1250147"/>
            <a:ext cx="14379677" cy="7294274"/>
          </a:xfrm>
        </p:spPr>
        <p:txBody>
          <a:bodyPr>
            <a:normAutofit/>
          </a:bodyPr>
          <a:lstStyle/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Чем отличается кортеж от обычного списка?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Какие методы присутствуют в кортежах?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В чем смысл кортежей?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Что такое распаковка последовательности?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Что такое словарь?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Чем словари отличаются от списков?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 создать словарь с данными?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 получить элемент словаря по ключу </a:t>
            </a:r>
            <a:r>
              <a:rPr lang="en-US" sz="2800" dirty="0" smtClean="0">
                <a:solidFill>
                  <a:srgbClr val="0070C0"/>
                </a:solidFill>
              </a:rPr>
              <a:t>key</a:t>
            </a:r>
            <a:r>
              <a:rPr lang="ru-RU" sz="2800" dirty="0" smtClean="0">
                <a:solidFill>
                  <a:srgbClr val="0070C0"/>
                </a:solidFill>
              </a:rPr>
              <a:t> </a:t>
            </a:r>
            <a:r>
              <a:rPr lang="ru-RU" sz="2800" dirty="0" smtClean="0">
                <a:solidFill>
                  <a:schemeClr val="bg2"/>
                </a:solidFill>
              </a:rPr>
              <a:t>(существует два способа) </a:t>
            </a:r>
            <a:r>
              <a:rPr lang="ru-RU" sz="2800" dirty="0" smtClean="0"/>
              <a:t>? 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 получить список ключей словаря?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 получить ключ и значение элементов в словаре при переборе в цикле </a:t>
            </a:r>
            <a:r>
              <a:rPr lang="en-US" sz="2800" dirty="0" smtClean="0">
                <a:solidFill>
                  <a:srgbClr val="00B050"/>
                </a:solidFill>
              </a:rPr>
              <a:t>for</a:t>
            </a:r>
            <a:r>
              <a:rPr lang="en-US" sz="2800" dirty="0" smtClean="0"/>
              <a:t>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Какие методы есть в словарях?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366502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Функция m</a:t>
            </a:r>
            <a:r>
              <a:rPr lang="en-US" sz="7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ax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1200150" y="2616200"/>
            <a:ext cx="71321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en-US" sz="30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US" sz="30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ru-RU" sz="3000" b="0" i="0" u="none" strike="noStrike" cap="none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ru-RU" sz="3000" b="0" i="0" u="none" strike="noStrike" cap="none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chemeClr val="tx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6845300" y="5168900"/>
            <a:ext cx="2819400" cy="2819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функция</a:t>
            </a:r>
            <a:r>
              <a:rPr lang="en-US" sz="5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max()</a:t>
            </a:r>
          </a:p>
        </p:txBody>
      </p:sp>
      <p:cxnSp>
        <p:nvCxnSpPr>
          <p:cNvPr id="266" name="Shape 266"/>
          <p:cNvCxnSpPr/>
          <p:nvPr/>
        </p:nvCxnSpPr>
        <p:spPr>
          <a:xfrm flipH="1">
            <a:off x="5299074" y="66230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rgbClr val="0070C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7" name="Shape 267"/>
          <p:cNvSpPr txBox="1"/>
          <p:nvPr/>
        </p:nvSpPr>
        <p:spPr>
          <a:xfrm>
            <a:off x="2616200" y="6051550"/>
            <a:ext cx="2849562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 b="0" i="0" u="none" strike="noStrike" cap="none" dirty="0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i="0" u="none" strike="noStrike" cap="none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Hello world</a:t>
            </a:r>
            <a:r>
              <a:rPr lang="en-US" sz="3600" b="0" i="0" u="none" strike="noStrike" cap="none" dirty="0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b="0" i="0" u="none" strike="noStrike" cap="none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en-US" sz="36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строка</a:t>
            </a:r>
            <a:r>
              <a:rPr lang="en-US" sz="3600" b="0" i="0" u="none" strike="noStrike" cap="none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11188698" y="6000750"/>
            <a:ext cx="2639527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‘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w</a:t>
            </a:r>
            <a:r>
              <a:rPr lang="en-US" sz="36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строка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</p:txBody>
      </p:sp>
      <p:cxnSp>
        <p:nvCxnSpPr>
          <p:cNvPr id="269" name="Shape 269"/>
          <p:cNvCxnSpPr/>
          <p:nvPr/>
        </p:nvCxnSpPr>
        <p:spPr>
          <a:xfrm flipH="1">
            <a:off x="9680574" y="65722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rgbClr val="0070C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70" name="Shape 270"/>
          <p:cNvSpPr txBox="1"/>
          <p:nvPr/>
        </p:nvSpPr>
        <p:spPr>
          <a:xfrm>
            <a:off x="10474325" y="2508250"/>
            <a:ext cx="4940400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Функция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- </a:t>
            </a:r>
            <a:r>
              <a:rPr lang="en-US" sz="30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это</a:t>
            </a:r>
            <a:r>
              <a:rPr lang="en-US" sz="3000" b="0" i="0" u="none" strike="noStrike" cap="none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b="0" i="0" u="none" strike="noStrike" cap="none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используемый</a:t>
            </a:r>
            <a:r>
              <a:rPr lang="en-US" sz="3000" b="0" i="0" u="none" strike="noStrike" cap="none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b="0" i="0" u="none" strike="noStrike" cap="none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нами</a:t>
            </a:r>
            <a:r>
              <a:rPr lang="en-US" sz="3000" b="0" i="0" u="none" strike="noStrike" cap="none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сохраненный</a:t>
            </a:r>
            <a:r>
              <a:rPr lang="en-US" sz="300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код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 </a:t>
            </a:r>
            <a:r>
              <a:rPr lang="en-US" sz="30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Функция</a:t>
            </a:r>
            <a:r>
              <a:rPr lang="en-US" sz="30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принимает</a:t>
            </a:r>
            <a:r>
              <a:rPr lang="en-US" sz="30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входные</a:t>
            </a:r>
            <a:r>
              <a:rPr lang="en-US" sz="3000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данные</a:t>
            </a:r>
            <a:r>
              <a:rPr lang="en-US" sz="3000" b="0" i="0" u="none" strike="noStrike" cap="none" dirty="0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и </a:t>
            </a:r>
            <a:r>
              <a:rPr lang="en-US" sz="30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производит</a:t>
            </a:r>
            <a:r>
              <a:rPr lang="en-US" sz="3000" b="0" i="0" u="none" strike="noStrike" cap="none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результат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4795325" y="8318500"/>
            <a:ext cx="71321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Этот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код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написал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г-н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Гвидо</a:t>
            </a:r>
            <a:endParaRPr lang="en-US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274714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Функция</a:t>
            </a:r>
            <a:r>
              <a:rPr lang="en-US" sz="760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m</a:t>
            </a:r>
            <a:r>
              <a:rPr lang="en-US" sz="76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ax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1200150" y="2616200"/>
            <a:ext cx="71321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en-US" sz="30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US" sz="30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ru-RU" sz="3000" b="0" i="0" u="none" strike="noStrike" cap="none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ru-RU" sz="3000" b="0" i="0" u="none" strike="noStrike" cap="none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chemeClr val="tx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6845300" y="5168900"/>
            <a:ext cx="2819400" cy="2819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2400" dirty="0" err="1">
                <a:solidFill>
                  <a:schemeClr val="lt1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def</a:t>
            </a:r>
            <a:r>
              <a:rPr lang="en-US" sz="2400" dirty="0">
                <a:solidFill>
                  <a:schemeClr val="lt1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 max(</a:t>
            </a:r>
            <a:r>
              <a:rPr lang="en-US" sz="2400" dirty="0" err="1">
                <a:solidFill>
                  <a:schemeClr val="lt1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inp</a:t>
            </a:r>
            <a:r>
              <a:rPr lang="en-US" sz="2400" dirty="0">
                <a:solidFill>
                  <a:schemeClr val="lt1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):</a:t>
            </a:r>
          </a:p>
          <a:p>
            <a:pPr lvl="0" algn="ctr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   blah</a:t>
            </a:r>
          </a:p>
          <a:p>
            <a:pPr lvl="0" algn="ctr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   blah</a:t>
            </a:r>
          </a:p>
          <a:p>
            <a:pPr lvl="0" algn="ctr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   for x in y:</a:t>
            </a:r>
          </a:p>
          <a:p>
            <a:pPr lvl="0" algn="ctr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     blah</a:t>
            </a:r>
          </a:p>
          <a:p>
            <a:pPr lvl="0" algn="ctr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     blah</a:t>
            </a:r>
          </a:p>
        </p:txBody>
      </p:sp>
      <p:cxnSp>
        <p:nvCxnSpPr>
          <p:cNvPr id="266" name="Shape 266"/>
          <p:cNvCxnSpPr/>
          <p:nvPr/>
        </p:nvCxnSpPr>
        <p:spPr>
          <a:xfrm flipH="1">
            <a:off x="5299074" y="66230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rgbClr val="0070C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7" name="Shape 267"/>
          <p:cNvSpPr txBox="1"/>
          <p:nvPr/>
        </p:nvSpPr>
        <p:spPr>
          <a:xfrm>
            <a:off x="2616200" y="6051550"/>
            <a:ext cx="2849562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 b="0" i="0" u="none" strike="noStrike" cap="none" dirty="0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i="0" u="none" strike="noStrike" cap="none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Hello world</a:t>
            </a:r>
            <a:r>
              <a:rPr lang="en-US" sz="3600" b="0" i="0" u="none" strike="noStrike" cap="none" dirty="0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b="0" i="0" u="none" strike="noStrike" cap="none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en-US" sz="36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строка</a:t>
            </a:r>
            <a:r>
              <a:rPr lang="en-US" sz="3600" b="0" i="0" u="none" strike="noStrike" cap="none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11188698" y="6000750"/>
            <a:ext cx="2639527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‘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w</a:t>
            </a:r>
            <a:r>
              <a:rPr lang="en-US" sz="36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строка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</p:txBody>
      </p:sp>
      <p:cxnSp>
        <p:nvCxnSpPr>
          <p:cNvPr id="269" name="Shape 269"/>
          <p:cNvCxnSpPr/>
          <p:nvPr/>
        </p:nvCxnSpPr>
        <p:spPr>
          <a:xfrm flipH="1">
            <a:off x="9680574" y="65722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rgbClr val="0070C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70" name="Shape 270"/>
          <p:cNvSpPr txBox="1"/>
          <p:nvPr/>
        </p:nvSpPr>
        <p:spPr>
          <a:xfrm>
            <a:off x="10474325" y="2508250"/>
            <a:ext cx="4940400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Функция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- </a:t>
            </a:r>
            <a:r>
              <a:rPr lang="en-US" sz="30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это</a:t>
            </a:r>
            <a:r>
              <a:rPr lang="en-US" sz="3000" b="0" i="0" u="none" strike="noStrike" cap="none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b="0" i="0" u="none" strike="noStrike" cap="none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используемый</a:t>
            </a:r>
            <a:r>
              <a:rPr lang="en-US" sz="3000" b="0" i="0" u="none" strike="noStrike" cap="none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b="0" i="0" u="none" strike="noStrike" cap="none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нами</a:t>
            </a:r>
            <a:r>
              <a:rPr lang="en-US" sz="3000" b="0" i="0" u="none" strike="noStrike" cap="none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сохраненный</a:t>
            </a:r>
            <a:r>
              <a:rPr lang="en-US" sz="300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код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 </a:t>
            </a:r>
            <a:r>
              <a:rPr lang="en-US" sz="30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Функция</a:t>
            </a:r>
            <a:r>
              <a:rPr lang="en-US" sz="30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принимает</a:t>
            </a:r>
            <a:r>
              <a:rPr lang="en-US" sz="30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входные</a:t>
            </a:r>
            <a:r>
              <a:rPr lang="en-US" sz="3000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данные</a:t>
            </a:r>
            <a:r>
              <a:rPr lang="en-US" sz="3000" b="0" i="0" u="none" strike="noStrike" cap="none" dirty="0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и </a:t>
            </a:r>
            <a:r>
              <a:rPr lang="en-US" sz="30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производит</a:t>
            </a:r>
            <a:r>
              <a:rPr lang="en-US" sz="3000" b="0" i="0" u="none" strike="noStrike" cap="none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результат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4795325" y="8318500"/>
            <a:ext cx="71321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Этот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код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написал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г-н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Гвидо</a:t>
            </a:r>
            <a:endParaRPr lang="en-US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32598303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Создание</a:t>
            </a:r>
            <a:r>
              <a:rPr lang="en-US" sz="760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7600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собственных</a:t>
            </a:r>
            <a:r>
              <a:rPr lang="en-US" sz="7600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функций</a:t>
            </a:r>
            <a:endParaRPr lang="en-US" sz="7600" dirty="0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34925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создаем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новую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функцию</a:t>
            </a:r>
            <a:r>
              <a:rPr lang="en-US" sz="32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помощью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зарезервированного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слова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def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при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необходимости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указываем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параметры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скобках</a:t>
            </a:r>
            <a:endParaRPr lang="en-US" sz="32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Тело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выделяется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отступами</a:t>
            </a:r>
            <a:endParaRPr lang="en-US" sz="32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Следующий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код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задает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функцию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но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i="1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не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выполняет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тело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  <a:endParaRPr lang="en-US" sz="3200" b="0" i="0" u="none" strike="noStrike" cap="none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05" name="Shape 305"/>
          <p:cNvSpPr txBox="1"/>
          <p:nvPr/>
        </p:nvSpPr>
        <p:spPr>
          <a:xfrm>
            <a:off x="3501350" y="6739850"/>
            <a:ext cx="11052850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6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print_lyrics</a:t>
            </a:r>
            <a:r>
              <a:rPr lang="en-US" sz="26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6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ru-RU" sz="26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dirty="0" smtClean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260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I'm a lumberjack, and I'm okay</a:t>
            </a:r>
            <a:r>
              <a:rPr lang="ru-RU" sz="2600" dirty="0" smtClean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ru-RU" sz="26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6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ru-RU" sz="26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dirty="0" smtClean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"I </a:t>
            </a:r>
            <a:r>
              <a:rPr lang="en-US" sz="260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sleep all night and I work all day.</a:t>
            </a:r>
            <a:r>
              <a:rPr lang="ru-RU" sz="2600" dirty="0" smtClean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26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2400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/>
        </p:nvSpPr>
        <p:spPr>
          <a:xfrm>
            <a:off x="1061600" y="1935150"/>
            <a:ext cx="9758800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'Hello‘</a:t>
            </a:r>
            <a:r>
              <a:rPr lang="ru-RU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print_lyrics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("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I'm a lumberjack, and I'm okay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“)</a:t>
            </a:r>
            <a:endParaRPr lang="en-US" sz="2400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FF"/>
              </a:buClr>
              <a:buSzPct val="25000"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'I 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sleep all night and I work all </a:t>
            </a:r>
            <a:r>
              <a:rPr lang="en-US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day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.')</a:t>
            </a:r>
            <a:endParaRPr lang="en-US" sz="24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ru-RU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400" b="0" i="0" u="none" strike="noStrike" cap="none" dirty="0" err="1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Yo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ru-RU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61600" y="1935150"/>
            <a:ext cx="279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Программа</a:t>
            </a:r>
            <a:endParaRPr lang="ru-RU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11886300" y="1935150"/>
            <a:ext cx="279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Результат</a:t>
            </a:r>
            <a:endParaRPr lang="ru-RU" sz="11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/>
        </p:nvSpPr>
        <p:spPr>
          <a:xfrm>
            <a:off x="1061600" y="1935150"/>
            <a:ext cx="9758800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'Hello‘</a:t>
            </a:r>
            <a:r>
              <a:rPr lang="ru-RU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print_lyrics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("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I'm a lumberjack, and I'm okay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“)</a:t>
            </a:r>
            <a:endParaRPr lang="en-US" sz="2400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FF"/>
              </a:buClr>
              <a:buSzPct val="25000"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'I 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sleep all night and I work all </a:t>
            </a:r>
            <a:r>
              <a:rPr lang="en-US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day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.')</a:t>
            </a:r>
            <a:endParaRPr lang="en-US" sz="24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'</a:t>
            </a:r>
            <a:r>
              <a:rPr lang="en-US" sz="2400" b="0" i="0" u="none" strike="noStrike" cap="none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Yo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1" name="Shape 311"/>
          <p:cNvSpPr txBox="1"/>
          <p:nvPr/>
        </p:nvSpPr>
        <p:spPr>
          <a:xfrm>
            <a:off x="12052300" y="2606624"/>
            <a:ext cx="1119300" cy="41974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  <a:endParaRPr lang="en-US" sz="3600" b="0" i="0" u="none" strike="noStrike" cap="none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endParaRPr lang="ru-RU" sz="3600" b="0" i="0" u="none" strike="noStrike" cap="none" dirty="0" smtClean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endParaRPr lang="ru-RU" sz="36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endParaRPr lang="ru-RU" sz="3600" b="0" i="0" u="none" strike="noStrike" cap="none" dirty="0" smtClean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 err="1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Yo</a:t>
            </a:r>
            <a:endParaRPr lang="en-US" sz="3600" b="0" i="0" u="none" strike="noStrike" cap="none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7</a:t>
            </a:r>
            <a:endParaRPr lang="en-US" sz="3600" b="0" i="0" u="none" strike="noStrike" cap="none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61600" y="1935150"/>
            <a:ext cx="279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Программа</a:t>
            </a:r>
            <a:endParaRPr lang="ru-RU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11886300" y="1935150"/>
            <a:ext cx="279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Результат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5849910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title"/>
          </p:nvPr>
        </p:nvSpPr>
        <p:spPr>
          <a:xfrm>
            <a:off x="1155700" y="404075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Определения</a:t>
            </a:r>
            <a:r>
              <a:rPr lang="en-US" sz="7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</a:t>
            </a:r>
            <a:r>
              <a:rPr lang="en-US" sz="7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использование</a:t>
            </a:r>
            <a:endParaRPr lang="en-US" sz="76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Задав</a:t>
            </a:r>
            <a:r>
              <a:rPr lang="en-US" sz="36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функцию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можем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вызвать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или</a:t>
            </a:r>
            <a:r>
              <a:rPr lang="en-US" sz="36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обратиться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) к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ней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 </a:t>
            </a:r>
            <a:r>
              <a:rPr lang="en-US" sz="3600" dirty="0" err="1" smtClean="0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любое</a:t>
            </a: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время и </a:t>
            </a:r>
            <a:r>
              <a:rPr lang="ru-RU" sz="3600" dirty="0" smtClean="0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любое</a:t>
            </a:r>
            <a:r>
              <a:rPr lang="en-US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количество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раз</a:t>
            </a:r>
            <a:endParaRPr lang="en-US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Это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пример</a:t>
            </a:r>
            <a:r>
              <a:rPr lang="en-US" sz="36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сохранения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3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многократного</a:t>
            </a:r>
            <a:r>
              <a:rPr lang="en-US" sz="36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использования</a:t>
            </a:r>
            <a:endParaRPr lang="en-US" sz="36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/>
        </p:nvSpPr>
        <p:spPr>
          <a:xfrm>
            <a:off x="1078375" y="985825"/>
            <a:ext cx="11715899" cy="609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ru-RU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'Hello‘</a:t>
            </a:r>
            <a:r>
              <a:rPr lang="ru-RU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3000" b="1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print_lyrics</a:t>
            </a:r>
            <a:r>
              <a:rPr lang="en-US" sz="30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ru-RU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"I'm a lumberjack, and I'm okay.</a:t>
            </a: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ru-RU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print </a:t>
            </a:r>
            <a:r>
              <a:rPr lang="ru-RU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'I 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sleep all night and I work all day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.‘</a:t>
            </a:r>
            <a:r>
              <a:rPr lang="ru-RU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ru-RU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0" i="0" u="none" strike="noStrike" cap="none" dirty="0" err="1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Yo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‘</a:t>
            </a:r>
            <a:r>
              <a:rPr lang="ru-RU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print_lyrics</a:t>
            </a:r>
            <a:r>
              <a:rPr lang="en-US" sz="30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0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ru-RU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ru-RU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/>
        </p:nvSpPr>
        <p:spPr>
          <a:xfrm>
            <a:off x="1078375" y="985825"/>
            <a:ext cx="11715899" cy="609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ru-RU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'Hello‘</a:t>
            </a:r>
            <a:r>
              <a:rPr lang="ru-RU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3000" b="1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print_lyrics</a:t>
            </a:r>
            <a:r>
              <a:rPr lang="en-US" sz="30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ru-RU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"I'm a lumberjack, and I'm okay.</a:t>
            </a: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ru-RU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print </a:t>
            </a:r>
            <a:r>
              <a:rPr lang="ru-RU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'I 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sleep all night and I work all day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.‘</a:t>
            </a:r>
            <a:r>
              <a:rPr lang="ru-RU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ru-RU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0" i="0" u="none" strike="noStrike" cap="none" dirty="0" err="1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Yo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‘</a:t>
            </a:r>
            <a:r>
              <a:rPr lang="ru-RU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print_lyrics</a:t>
            </a:r>
            <a:r>
              <a:rPr lang="en-US" sz="30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0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ru-RU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ru-RU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5" name="Shape 325"/>
          <p:cNvSpPr txBox="1"/>
          <p:nvPr/>
        </p:nvSpPr>
        <p:spPr>
          <a:xfrm>
            <a:off x="8877300" y="5327650"/>
            <a:ext cx="6591299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 err="1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Yo</a:t>
            </a:r>
            <a:endParaRPr lang="en-US" sz="3600" b="0" i="0" u="none" strike="noStrike" cap="none" dirty="0">
              <a:solidFill>
                <a:srgbClr val="0070C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I'm a lumberjack, and I'm okay.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 sleep all night and I work all day.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7</a:t>
            </a:r>
          </a:p>
        </p:txBody>
      </p:sp>
      <p:cxnSp>
        <p:nvCxnSpPr>
          <p:cNvPr id="326" name="Shape 326"/>
          <p:cNvCxnSpPr/>
          <p:nvPr/>
        </p:nvCxnSpPr>
        <p:spPr>
          <a:xfrm rot="10800000">
            <a:off x="4334486" y="5532361"/>
            <a:ext cx="4353900" cy="1343099"/>
          </a:xfrm>
          <a:prstGeom prst="straightConnector1">
            <a:avLst/>
          </a:prstGeom>
          <a:noFill/>
          <a:ln w="889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78284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title"/>
          </p:nvPr>
        </p:nvSpPr>
        <p:spPr>
          <a:xfrm>
            <a:off x="1155700" y="889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Аргументы</a:t>
            </a:r>
          </a:p>
        </p:txBody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927100" y="2603500"/>
            <a:ext cx="14270699" cy="3886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Аргументом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является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значение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которое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передаем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качестве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входного</a:t>
            </a:r>
            <a:r>
              <a:rPr lang="en-US" sz="3200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параметра</a:t>
            </a:r>
            <a:r>
              <a:rPr lang="en-US" sz="32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при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вызове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  <a:endParaRPr lang="en-US" sz="3200" dirty="0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Аргументы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используются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для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выполнения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с </a:t>
            </a:r>
            <a:r>
              <a:rPr lang="en-US" sz="32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различными</a:t>
            </a:r>
            <a:r>
              <a:rPr lang="en-US" sz="3200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значениями</a:t>
            </a:r>
            <a:endParaRPr lang="en-US" sz="32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Аргументы</a:t>
            </a:r>
            <a:r>
              <a:rPr lang="en-US" sz="32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указываются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скобках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после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названия</a:t>
            </a:r>
            <a:r>
              <a:rPr lang="en-US" sz="32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  <a:endParaRPr lang="en-US" sz="32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33" name="Shape 333"/>
          <p:cNvSpPr txBox="1"/>
          <p:nvPr/>
        </p:nvSpPr>
        <p:spPr>
          <a:xfrm>
            <a:off x="11498246" y="8166100"/>
            <a:ext cx="25505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Аргумент</a:t>
            </a:r>
          </a:p>
        </p:txBody>
      </p:sp>
      <p:cxnSp>
        <p:nvCxnSpPr>
          <p:cNvPr id="334" name="Shape 334"/>
          <p:cNvCxnSpPr/>
          <p:nvPr/>
        </p:nvCxnSpPr>
        <p:spPr>
          <a:xfrm>
            <a:off x="10014325" y="7881100"/>
            <a:ext cx="1288800" cy="638999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5" name="Shape 335"/>
          <p:cNvSpPr txBox="1"/>
          <p:nvPr/>
        </p:nvSpPr>
        <p:spPr>
          <a:xfrm>
            <a:off x="4635500" y="7061200"/>
            <a:ext cx="6248399" cy="81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900" b="0" i="0" u="none" strike="noStrike" cap="none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big</a:t>
            </a:r>
            <a:r>
              <a:rPr lang="en-US" sz="49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= </a:t>
            </a:r>
            <a:r>
              <a:rPr lang="en-US" sz="49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max</a:t>
            </a:r>
            <a:r>
              <a:rPr lang="en-US" sz="49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en-US" sz="4900" b="0" i="0" u="none" strike="noStrike" cap="none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'Hello world'</a:t>
            </a:r>
            <a:r>
              <a:rPr lang="en-US" sz="49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title"/>
          </p:nvPr>
        </p:nvSpPr>
        <p:spPr>
          <a:xfrm>
            <a:off x="4316050" y="76200"/>
            <a:ext cx="6984899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Параметры</a:t>
            </a:r>
          </a:p>
        </p:txBody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1155700" y="2110500"/>
            <a:ext cx="6843900" cy="5079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lvl="0" indent="-533400" rtl="0">
              <a:spcBef>
                <a:spcPts val="0"/>
              </a:spcBef>
              <a:buClr>
                <a:schemeClr val="lt1"/>
              </a:buClr>
              <a:buSzPct val="192375"/>
              <a:buFont typeface="Cabin"/>
              <a:buNone/>
            </a:pPr>
            <a:r>
              <a:rPr lang="en-US" sz="3200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Параметр</a:t>
            </a:r>
            <a:r>
              <a:rPr lang="en-US" sz="32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-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это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переменная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которую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используем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в</a:t>
            </a:r>
            <a:r>
              <a:rPr lang="en-US" sz="32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определении</a:t>
            </a:r>
            <a:r>
              <a:rPr lang="en-US" sz="32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Это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своего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рода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"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ручка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",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предоставляющая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коду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доступ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к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аргументам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для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вызова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конкретной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  <a:r>
              <a:rPr lang="en-US" sz="32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42" name="Shape 342"/>
          <p:cNvSpPr txBox="1"/>
          <p:nvPr/>
        </p:nvSpPr>
        <p:spPr>
          <a:xfrm>
            <a:off x="10001250" y="2110500"/>
            <a:ext cx="5713800" cy="7006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4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...  </a:t>
            </a:r>
            <a:r>
              <a:rPr lang="en-US" sz="24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40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== '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es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':</a:t>
            </a:r>
          </a:p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...  </a:t>
            </a:r>
            <a:r>
              <a:rPr lang="en-US" sz="24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40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ru-RU" sz="2400" dirty="0" smtClean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400" dirty="0" err="1" smtClean="0">
                <a:latin typeface="Courier New"/>
                <a:ea typeface="Courier New"/>
                <a:cs typeface="Courier New"/>
                <a:sym typeface="Courier New"/>
              </a:rPr>
              <a:t>Hola</a:t>
            </a: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r>
              <a:rPr lang="ru-RU" sz="2400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...   </a:t>
            </a:r>
            <a:r>
              <a:rPr lang="en-US" sz="24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24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-US" sz="24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== '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fr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':</a:t>
            </a:r>
          </a:p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24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40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ru-RU" sz="2400" dirty="0" smtClean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'Bonjour’</a:t>
            </a:r>
            <a:r>
              <a:rPr lang="ru-RU" sz="2400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ru-RU" sz="24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r>
              <a:rPr lang="ru-RU" sz="24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-RU" sz="2400" dirty="0" smtClean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400" dirty="0" err="1" smtClean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2400" dirty="0" smtClean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-US" sz="2400" dirty="0" smtClean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‘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ua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’:</a:t>
            </a:r>
          </a:p>
          <a:p>
            <a:pPr>
              <a:buClr>
                <a:srgbClr val="FFFFFF"/>
              </a:buClr>
              <a:buSzPct val="25000"/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24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40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2400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2400" dirty="0" smtClean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‘</a:t>
            </a:r>
            <a:r>
              <a:rPr lang="ru-RU" sz="2400" dirty="0" err="1" smtClean="0">
                <a:latin typeface="Courier New"/>
                <a:ea typeface="Courier New"/>
                <a:cs typeface="Courier New"/>
                <a:sym typeface="Courier New"/>
              </a:rPr>
              <a:t>Прив</a:t>
            </a:r>
            <a:r>
              <a:rPr lang="uk-UA" sz="2400" dirty="0" smtClean="0">
                <a:latin typeface="Courier New"/>
                <a:ea typeface="Courier New"/>
                <a:cs typeface="Courier New"/>
                <a:sym typeface="Courier New"/>
              </a:rPr>
              <a:t>іт</a:t>
            </a: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r>
              <a:rPr lang="ru-RU" sz="2400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r>
              <a:rPr lang="uk-UA" sz="2400" dirty="0" smtClean="0">
                <a:latin typeface="Courier New"/>
                <a:ea typeface="Courier New"/>
                <a:cs typeface="Courier New"/>
                <a:sym typeface="Courier New"/>
              </a:rPr>
              <a:t>	   </a:t>
            </a:r>
            <a:r>
              <a:rPr lang="en-US" sz="2400" dirty="0" err="1" smtClean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2400" dirty="0" smtClean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-US" sz="2400" dirty="0" smtClean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== ‘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ru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’:</a:t>
            </a:r>
          </a:p>
          <a:p>
            <a:pPr>
              <a:buClr>
                <a:srgbClr val="FFFFFF"/>
              </a:buClr>
              <a:buSzPct val="25000"/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24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40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2400" dirty="0" smtClean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‘</a:t>
            </a:r>
            <a:r>
              <a:rPr lang="ru-RU" sz="2400" dirty="0" smtClean="0">
                <a:latin typeface="Courier New"/>
                <a:ea typeface="Courier New"/>
                <a:cs typeface="Courier New"/>
                <a:sym typeface="Courier New"/>
              </a:rPr>
              <a:t>Привет</a:t>
            </a: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r>
              <a:rPr lang="ru-RU" sz="2400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ru-RU" sz="2400" dirty="0" smtClean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...    </a:t>
            </a:r>
            <a:r>
              <a:rPr lang="en-US" sz="24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</a:p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...   </a:t>
            </a:r>
            <a:r>
              <a:rPr lang="en-US" sz="24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40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2400" dirty="0" smtClean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'Hello’</a:t>
            </a:r>
            <a:r>
              <a:rPr lang="ru-RU" sz="2400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... </a:t>
            </a:r>
          </a:p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400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en</a:t>
            </a:r>
            <a:r>
              <a:rPr lang="en-US" sz="2400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ru-RU" sz="24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Hello</a:t>
            </a:r>
            <a:endParaRPr lang="en-US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400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es</a:t>
            </a:r>
            <a:r>
              <a:rPr lang="en-US" sz="2400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ru-RU" sz="24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dirty="0" err="1" smtClean="0">
                <a:latin typeface="Courier New"/>
                <a:ea typeface="Courier New"/>
                <a:cs typeface="Courier New"/>
                <a:sym typeface="Courier New"/>
              </a:rPr>
              <a:t>Hola</a:t>
            </a:r>
            <a:endParaRPr lang="en-US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400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</a:t>
            </a:r>
            <a:r>
              <a:rPr lang="en-US" sz="2400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ru-RU" sz="24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Bonjour</a:t>
            </a:r>
            <a:endParaRPr lang="en-US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233702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444500" y="1844611"/>
            <a:ext cx="15201900" cy="680701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r>
              <a:rPr lang="ru-RU" sz="2800" dirty="0" smtClean="0"/>
              <a:t>Дана строка текста. Необходимо получить словарь, в котором ключом будет  слово, а значением – его длинна.</a:t>
            </a:r>
          </a:p>
          <a:p>
            <a:r>
              <a:rPr lang="ru-RU" sz="2800" dirty="0" smtClean="0"/>
              <a:t>Пример экрана вывода программы: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Введите текст: Я 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  <a:sym typeface="Cabin"/>
              </a:rPr>
              <a:t>изучаю</a:t>
            </a: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Cabin"/>
              </a:rPr>
              <a:t>{'Python': 6, '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  <a:sym typeface="Cabin"/>
              </a:rPr>
              <a:t>изучаю': 6, 'Я': 1</a:t>
            </a: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Cabin"/>
              </a:rPr>
              <a:t>}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  <a:sym typeface="Cabin"/>
            </a:endParaRPr>
          </a:p>
        </p:txBody>
      </p:sp>
      <p:sp>
        <p:nvSpPr>
          <p:cNvPr id="396" name="Shape 396"/>
          <p:cNvSpPr txBox="1">
            <a:spLocks noGrp="1"/>
          </p:cNvSpPr>
          <p:nvPr>
            <p:ph type="title"/>
          </p:nvPr>
        </p:nvSpPr>
        <p:spPr>
          <a:xfrm>
            <a:off x="1155700" y="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FF00"/>
              </a:buClr>
              <a:buSzPct val="25000"/>
              <a:buFont typeface="Cabin"/>
              <a:buNone/>
            </a:pPr>
            <a:r>
              <a:rPr lang="ru-RU" sz="7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Задача на закрепление</a:t>
            </a:r>
            <a:endParaRPr lang="en-US" sz="7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44512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>
            <a:spLocks noGrp="1"/>
          </p:cNvSpPr>
          <p:nvPr>
            <p:ph type="title"/>
          </p:nvPr>
        </p:nvSpPr>
        <p:spPr>
          <a:xfrm>
            <a:off x="927100" y="889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Возвращаемые</a:t>
            </a:r>
            <a:r>
              <a:rPr lang="en-US" sz="7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значения</a:t>
            </a:r>
          </a:p>
        </p:txBody>
      </p:sp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1435000" y="2387500"/>
            <a:ext cx="13932000" cy="25781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Зачастую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функция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принимает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входе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аргументы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выполняет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расчеты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и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возвращает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значение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которое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используется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как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значение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при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вызове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в </a:t>
            </a:r>
            <a:r>
              <a:rPr lang="en-US" sz="32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выражении</a:t>
            </a:r>
            <a:r>
              <a:rPr lang="en-US" sz="320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вызова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 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Для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этого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используется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ключевое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слово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return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  <p:sp>
        <p:nvSpPr>
          <p:cNvPr id="349" name="Shape 349"/>
          <p:cNvSpPr txBox="1"/>
          <p:nvPr/>
        </p:nvSpPr>
        <p:spPr>
          <a:xfrm>
            <a:off x="2011875" y="5441950"/>
            <a:ext cx="8546999" cy="283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600" i="0" u="none" strike="noStrike" cap="none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6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6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"Hello</a:t>
            </a:r>
            <a:r>
              <a:rPr lang="en-US" sz="36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6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600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lang="ru-RU" sz="3600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60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600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lang="en-US" sz="3600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0" name="Shape 350"/>
          <p:cNvSpPr txBox="1"/>
          <p:nvPr/>
        </p:nvSpPr>
        <p:spPr>
          <a:xfrm>
            <a:off x="11137500" y="7104450"/>
            <a:ext cx="4000500" cy="1193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60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Hello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60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Hello Sally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xfrm>
            <a:off x="1258750" y="311225"/>
            <a:ext cx="13773900" cy="1844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Возвращаемое значение</a:t>
            </a:r>
          </a:p>
        </p:txBody>
      </p:sp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1155700" y="2358425"/>
            <a:ext cx="6801899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0360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lang="en-US" sz="3200" dirty="0" err="1">
                <a:solidFill>
                  <a:schemeClr val="bg2"/>
                </a:solidFill>
              </a:rPr>
              <a:t>Результативной</a:t>
            </a:r>
            <a:r>
              <a:rPr lang="en-US" sz="3200" dirty="0">
                <a:solidFill>
                  <a:schemeClr val="bg2"/>
                </a:solidFill>
              </a:rPr>
              <a:t>” </a:t>
            </a:r>
            <a:r>
              <a:rPr lang="en-US" sz="3200" dirty="0" err="1">
                <a:solidFill>
                  <a:schemeClr val="bg2"/>
                </a:solidFill>
              </a:rPr>
              <a:t>является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функция</a:t>
            </a:r>
            <a:r>
              <a:rPr lang="en-US" sz="32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производящая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результат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или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возвращаемое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значение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) </a:t>
            </a:r>
          </a:p>
          <a:p>
            <a:pPr marL="403606" marR="0" lvl="0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Инструкция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sng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return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32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завершает </a:t>
            </a:r>
            <a:r>
              <a:rPr lang="en-US" sz="3200" b="0" i="0" u="none" strike="noStrike" cap="none" dirty="0" err="1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исполнение</a:t>
            </a:r>
            <a:r>
              <a:rPr lang="en-US" sz="3200" b="0" i="0" u="none" strike="noStrike" cap="none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и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возвращает</a:t>
            </a:r>
            <a:r>
              <a:rPr lang="en-US" sz="32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результат</a:t>
            </a:r>
            <a:r>
              <a:rPr lang="en-US" sz="320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  <a:endParaRPr lang="en-US" sz="32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57" name="Shape 357"/>
          <p:cNvSpPr txBox="1"/>
          <p:nvPr/>
        </p:nvSpPr>
        <p:spPr>
          <a:xfrm>
            <a:off x="9250680" y="1994975"/>
            <a:ext cx="6516820" cy="6429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...      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2400" b="0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== '</a:t>
            </a:r>
            <a:r>
              <a:rPr lang="en-US" sz="2400" b="0" i="0" u="none" strike="noStrike" cap="none" dirty="0" err="1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es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...            return </a:t>
            </a:r>
            <a:r>
              <a:rPr lang="en-US" sz="2400" b="0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400" b="0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Hola</a:t>
            </a:r>
            <a:r>
              <a:rPr lang="en-US" sz="2400" b="0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’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...        </a:t>
            </a:r>
            <a:r>
              <a:rPr lang="en-US" sz="2400" b="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 err="1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2400" b="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 err="1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-US" sz="2400" b="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== '</a:t>
            </a:r>
            <a:r>
              <a:rPr lang="en-US" sz="2400" b="0" i="0" u="none" strike="noStrike" cap="none" dirty="0" err="1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fr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...            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24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'Bonjour’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...         else: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...            return </a:t>
            </a:r>
            <a:r>
              <a:rPr lang="en-US" sz="24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'Hello</a:t>
            </a:r>
            <a:r>
              <a:rPr lang="en-US" sz="2400" b="0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endParaRPr lang="ru-RU" sz="2400" b="0" i="0" u="none" strike="noStrike" cap="none" dirty="0" smtClean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2400" b="0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ru-RU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400" b="0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en</a:t>
            </a:r>
            <a:r>
              <a:rPr lang="en-US" sz="24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),'Glenn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r>
              <a:rPr lang="ru-RU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Hello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ru-RU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400" b="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400" b="0" i="0" u="none" strike="noStrike" cap="none" dirty="0" err="1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es</a:t>
            </a:r>
            <a:r>
              <a:rPr lang="en-US" sz="24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‘</a:t>
            </a:r>
            <a:r>
              <a:rPr lang="ru-RU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'Sally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r>
              <a:rPr lang="ru-RU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Hola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Sally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ru-RU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smtClean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2400" b="0" i="0" u="none" strike="noStrike" cap="none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fr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'),'Michael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r>
              <a:rPr lang="ru-RU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Bonjour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Michael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66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Аргументы</a:t>
            </a:r>
            <a:r>
              <a:rPr lang="en-US" sz="6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</a:t>
            </a:r>
            <a:r>
              <a:rPr lang="en-US" sz="6600" b="0" i="0" u="none" strike="noStrike" cap="none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600" dirty="0" err="1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параметры</a:t>
            </a:r>
            <a:r>
              <a:rPr lang="en-US" sz="6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</a:t>
            </a:r>
            <a:r>
              <a:rPr lang="en-US" sz="6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результаты</a:t>
            </a:r>
            <a:endParaRPr lang="en-US" sz="66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63" name="Shape 363"/>
          <p:cNvSpPr txBox="1"/>
          <p:nvPr/>
        </p:nvSpPr>
        <p:spPr>
          <a:xfrm>
            <a:off x="1200150" y="2616200"/>
            <a:ext cx="7557000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Hello world</a:t>
            </a:r>
            <a:r>
              <a:rPr lang="en-US" sz="30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ru-RU" sz="3000" b="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ru-RU" sz="30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 smtClean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endParaRPr lang="en-US" sz="3000" b="0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66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Аргументы</a:t>
            </a:r>
            <a:r>
              <a:rPr lang="en-US" sz="6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</a:t>
            </a:r>
            <a:r>
              <a:rPr lang="en-US" sz="6600" b="0" i="0" u="none" strike="noStrike" cap="none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600" dirty="0" err="1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параметры</a:t>
            </a:r>
            <a:r>
              <a:rPr lang="en-US" sz="6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</a:t>
            </a:r>
            <a:r>
              <a:rPr lang="en-US" sz="6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результаты</a:t>
            </a:r>
            <a:endParaRPr lang="en-US" sz="66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63" name="Shape 363"/>
          <p:cNvSpPr txBox="1"/>
          <p:nvPr/>
        </p:nvSpPr>
        <p:spPr>
          <a:xfrm>
            <a:off x="1200150" y="2616200"/>
            <a:ext cx="7557000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Hello world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ru-RU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116679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66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Аргументы</a:t>
            </a:r>
            <a:r>
              <a:rPr lang="en-US" sz="6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</a:t>
            </a:r>
            <a:r>
              <a:rPr lang="en-US" sz="6600" b="0" i="0" u="none" strike="noStrike" cap="none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600" dirty="0" err="1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параметры</a:t>
            </a:r>
            <a:r>
              <a:rPr lang="en-US" sz="6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</a:t>
            </a:r>
            <a:r>
              <a:rPr lang="en-US" sz="6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результаты</a:t>
            </a:r>
            <a:endParaRPr lang="en-US" sz="66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63" name="Shape 363"/>
          <p:cNvSpPr txBox="1"/>
          <p:nvPr/>
        </p:nvSpPr>
        <p:spPr>
          <a:xfrm>
            <a:off x="1200150" y="2616200"/>
            <a:ext cx="7557000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Hello world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ru-RU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</p:txBody>
      </p:sp>
      <p:sp>
        <p:nvSpPr>
          <p:cNvPr id="364" name="Shape 364"/>
          <p:cNvSpPr txBox="1"/>
          <p:nvPr/>
        </p:nvSpPr>
        <p:spPr>
          <a:xfrm>
            <a:off x="7805637" y="4011400"/>
            <a:ext cx="3127800" cy="34833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max(</a:t>
            </a:r>
            <a:r>
              <a:rPr lang="en-US" sz="24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return ‘w’</a:t>
            </a:r>
          </a:p>
        </p:txBody>
      </p:sp>
      <p:cxnSp>
        <p:nvCxnSpPr>
          <p:cNvPr id="365" name="Shape 365"/>
          <p:cNvCxnSpPr/>
          <p:nvPr/>
        </p:nvCxnSpPr>
        <p:spPr>
          <a:xfrm flipH="1">
            <a:off x="6569200" y="5608275"/>
            <a:ext cx="1016099" cy="3600"/>
          </a:xfrm>
          <a:prstGeom prst="straightConnector1">
            <a:avLst/>
          </a:prstGeom>
          <a:noFill/>
          <a:ln w="889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6" name="Shape 366"/>
          <p:cNvSpPr txBox="1"/>
          <p:nvPr/>
        </p:nvSpPr>
        <p:spPr>
          <a:xfrm>
            <a:off x="3530600" y="5283200"/>
            <a:ext cx="28496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Hello world</a:t>
            </a:r>
            <a:r>
              <a:rPr lang="en-US" sz="3600" b="0" i="0" u="none" strike="noStrike" cap="non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13066711" y="5232400"/>
            <a:ext cx="644524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‘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w</a:t>
            </a:r>
            <a:r>
              <a:rPr lang="en-US" sz="36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</a:p>
        </p:txBody>
      </p:sp>
      <p:cxnSp>
        <p:nvCxnSpPr>
          <p:cNvPr id="368" name="Shape 368"/>
          <p:cNvCxnSpPr/>
          <p:nvPr/>
        </p:nvCxnSpPr>
        <p:spPr>
          <a:xfrm flipH="1">
            <a:off x="11153774" y="55943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rgbClr val="0070C0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63572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66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Аргументы</a:t>
            </a:r>
            <a:r>
              <a:rPr lang="en-US" sz="6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</a:t>
            </a:r>
            <a:r>
              <a:rPr lang="en-US" sz="6600" b="0" i="0" u="none" strike="noStrike" cap="none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600" dirty="0" err="1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параметры</a:t>
            </a:r>
            <a:r>
              <a:rPr lang="en-US" sz="6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</a:t>
            </a:r>
            <a:r>
              <a:rPr lang="en-US" sz="6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результаты</a:t>
            </a:r>
            <a:endParaRPr lang="en-US" sz="66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63" name="Shape 363"/>
          <p:cNvSpPr txBox="1"/>
          <p:nvPr/>
        </p:nvSpPr>
        <p:spPr>
          <a:xfrm>
            <a:off x="1200150" y="2616200"/>
            <a:ext cx="7557000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Hello world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ru-RU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</p:txBody>
      </p:sp>
      <p:sp>
        <p:nvSpPr>
          <p:cNvPr id="364" name="Shape 364"/>
          <p:cNvSpPr txBox="1"/>
          <p:nvPr/>
        </p:nvSpPr>
        <p:spPr>
          <a:xfrm>
            <a:off x="7805637" y="4011400"/>
            <a:ext cx="3127800" cy="34833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max(</a:t>
            </a:r>
            <a:r>
              <a:rPr lang="en-US" sz="24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return ‘w’</a:t>
            </a:r>
          </a:p>
        </p:txBody>
      </p:sp>
      <p:cxnSp>
        <p:nvCxnSpPr>
          <p:cNvPr id="365" name="Shape 365"/>
          <p:cNvCxnSpPr/>
          <p:nvPr/>
        </p:nvCxnSpPr>
        <p:spPr>
          <a:xfrm flipH="1">
            <a:off x="6569200" y="5608275"/>
            <a:ext cx="1016099" cy="3600"/>
          </a:xfrm>
          <a:prstGeom prst="straightConnector1">
            <a:avLst/>
          </a:prstGeom>
          <a:noFill/>
          <a:ln w="889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6" name="Shape 366"/>
          <p:cNvSpPr txBox="1"/>
          <p:nvPr/>
        </p:nvSpPr>
        <p:spPr>
          <a:xfrm>
            <a:off x="3530600" y="5283200"/>
            <a:ext cx="28496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Hello world</a:t>
            </a:r>
            <a:r>
              <a:rPr lang="en-US" sz="3600" b="0" i="0" u="none" strike="noStrike" cap="non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13066711" y="5232400"/>
            <a:ext cx="644524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‘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w</a:t>
            </a:r>
            <a:r>
              <a:rPr lang="en-US" sz="36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</a:p>
        </p:txBody>
      </p:sp>
      <p:cxnSp>
        <p:nvCxnSpPr>
          <p:cNvPr id="368" name="Shape 368"/>
          <p:cNvCxnSpPr/>
          <p:nvPr/>
        </p:nvCxnSpPr>
        <p:spPr>
          <a:xfrm flipH="1">
            <a:off x="11153774" y="55943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rgbClr val="0070C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9" name="Shape 369"/>
          <p:cNvSpPr txBox="1"/>
          <p:nvPr/>
        </p:nvSpPr>
        <p:spPr>
          <a:xfrm>
            <a:off x="2049445" y="6502400"/>
            <a:ext cx="27251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Аргумент</a:t>
            </a:r>
          </a:p>
        </p:txBody>
      </p:sp>
      <p:cxnSp>
        <p:nvCxnSpPr>
          <p:cNvPr id="370" name="Shape 370"/>
          <p:cNvCxnSpPr/>
          <p:nvPr/>
        </p:nvCxnSpPr>
        <p:spPr>
          <a:xfrm flipH="1">
            <a:off x="3027375" y="5965150"/>
            <a:ext cx="903299" cy="532499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11231546" y="2908300"/>
            <a:ext cx="25568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Параметр</a:t>
            </a:r>
          </a:p>
        </p:txBody>
      </p:sp>
      <p:cxnSp>
        <p:nvCxnSpPr>
          <p:cNvPr id="372" name="Shape 372"/>
          <p:cNvCxnSpPr/>
          <p:nvPr/>
        </p:nvCxnSpPr>
        <p:spPr>
          <a:xfrm rot="10800000" flipH="1">
            <a:off x="9904575" y="3297099"/>
            <a:ext cx="1049100" cy="107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3" name="Shape 373"/>
          <p:cNvSpPr txBox="1"/>
          <p:nvPr/>
        </p:nvSpPr>
        <p:spPr>
          <a:xfrm>
            <a:off x="12750550" y="6743700"/>
            <a:ext cx="25568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Результат</a:t>
            </a:r>
          </a:p>
        </p:txBody>
      </p:sp>
      <p:cxnSp>
        <p:nvCxnSpPr>
          <p:cNvPr id="374" name="Shape 374"/>
          <p:cNvCxnSpPr/>
          <p:nvPr/>
        </p:nvCxnSpPr>
        <p:spPr>
          <a:xfrm>
            <a:off x="13377862" y="5940425"/>
            <a:ext cx="19049" cy="7112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2304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2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Несколько</a:t>
            </a:r>
            <a:r>
              <a:rPr lang="en-US" sz="72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200" dirty="0" err="1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параметров</a:t>
            </a:r>
            <a:r>
              <a:rPr lang="en-US" sz="72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/ </a:t>
            </a:r>
            <a:r>
              <a:rPr lang="en-US" sz="72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аргументов</a:t>
            </a:r>
            <a:endParaRPr lang="en-US" sz="7200" dirty="0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80" name="Shape 380"/>
          <p:cNvSpPr txBox="1">
            <a:spLocks noGrp="1"/>
          </p:cNvSpPr>
          <p:nvPr>
            <p:ph type="body" idx="1"/>
          </p:nvPr>
        </p:nvSpPr>
        <p:spPr>
          <a:xfrm>
            <a:off x="707924" y="2603500"/>
            <a:ext cx="6600476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3200" dirty="0" err="1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определении</a:t>
            </a:r>
            <a:r>
              <a:rPr lang="en-US" sz="3200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  <a:r>
              <a:rPr lang="en-US" sz="32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можно</a:t>
            </a:r>
            <a:r>
              <a:rPr lang="en-US" sz="32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задать</a:t>
            </a:r>
            <a:r>
              <a:rPr lang="en-US" sz="32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несколько</a:t>
            </a:r>
            <a:r>
              <a:rPr lang="en-US" sz="3200" b="0" i="0" u="none" strike="noStrike" cap="none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параметров</a:t>
            </a:r>
            <a:endParaRPr lang="en-US" sz="3200" dirty="0">
              <a:solidFill>
                <a:schemeClr val="tx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Для</a:t>
            </a:r>
            <a:r>
              <a:rPr lang="en-US" sz="32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этого</a:t>
            </a:r>
            <a:r>
              <a:rPr lang="en-US" sz="32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просто</a:t>
            </a:r>
            <a:r>
              <a:rPr lang="en-US" sz="32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добавляем</a:t>
            </a:r>
            <a:r>
              <a:rPr lang="en-US" sz="32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дополнительные</a:t>
            </a:r>
            <a:r>
              <a:rPr lang="en-US" sz="32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аргументы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при</a:t>
            </a:r>
            <a:r>
              <a:rPr lang="en-US" sz="32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вызове</a:t>
            </a:r>
            <a:r>
              <a:rPr lang="en-US" sz="3200" b="0" i="0" u="none" strike="noStrike" cap="none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  <a:endParaRPr lang="en-US" sz="32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Число</a:t>
            </a:r>
            <a:r>
              <a:rPr lang="en-US" sz="32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32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порядок</a:t>
            </a:r>
            <a:r>
              <a:rPr lang="en-US" sz="32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аргументов</a:t>
            </a:r>
            <a:r>
              <a:rPr lang="en-US" sz="32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должны</a:t>
            </a:r>
            <a:r>
              <a:rPr lang="en-US" sz="32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совпадать</a:t>
            </a:r>
            <a:endParaRPr lang="en-US" sz="3200" dirty="0">
              <a:solidFill>
                <a:schemeClr val="tx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81" name="Shape 381"/>
          <p:cNvSpPr txBox="1"/>
          <p:nvPr/>
        </p:nvSpPr>
        <p:spPr>
          <a:xfrm>
            <a:off x="9966100" y="3923300"/>
            <a:ext cx="5481000" cy="333290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 err="1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3000" b="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0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, b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...    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added = </a:t>
            </a:r>
            <a:r>
              <a:rPr lang="en-US" sz="30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-US" sz="30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r>
              <a:rPr lang="en-US" sz="3000" b="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added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000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3000" b="0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addt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30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 5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ru-RU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ru-RU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56845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rgbClr val="00FFFF"/>
              </a:buClr>
              <a:buSzPct val="25000"/>
            </a:pPr>
            <a:r>
              <a:rPr lang="ru-RU" sz="7600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Необязательные и именованные аргументы</a:t>
            </a:r>
            <a:endParaRPr lang="en-US" sz="7600" dirty="0">
              <a:solidFill>
                <a:srgbClr val="00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723900" y="2405099"/>
            <a:ext cx="6843900" cy="32108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lvl="0" indent="-533400">
              <a:spcBef>
                <a:spcPts val="0"/>
              </a:spcBef>
              <a:buSzPct val="192375"/>
              <a:buNone/>
            </a:pPr>
            <a:r>
              <a:rPr lang="ru-RU" sz="3200" dirty="0" smtClean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Аргументы </a:t>
            </a:r>
            <a:r>
              <a:rPr lang="ru-RU" sz="32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функции могут иметь </a:t>
            </a:r>
            <a:r>
              <a:rPr lang="ru-RU" sz="3600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значения по умолчанию</a:t>
            </a:r>
            <a:r>
              <a:rPr lang="ru-RU" sz="32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, оно будет использовано, если при вызове функции значение этого аргумента не указано.</a:t>
            </a:r>
            <a:endParaRPr sz="3200" dirty="0">
              <a:solidFill>
                <a:schemeClr val="tx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42" name="Shape 342"/>
          <p:cNvSpPr txBox="1"/>
          <p:nvPr/>
        </p:nvSpPr>
        <p:spPr>
          <a:xfrm>
            <a:off x="9541510" y="2542259"/>
            <a:ext cx="5713800" cy="524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4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a, b</a:t>
            </a: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lang="en-US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...		</a:t>
            </a: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return a </a:t>
            </a: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lang="en-US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endParaRPr lang="en-US" sz="24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(2, 3)</a:t>
            </a:r>
          </a:p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lang="en-US" sz="24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lang="en-US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-US" sz="240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24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(most recent call last):</a:t>
            </a:r>
          </a:p>
          <a:p>
            <a:pPr>
              <a:buClr>
                <a:srgbClr val="FFFFFF"/>
              </a:buClr>
              <a:buSzPct val="25000"/>
            </a:pPr>
            <a:r>
              <a:rPr lang="en-US" sz="24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File "&lt;pyshell#4&gt;", line 1, in &lt;module&gt;</a:t>
            </a:r>
          </a:p>
          <a:p>
            <a:pPr>
              <a:buClr>
                <a:srgbClr val="FFFFFF"/>
              </a:buClr>
              <a:buSzPct val="25000"/>
            </a:pPr>
            <a:r>
              <a:rPr lang="en-US" sz="24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add()</a:t>
            </a:r>
          </a:p>
          <a:p>
            <a:pPr>
              <a:buClr>
                <a:srgbClr val="FFFFFF"/>
              </a:buClr>
              <a:buSzPct val="25000"/>
            </a:pPr>
            <a:r>
              <a:rPr lang="en-US" sz="240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TypeError</a:t>
            </a:r>
            <a:r>
              <a:rPr lang="en-US" sz="24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: add() missing 2 required positional arguments: 'a' and 'b' </a:t>
            </a:r>
            <a:r>
              <a:rPr lang="en-US" sz="2400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endParaRPr lang="en-US" sz="2400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" name="Овальная выноска 2"/>
          <p:cNvSpPr/>
          <p:nvPr/>
        </p:nvSpPr>
        <p:spPr>
          <a:xfrm>
            <a:off x="3956050" y="6118898"/>
            <a:ext cx="5081270" cy="1828800"/>
          </a:xfrm>
          <a:prstGeom prst="wedgeEllipseCallout">
            <a:avLst>
              <a:gd name="adj1" fmla="val 58598"/>
              <a:gd name="adj2" fmla="val -131666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rgbClr val="FF0000"/>
                </a:solidFill>
              </a:rPr>
              <a:t>Обязательно передавать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ru-RU" sz="2400" u="sng" dirty="0" smtClean="0">
                <a:solidFill>
                  <a:srgbClr val="FF0000"/>
                </a:solidFill>
              </a:rPr>
              <a:t>два</a:t>
            </a:r>
            <a:r>
              <a:rPr lang="ru-RU" sz="2400" dirty="0" smtClean="0">
                <a:solidFill>
                  <a:srgbClr val="FF0000"/>
                </a:solidFill>
              </a:rPr>
              <a:t> аргумента в функцию!!!</a:t>
            </a:r>
            <a:endParaRPr lang="ru-RU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56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56845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rgbClr val="00FFFF"/>
              </a:buClr>
              <a:buSzPct val="25000"/>
            </a:pPr>
            <a:r>
              <a:rPr lang="ru-RU" sz="7600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Необязательные и именованные аргументы</a:t>
            </a:r>
            <a:endParaRPr lang="en-US" sz="7600" dirty="0">
              <a:solidFill>
                <a:srgbClr val="00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723900" y="2405099"/>
            <a:ext cx="6843900" cy="32108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lvl="0" indent="-533400">
              <a:spcBef>
                <a:spcPts val="0"/>
              </a:spcBef>
              <a:buSzPct val="192375"/>
              <a:buNone/>
            </a:pPr>
            <a:r>
              <a:rPr lang="ru-RU" sz="3200" dirty="0" smtClean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Аргументы </a:t>
            </a:r>
            <a:r>
              <a:rPr lang="ru-RU" sz="32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функции могут иметь </a:t>
            </a:r>
            <a:r>
              <a:rPr lang="ru-RU" sz="3600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значения по умолчанию</a:t>
            </a:r>
            <a:r>
              <a:rPr lang="ru-RU" sz="32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, оно будет использовано, если при вызове функции значение этого аргумента не указано.</a:t>
            </a:r>
            <a:endParaRPr sz="3200" dirty="0">
              <a:solidFill>
                <a:schemeClr val="tx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42" name="Shape 342"/>
          <p:cNvSpPr txBox="1"/>
          <p:nvPr/>
        </p:nvSpPr>
        <p:spPr>
          <a:xfrm>
            <a:off x="9479280" y="2803518"/>
            <a:ext cx="6141790" cy="524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4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a, b</a:t>
            </a:r>
            <a:r>
              <a:rPr lang="ru-RU" sz="2400" dirty="0" smtClean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=0</a:t>
            </a: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lang="en-US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...		</a:t>
            </a: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return a </a:t>
            </a: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lang="en-US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endParaRPr lang="en-US" sz="24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(2, 3)</a:t>
            </a:r>
          </a:p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lang="en-US" sz="24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2400" dirty="0" smtClean="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ru-RU" sz="2400" dirty="0" smtClean="0"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>
              <a:buClr>
                <a:srgbClr val="FFFFFF"/>
              </a:buClr>
              <a:buSzPct val="25000"/>
            </a:pP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>
              <a:buClr>
                <a:srgbClr val="FFFFFF"/>
              </a:buClr>
              <a:buSzPct val="25000"/>
            </a:pPr>
            <a:r>
              <a:rPr lang="en-US" sz="240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24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(most recent call last):</a:t>
            </a:r>
          </a:p>
          <a:p>
            <a:pPr>
              <a:buClr>
                <a:srgbClr val="FFFFFF"/>
              </a:buClr>
              <a:buSzPct val="25000"/>
            </a:pPr>
            <a:r>
              <a:rPr lang="en-US" sz="24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File "&lt;pyshell#7&gt;", line 1, in &lt;module&gt;</a:t>
            </a:r>
          </a:p>
          <a:p>
            <a:pPr>
              <a:buClr>
                <a:srgbClr val="FFFFFF"/>
              </a:buClr>
              <a:buSzPct val="25000"/>
            </a:pPr>
            <a:r>
              <a:rPr lang="en-US" sz="24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add()</a:t>
            </a:r>
          </a:p>
          <a:p>
            <a:pPr>
              <a:buClr>
                <a:srgbClr val="FFFFFF"/>
              </a:buClr>
              <a:buSzPct val="25000"/>
            </a:pPr>
            <a:r>
              <a:rPr lang="en-US" sz="240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TypeError</a:t>
            </a:r>
            <a:r>
              <a:rPr lang="en-US" sz="24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: add() missing 1 required positional argument: 'a'</a:t>
            </a:r>
            <a:endParaRPr lang="en-US" sz="2400" dirty="0" smtClean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endParaRPr lang="en-US" sz="2400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" name="Овальная выноска 2"/>
          <p:cNvSpPr/>
          <p:nvPr/>
        </p:nvSpPr>
        <p:spPr>
          <a:xfrm>
            <a:off x="3956050" y="6118898"/>
            <a:ext cx="5081270" cy="1828800"/>
          </a:xfrm>
          <a:prstGeom prst="wedgeEllipseCallout">
            <a:avLst>
              <a:gd name="adj1" fmla="val 60397"/>
              <a:gd name="adj2" fmla="val -96666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rgbClr val="FF0000"/>
                </a:solidFill>
              </a:rPr>
              <a:t>Обязательно передавать один аргумент в функцию!!!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2" name="Овальная выноска 1"/>
          <p:cNvSpPr/>
          <p:nvPr/>
        </p:nvSpPr>
        <p:spPr>
          <a:xfrm>
            <a:off x="11841480" y="1081586"/>
            <a:ext cx="4414520" cy="1112520"/>
          </a:xfrm>
          <a:prstGeom prst="wedgeEllipseCallout">
            <a:avLst>
              <a:gd name="adj1" fmla="val -28037"/>
              <a:gd name="adj2" fmla="val 80308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rgbClr val="00B050"/>
                </a:solidFill>
              </a:rPr>
              <a:t>Необязательный аргумент </a:t>
            </a:r>
            <a:r>
              <a:rPr lang="en-US" sz="2400" dirty="0" smtClean="0">
                <a:solidFill>
                  <a:srgbClr val="00B050"/>
                </a:solidFill>
              </a:rPr>
              <a:t>b </a:t>
            </a:r>
            <a:r>
              <a:rPr lang="ru-RU" sz="2400" dirty="0" smtClean="0">
                <a:solidFill>
                  <a:srgbClr val="00B050"/>
                </a:solidFill>
              </a:rPr>
              <a:t>равен 0</a:t>
            </a:r>
            <a:endParaRPr lang="ru-RU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58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title"/>
          </p:nvPr>
        </p:nvSpPr>
        <p:spPr>
          <a:xfrm>
            <a:off x="301190" y="0"/>
            <a:ext cx="156845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rgbClr val="00FFFF"/>
              </a:buClr>
              <a:buSzPct val="25000"/>
            </a:pPr>
            <a:r>
              <a:rPr lang="ru-RU" sz="7600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Необязательные и именованные аргументы</a:t>
            </a:r>
            <a:endParaRPr lang="en-US" sz="7600" dirty="0">
              <a:solidFill>
                <a:srgbClr val="00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723900" y="2405099"/>
            <a:ext cx="6843900" cy="32108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lvl="0" indent="-533400">
              <a:spcBef>
                <a:spcPts val="0"/>
              </a:spcBef>
              <a:buSzPct val="192375"/>
              <a:buNone/>
            </a:pPr>
            <a:r>
              <a:rPr lang="ru-RU" sz="3200" dirty="0" smtClean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Аргументы </a:t>
            </a:r>
            <a:r>
              <a:rPr lang="ru-RU" sz="32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функции могут иметь </a:t>
            </a:r>
            <a:r>
              <a:rPr lang="ru-RU" sz="3600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значения по умолчанию</a:t>
            </a:r>
            <a:r>
              <a:rPr lang="ru-RU" sz="32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, оно будет использовано, если при вызове функции значение этого аргумента не указано.</a:t>
            </a:r>
            <a:endParaRPr sz="3200" dirty="0">
              <a:solidFill>
                <a:schemeClr val="tx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42" name="Shape 342"/>
          <p:cNvSpPr txBox="1"/>
          <p:nvPr/>
        </p:nvSpPr>
        <p:spPr>
          <a:xfrm>
            <a:off x="9540240" y="2818758"/>
            <a:ext cx="6141790" cy="524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4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-RU" sz="2400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= 0</a:t>
            </a:r>
            <a:r>
              <a:rPr lang="en-US" sz="2400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, b</a:t>
            </a:r>
            <a:r>
              <a:rPr lang="ru-RU" sz="2400" dirty="0" smtClean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=0</a:t>
            </a: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lang="en-US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...		</a:t>
            </a: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return a </a:t>
            </a: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lang="en-US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endParaRPr lang="en-US" sz="24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(2, 3)</a:t>
            </a:r>
          </a:p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lang="en-US" sz="24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2400" dirty="0" smtClean="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ru-RU" sz="2400" dirty="0" smtClean="0"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>
              <a:buClr>
                <a:srgbClr val="FFFFFF"/>
              </a:buClr>
              <a:buSzPct val="25000"/>
            </a:pP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>
              <a:buClr>
                <a:srgbClr val="FFFFFF"/>
              </a:buClr>
              <a:buSzPct val="25000"/>
            </a:pPr>
            <a:r>
              <a:rPr lang="ru-RU" sz="2400" dirty="0" smtClean="0"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  <a:p>
            <a:pPr>
              <a:buClr>
                <a:srgbClr val="FFFFFF"/>
              </a:buClr>
              <a:buSzPct val="25000"/>
            </a:pP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(b=1, a=3)</a:t>
            </a:r>
            <a:endParaRPr lang="ru-RU" sz="24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lang="ru-RU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endParaRPr lang="ru-RU" sz="2400" dirty="0" smtClean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endParaRPr lang="ru-RU" sz="2400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endParaRPr lang="ru-RU" sz="2400" dirty="0" smtClean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endParaRPr lang="ru-RU" sz="2400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endParaRPr lang="ru-RU" sz="2400" dirty="0" smtClean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endParaRPr lang="en-US" sz="2400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" name="Овальная выноска 2"/>
          <p:cNvSpPr/>
          <p:nvPr/>
        </p:nvSpPr>
        <p:spPr>
          <a:xfrm>
            <a:off x="5059680" y="5829258"/>
            <a:ext cx="4054980" cy="1562141"/>
          </a:xfrm>
          <a:prstGeom prst="wedgeEllipseCallout">
            <a:avLst>
              <a:gd name="adj1" fmla="val 56798"/>
              <a:gd name="adj2" fmla="val -94999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rgbClr val="FF0000"/>
                </a:solidFill>
              </a:rPr>
              <a:t>Все аргументы опциональные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2" name="Овальная выноска 1"/>
          <p:cNvSpPr/>
          <p:nvPr/>
        </p:nvSpPr>
        <p:spPr>
          <a:xfrm>
            <a:off x="10854814" y="1099688"/>
            <a:ext cx="5545230" cy="1112520"/>
          </a:xfrm>
          <a:prstGeom prst="wedgeEllipseCallout">
            <a:avLst>
              <a:gd name="adj1" fmla="val -16817"/>
              <a:gd name="adj2" fmla="val 62500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rgbClr val="00B050"/>
                </a:solidFill>
              </a:rPr>
              <a:t>Необязательны</a:t>
            </a:r>
            <a:r>
              <a:rPr lang="ru-RU" sz="2400" dirty="0">
                <a:solidFill>
                  <a:srgbClr val="00B050"/>
                </a:solidFill>
              </a:rPr>
              <a:t>е</a:t>
            </a:r>
            <a:r>
              <a:rPr lang="ru-RU" sz="2400" dirty="0" smtClean="0">
                <a:solidFill>
                  <a:srgbClr val="00B050"/>
                </a:solidFill>
              </a:rPr>
              <a:t> </a:t>
            </a:r>
            <a:r>
              <a:rPr lang="ru-RU" sz="2400" b="1" dirty="0" smtClean="0">
                <a:solidFill>
                  <a:srgbClr val="00B050"/>
                </a:solidFill>
              </a:rPr>
              <a:t>аргументы </a:t>
            </a:r>
            <a:r>
              <a:rPr lang="en-US" sz="24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</a:rPr>
              <a:t>a</a:t>
            </a:r>
            <a:r>
              <a:rPr lang="en-US" sz="2400" b="1" dirty="0" smtClean="0">
                <a:solidFill>
                  <a:srgbClr val="00B050"/>
                </a:solidFill>
              </a:rPr>
              <a:t> </a:t>
            </a:r>
            <a:r>
              <a:rPr lang="ru-RU" sz="2400" b="1" dirty="0" smtClean="0">
                <a:solidFill>
                  <a:srgbClr val="00B050"/>
                </a:solidFill>
              </a:rPr>
              <a:t>и </a:t>
            </a:r>
            <a:r>
              <a:rPr lang="en-US" sz="24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</a:rPr>
              <a:t>b</a:t>
            </a:r>
            <a:r>
              <a:rPr lang="en-US" sz="2400" b="1" dirty="0" smtClean="0">
                <a:solidFill>
                  <a:srgbClr val="00B050"/>
                </a:solidFill>
              </a:rPr>
              <a:t> </a:t>
            </a:r>
            <a:r>
              <a:rPr lang="ru-RU" sz="2400" dirty="0" smtClean="0">
                <a:solidFill>
                  <a:srgbClr val="00B050"/>
                </a:solidFill>
              </a:rPr>
              <a:t>равны 0</a:t>
            </a:r>
            <a:endParaRPr lang="ru-RU" sz="2400" dirty="0">
              <a:solidFill>
                <a:srgbClr val="00B050"/>
              </a:solidFill>
            </a:endParaRPr>
          </a:p>
        </p:txBody>
      </p:sp>
      <p:sp>
        <p:nvSpPr>
          <p:cNvPr id="4" name="Овальная выноска 3"/>
          <p:cNvSpPr/>
          <p:nvPr/>
        </p:nvSpPr>
        <p:spPr>
          <a:xfrm>
            <a:off x="9666170" y="6774138"/>
            <a:ext cx="6319520" cy="2080302"/>
          </a:xfrm>
          <a:prstGeom prst="wedgeEllipseCallout">
            <a:avLst>
              <a:gd name="adj1" fmla="val -18603"/>
              <a:gd name="adj2" fmla="val -87825"/>
            </a:avLst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rgbClr val="FFC000"/>
                </a:solidFill>
              </a:rPr>
              <a:t>Именованные аргументы могут быть указаны в произвольном порядке </a:t>
            </a:r>
            <a:endParaRPr lang="ru-RU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21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Повторяемый код в программе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4" name="Shape 214"/>
          <p:cNvSpPr txBox="1"/>
          <p:nvPr/>
        </p:nvSpPr>
        <p:spPr>
          <a:xfrm>
            <a:off x="13380500" y="2940150"/>
            <a:ext cx="3162300" cy="3746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Результат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 dirty="0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Fun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Zip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Fun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7899400" y="2529444"/>
            <a:ext cx="3930650" cy="424283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Программа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 dirty="0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print ('Hello’)</a:t>
            </a:r>
            <a:endParaRPr lang="en-US" sz="2500" b="0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print ('Fun’)</a:t>
            </a:r>
            <a:endParaRPr lang="en-US" sz="2500" b="0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print ('Zip’)</a:t>
            </a:r>
            <a:endParaRPr lang="en-US" sz="2500" b="0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25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print ('Hello’)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5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print ('Fun’)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A9A"/>
              </a:buClr>
              <a:buSzPct val="25000"/>
              <a:buFont typeface="Cabin"/>
              <a:buNone/>
            </a:pPr>
            <a:r>
              <a:rPr lang="en-US" sz="7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  <a:r>
              <a:rPr lang="en-US" sz="7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типа</a:t>
            </a:r>
            <a:r>
              <a:rPr lang="en-US" sz="7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dirty="0">
                <a:solidFill>
                  <a:srgbClr val="9A9A9A"/>
                </a:solidFill>
                <a:latin typeface="Cabin"/>
                <a:ea typeface="Cabin"/>
                <a:cs typeface="Cabin"/>
                <a:sym typeface="Cabin"/>
              </a:rPr>
              <a:t>v</a:t>
            </a:r>
            <a:r>
              <a:rPr lang="en-US" sz="7600" b="0" i="0" u="none" strike="noStrike" cap="none" dirty="0">
                <a:solidFill>
                  <a:srgbClr val="9A9A9A"/>
                </a:solidFill>
                <a:latin typeface="Cabin"/>
                <a:ea typeface="Cabin"/>
                <a:cs typeface="Cabin"/>
                <a:sym typeface="Cabin"/>
              </a:rPr>
              <a:t>oid</a:t>
            </a:r>
            <a:r>
              <a:rPr lang="en-US" sz="7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7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нерезультативные</a:t>
            </a:r>
            <a:r>
              <a:rPr lang="en-US" sz="7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</p:txBody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Если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функция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не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производит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результат</a:t>
            </a:r>
            <a:r>
              <a:rPr lang="en-US" sz="3600" b="0" i="0" u="none" strike="noStrike" cap="none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ее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называют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функцией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типа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 dirty="0" smtClean="0">
                <a:solidFill>
                  <a:srgbClr val="9A9A9A"/>
                </a:solidFill>
                <a:latin typeface="Cabin"/>
                <a:ea typeface="Cabin"/>
                <a:cs typeface="Cabin"/>
                <a:sym typeface="Cabin"/>
              </a:rPr>
              <a:t>void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endParaRPr lang="en-US" sz="3600" b="0" i="0" u="none" strike="noStrike" cap="none" dirty="0">
              <a:solidFill>
                <a:srgbClr val="9A9A9A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производящие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результат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являются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“</a:t>
            </a:r>
            <a:r>
              <a:rPr lang="en-US" sz="3600" dirty="0" err="1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результативными</a:t>
            </a:r>
            <a:r>
              <a:rPr lang="en-US" sz="3600" dirty="0" smtClean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endParaRPr lang="en-US" sz="3600" dirty="0">
              <a:solidFill>
                <a:schemeClr val="tx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типа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>
                <a:solidFill>
                  <a:srgbClr val="9A9A9A"/>
                </a:solidFill>
                <a:latin typeface="Cabin"/>
                <a:ea typeface="Cabin"/>
                <a:cs typeface="Cabin"/>
                <a:sym typeface="Cabin"/>
              </a:rPr>
              <a:t>v</a:t>
            </a:r>
            <a:r>
              <a:rPr lang="en-US" sz="3600" b="0" i="0" u="none" strike="noStrike" cap="none" dirty="0">
                <a:solidFill>
                  <a:srgbClr val="9A9A9A"/>
                </a:solidFill>
                <a:latin typeface="Cabin"/>
                <a:ea typeface="Cabin"/>
                <a:cs typeface="Cabin"/>
                <a:sym typeface="Cabin"/>
              </a:rPr>
              <a:t>oid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являются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“</a:t>
            </a:r>
            <a:r>
              <a:rPr lang="en-US" sz="3600" dirty="0" err="1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нерезультативными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Использовать функцию или нет</a:t>
            </a:r>
            <a:r>
              <a:rPr lang="en-US" sz="7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...</a:t>
            </a:r>
          </a:p>
        </p:txBody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0" y="2603500"/>
            <a:ext cx="15839768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860806" indent="-457200">
              <a:spcBef>
                <a:spcPts val="0"/>
              </a:spcBef>
              <a:buClr>
                <a:schemeClr val="bg2"/>
              </a:buClr>
              <a:buSzPct val="100000"/>
            </a:pP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Разделите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код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200" b="0" i="0" u="none" strike="noStrike" cap="none" dirty="0" err="1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абзацам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-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закончите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определенную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мысль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назовите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ее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860806" indent="-457200">
              <a:buClr>
                <a:schemeClr val="bg2"/>
              </a:buClr>
              <a:buSzPct val="100000"/>
            </a:pP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Избегайте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повторов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- </a:t>
            </a:r>
            <a:r>
              <a:rPr lang="en-US" sz="32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создайте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рабо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чий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код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один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раз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многократно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используйте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его</a:t>
            </a:r>
            <a:endParaRPr lang="en-US" sz="32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860806" indent="-457200">
              <a:buClr>
                <a:schemeClr val="bg2"/>
              </a:buClr>
              <a:buSzPct val="100000"/>
            </a:pP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Если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какая-то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часть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кода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стала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слишком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длинной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или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сложной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разбейте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ее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логические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секции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поместите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эти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секции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  <a:endParaRPr lang="en-US" sz="32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860806" indent="-457200">
              <a:buClr>
                <a:schemeClr val="bg2"/>
              </a:buClr>
              <a:buSzPct val="100000"/>
            </a:pP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Создайте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библиотеку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наиболее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употребляемых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кодов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При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желании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поделитесь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этой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библиотекой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с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друзьями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/>
        </p:nvSpPr>
        <p:spPr>
          <a:xfrm>
            <a:off x="749300" y="342900"/>
            <a:ext cx="36924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Упражнение</a:t>
            </a:r>
          </a:p>
        </p:txBody>
      </p:sp>
      <p:sp>
        <p:nvSpPr>
          <p:cNvPr id="399" name="Shape 399"/>
          <p:cNvSpPr txBox="1"/>
          <p:nvPr/>
        </p:nvSpPr>
        <p:spPr>
          <a:xfrm>
            <a:off x="1755058" y="2000863"/>
            <a:ext cx="13317794" cy="58157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400" dirty="0" err="1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Cоздайте</a:t>
            </a:r>
            <a:r>
              <a:rPr lang="en-US" sz="34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функцию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под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названием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computepay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которая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принимает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два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параметра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часы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ставка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). </a:t>
            </a:r>
            <a:r>
              <a:rPr lang="ru-RU" sz="34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Расчет </a:t>
            </a:r>
            <a:r>
              <a:rPr lang="en-US" sz="3400" dirty="0" err="1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заработной</a:t>
            </a:r>
            <a:r>
              <a:rPr lang="en-US" sz="34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платы</a:t>
            </a:r>
            <a:r>
              <a:rPr lang="ru-RU" sz="34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производится</a:t>
            </a:r>
            <a:r>
              <a:rPr lang="en-US" sz="34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учетом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того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что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ставка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за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сверхурочные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часы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полтора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раза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выше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обычной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ставки</a:t>
            </a:r>
            <a:r>
              <a:rPr lang="ru-RU" sz="34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 </a:t>
            </a:r>
            <a:r>
              <a:rPr lang="ru-RU" sz="34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Обычная ставка </a:t>
            </a:r>
            <a:r>
              <a:rPr lang="ru-RU" sz="3400" dirty="0" err="1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расчитывается</a:t>
            </a:r>
            <a:r>
              <a:rPr lang="ru-RU" sz="34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исходя из 40-часовой рабочей недели.</a:t>
            </a:r>
          </a:p>
          <a:p>
            <a:pPr lvl="0">
              <a:buClr>
                <a:schemeClr val="lt1"/>
              </a:buClr>
              <a:buSzPct val="25000"/>
            </a:pPr>
            <a:endParaRPr lang="ru-RU" sz="3400" b="0" i="0" u="none" strike="noStrike" cap="none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ru-RU" sz="34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Пример окна вывода программы:</a:t>
            </a:r>
            <a:endParaRPr lang="en-US" sz="3400" b="0" i="0" u="none" strike="noStrike" cap="none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4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lang="en-US" sz="3400" dirty="0" err="1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Введите</a:t>
            </a:r>
            <a:r>
              <a:rPr lang="en-US" sz="34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часы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: </a:t>
            </a:r>
            <a:r>
              <a:rPr lang="en-US" sz="3400" dirty="0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45</a:t>
            </a:r>
          </a:p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lang="en-US" sz="3400" dirty="0" err="1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Введите</a:t>
            </a:r>
            <a:r>
              <a:rPr lang="en-US" sz="34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ставку</a:t>
            </a:r>
            <a:r>
              <a:rPr lang="en-US" sz="34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: </a:t>
            </a:r>
            <a:r>
              <a:rPr lang="en-US" sz="3400" dirty="0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10 </a:t>
            </a:r>
          </a:p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dirty="0" err="1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Зарплата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: 475.0</a:t>
            </a:r>
          </a:p>
        </p:txBody>
      </p:sp>
      <p:sp>
        <p:nvSpPr>
          <p:cNvPr id="400" name="Shape 400"/>
          <p:cNvSpPr txBox="1"/>
          <p:nvPr/>
        </p:nvSpPr>
        <p:spPr>
          <a:xfrm>
            <a:off x="9896475" y="6731000"/>
            <a:ext cx="4565650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b="0" i="0" u="none" strike="noStrike" cap="none" dirty="0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475 = 40 * 10 + 5 * 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" name="Shape 4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7900" y="13465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Shape 4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97687" y="31285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Shape 413"/>
          <p:cNvSpPr txBox="1"/>
          <p:nvPr/>
        </p:nvSpPr>
        <p:spPr>
          <a:xfrm>
            <a:off x="8704400" y="1512200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  <p:sp>
        <p:nvSpPr>
          <p:cNvPr id="414" name="Shape 414"/>
          <p:cNvSpPr txBox="1"/>
          <p:nvPr/>
        </p:nvSpPr>
        <p:spPr>
          <a:xfrm>
            <a:off x="1206100" y="1381725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Данная презентация охраняется авторским правом “Copyright 2010-  Charles R. Severance (</a:t>
            </a:r>
            <a:r>
              <a:rPr lang="en-US" sz="1800" u="sng">
                <a:solidFill>
                  <a:srgbClr val="009999"/>
                </a:solidFill>
                <a:hlinkClick r:id="rId5"/>
              </a:rPr>
              <a:t>www.dr-chuck.com</a:t>
            </a:r>
            <a:r>
              <a:rPr lang="en-US" sz="1800">
                <a:solidFill>
                  <a:srgbClr val="FFFFFF"/>
                </a:solidFill>
              </a:rPr>
              <a:t>) University of Michigan School of Information” </a:t>
            </a:r>
            <a:r>
              <a:rPr lang="en-US" sz="1800" u="sng">
                <a:solidFill>
                  <a:srgbClr val="009999"/>
                </a:solidFill>
                <a:hlinkClick r:id="rId6"/>
              </a:rPr>
              <a:t>open.umich.edu</a:t>
            </a:r>
            <a:r>
              <a:rPr lang="en-US" sz="1800">
                <a:solidFill>
                  <a:srgbClr val="FFFFFF"/>
                </a:solidFill>
              </a:rPr>
              <a:t> и доступна на условиях лицензии 4.0 “С указанием авторства”.  В соответствии с требованием лицензии “С указанием авторства" данный слайд должен присутствовать во всех копиях этого документа. При внесении каких-либо изменений в данный документ вы можете указать свое имя и организацию в список соавторов на этой странице для последующих публикаций.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Первоначальная разработка: Чарльз Северанс, Школа информации Мичиганского университета 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</a:rPr>
              <a:t>Здесь впишите дополнительных авторов и переводчиков...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</p:txBody>
      </p:sp>
      <p:sp>
        <p:nvSpPr>
          <p:cNvPr id="415" name="Shape 415"/>
          <p:cNvSpPr txBox="1"/>
          <p:nvPr/>
        </p:nvSpPr>
        <p:spPr>
          <a:xfrm>
            <a:off x="1155700" y="241300"/>
            <a:ext cx="13932000" cy="81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3600">
                <a:solidFill>
                  <a:srgbClr val="00FF00"/>
                </a:solidFill>
              </a:rPr>
              <a:t>Благодарность / Содействие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Повторяемый код в программе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4" name="Shape 214"/>
          <p:cNvSpPr txBox="1"/>
          <p:nvPr/>
        </p:nvSpPr>
        <p:spPr>
          <a:xfrm>
            <a:off x="13380500" y="2940150"/>
            <a:ext cx="3162300" cy="3746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Результат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 dirty="0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Fun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Zip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Fun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7899400" y="2529444"/>
            <a:ext cx="3930650" cy="424283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Программа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('Hello’)</a:t>
            </a:r>
            <a:endParaRPr lang="en-US" sz="25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('Fun’)</a:t>
            </a:r>
            <a:endParaRPr lang="en-US" sz="25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('Zip’)</a:t>
            </a:r>
            <a:endParaRPr lang="en-US" sz="25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25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('Hello’)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5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('Fun’)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</p:spTree>
    <p:extLst>
      <p:ext uri="{BB962C8B-B14F-4D97-AF65-F5344CB8AC3E}">
        <p14:creationId xmlns:p14="http://schemas.microsoft.com/office/powerpoint/2010/main" val="304744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Повторяемый код в программе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4" name="Shape 214"/>
          <p:cNvSpPr txBox="1"/>
          <p:nvPr/>
        </p:nvSpPr>
        <p:spPr>
          <a:xfrm>
            <a:off x="13380500" y="2940150"/>
            <a:ext cx="3162300" cy="3746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Результат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 dirty="0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Zip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Fun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7899400" y="2529444"/>
            <a:ext cx="3930650" cy="424283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Программа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 dirty="0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500" b="0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('Hello’)</a:t>
            </a:r>
            <a:endParaRPr lang="en-US" sz="2500" b="0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500" b="0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('Fun’)</a:t>
            </a:r>
            <a:endParaRPr lang="en-US" sz="2500" b="0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5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('Zip’)</a:t>
            </a:r>
            <a:endParaRPr lang="en-US" sz="2500" b="0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25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5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('Hello’)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5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5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('Fun’)</a:t>
            </a:r>
          </a:p>
        </p:txBody>
      </p:sp>
      <p:cxnSp>
        <p:nvCxnSpPr>
          <p:cNvPr id="218" name="Shape 218"/>
          <p:cNvCxnSpPr/>
          <p:nvPr/>
        </p:nvCxnSpPr>
        <p:spPr>
          <a:xfrm flipH="1">
            <a:off x="10399402" y="4650859"/>
            <a:ext cx="2853460" cy="189786"/>
          </a:xfrm>
          <a:prstGeom prst="straightConnector1">
            <a:avLst/>
          </a:prstGeom>
          <a:noFill/>
          <a:ln w="508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flipH="1" flipV="1">
            <a:off x="10717810" y="5557549"/>
            <a:ext cx="2535052" cy="332612"/>
          </a:xfrm>
          <a:prstGeom prst="straightConnector1">
            <a:avLst/>
          </a:prstGeom>
          <a:noFill/>
          <a:ln w="50800" cap="rnd" cmpd="sng">
            <a:solidFill>
              <a:srgbClr val="FF0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0" name="Shape 220"/>
          <p:cNvSpPr txBox="1"/>
          <p:nvPr/>
        </p:nvSpPr>
        <p:spPr>
          <a:xfrm>
            <a:off x="734674" y="2539999"/>
            <a:ext cx="2743199" cy="5970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lang="en-US" sz="3500" b="0" i="0" u="none" strike="noStrike" cap="none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('Hello‘)</a:t>
            </a:r>
            <a:endParaRPr lang="en-US" sz="3500" b="0" i="0" u="none" strike="noStrike" cap="none"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1" name="Shape 221"/>
          <p:cNvSpPr txBox="1"/>
          <p:nvPr/>
        </p:nvSpPr>
        <p:spPr>
          <a:xfrm>
            <a:off x="734673" y="3136999"/>
            <a:ext cx="2743199" cy="5970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b="0" i="0" u="none" strike="noStrike" cap="none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('Fun‘)</a:t>
            </a:r>
            <a:endParaRPr lang="en-US" sz="3500" b="0" i="0" u="none" strike="noStrike" cap="none"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223" name="Shape 223"/>
          <p:cNvCxnSpPr>
            <a:endCxn id="221" idx="2"/>
          </p:cNvCxnSpPr>
          <p:nvPr/>
        </p:nvCxnSpPr>
        <p:spPr>
          <a:xfrm flipH="1" flipV="1">
            <a:off x="2106273" y="3733999"/>
            <a:ext cx="5640" cy="717501"/>
          </a:xfrm>
          <a:prstGeom prst="straightConnector1">
            <a:avLst/>
          </a:prstGeom>
          <a:noFill/>
          <a:ln w="76200" cap="rnd" cmpd="sng">
            <a:solidFill>
              <a:srgbClr val="00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4" name="Shape 224"/>
          <p:cNvSpPr txBox="1"/>
          <p:nvPr/>
        </p:nvSpPr>
        <p:spPr>
          <a:xfrm>
            <a:off x="745076" y="4394353"/>
            <a:ext cx="2743199" cy="5969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b="0" i="0" u="none" strike="noStrike" cap="none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Zip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”)</a:t>
            </a:r>
            <a:endParaRPr lang="en-US" sz="35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cxnSp>
        <p:nvCxnSpPr>
          <p:cNvPr id="231" name="Shape 231"/>
          <p:cNvCxnSpPr/>
          <p:nvPr/>
        </p:nvCxnSpPr>
        <p:spPr>
          <a:xfrm rot="10800000">
            <a:off x="2097625" y="4900765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3" name="Shape 220"/>
          <p:cNvSpPr txBox="1"/>
          <p:nvPr/>
        </p:nvSpPr>
        <p:spPr>
          <a:xfrm>
            <a:off x="759242" y="5441322"/>
            <a:ext cx="2743199" cy="5970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lang="en-US" sz="3500" b="0" i="0" u="none" strike="noStrike" cap="none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('Hello‘)</a:t>
            </a:r>
            <a:endParaRPr lang="en-US" sz="3500" b="0" i="0" u="none" strike="noStrike" cap="none"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4" name="Shape 221"/>
          <p:cNvSpPr txBox="1"/>
          <p:nvPr/>
        </p:nvSpPr>
        <p:spPr>
          <a:xfrm>
            <a:off x="759241" y="6038322"/>
            <a:ext cx="2743199" cy="5970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b="0" i="0" u="none" strike="noStrike" cap="none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('Fun‘)</a:t>
            </a:r>
            <a:endParaRPr lang="en-US" sz="3500" b="0" i="0" u="none" strike="noStrike" cap="none"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672739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Повторяемый код в программе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4" name="Shape 214"/>
          <p:cNvSpPr txBox="1"/>
          <p:nvPr/>
        </p:nvSpPr>
        <p:spPr>
          <a:xfrm>
            <a:off x="13380500" y="2940150"/>
            <a:ext cx="3162300" cy="3746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Результат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 dirty="0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Zip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Fun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7899400" y="2529444"/>
            <a:ext cx="3930650" cy="424283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Программа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 dirty="0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500" b="0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('Hello’)</a:t>
            </a:r>
            <a:endParaRPr lang="en-US" sz="2500" b="0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500" b="0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('Fun’)</a:t>
            </a:r>
            <a:endParaRPr lang="en-US" sz="2500" b="0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5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('Zip’)</a:t>
            </a:r>
            <a:endParaRPr lang="en-US" sz="2500" b="0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25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5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('Hello’)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5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5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('Fun’)</a:t>
            </a:r>
          </a:p>
        </p:txBody>
      </p:sp>
      <p:cxnSp>
        <p:nvCxnSpPr>
          <p:cNvPr id="218" name="Shape 218"/>
          <p:cNvCxnSpPr/>
          <p:nvPr/>
        </p:nvCxnSpPr>
        <p:spPr>
          <a:xfrm flipH="1">
            <a:off x="10399402" y="4650859"/>
            <a:ext cx="2853460" cy="189786"/>
          </a:xfrm>
          <a:prstGeom prst="straightConnector1">
            <a:avLst/>
          </a:prstGeom>
          <a:noFill/>
          <a:ln w="508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flipH="1" flipV="1">
            <a:off x="10717810" y="5557549"/>
            <a:ext cx="2535052" cy="332612"/>
          </a:xfrm>
          <a:prstGeom prst="straightConnector1">
            <a:avLst/>
          </a:prstGeom>
          <a:noFill/>
          <a:ln w="50800" cap="rnd" cmpd="sng">
            <a:solidFill>
              <a:srgbClr val="FF0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0" name="Shape 220"/>
          <p:cNvSpPr txBox="1"/>
          <p:nvPr/>
        </p:nvSpPr>
        <p:spPr>
          <a:xfrm>
            <a:off x="734674" y="2539999"/>
            <a:ext cx="2743199" cy="5970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lang="en-US" sz="3500" b="0" i="0" u="none" strike="noStrike" cap="none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('Hello‘)</a:t>
            </a:r>
            <a:endParaRPr lang="en-US" sz="3500" b="0" i="0" u="none" strike="noStrike" cap="none"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1" name="Shape 221"/>
          <p:cNvSpPr txBox="1"/>
          <p:nvPr/>
        </p:nvSpPr>
        <p:spPr>
          <a:xfrm>
            <a:off x="734673" y="3136999"/>
            <a:ext cx="2743199" cy="5970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b="0" i="0" u="none" strike="noStrike" cap="none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('Fun‘)</a:t>
            </a:r>
            <a:endParaRPr lang="en-US" sz="3500" b="0" i="0" u="none" strike="noStrike" cap="none"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223" name="Shape 223"/>
          <p:cNvCxnSpPr>
            <a:endCxn id="221" idx="2"/>
          </p:cNvCxnSpPr>
          <p:nvPr/>
        </p:nvCxnSpPr>
        <p:spPr>
          <a:xfrm flipH="1" flipV="1">
            <a:off x="2106273" y="3733999"/>
            <a:ext cx="5640" cy="717501"/>
          </a:xfrm>
          <a:prstGeom prst="straightConnector1">
            <a:avLst/>
          </a:prstGeom>
          <a:noFill/>
          <a:ln w="76200" cap="rnd" cmpd="sng">
            <a:solidFill>
              <a:srgbClr val="00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4" name="Shape 224"/>
          <p:cNvSpPr txBox="1"/>
          <p:nvPr/>
        </p:nvSpPr>
        <p:spPr>
          <a:xfrm>
            <a:off x="745076" y="4394353"/>
            <a:ext cx="2743199" cy="5969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b="0" i="0" u="none" strike="noStrike" cap="none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Zip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”)</a:t>
            </a:r>
            <a:endParaRPr lang="en-US" sz="35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cxnSp>
        <p:nvCxnSpPr>
          <p:cNvPr id="231" name="Shape 231"/>
          <p:cNvCxnSpPr/>
          <p:nvPr/>
        </p:nvCxnSpPr>
        <p:spPr>
          <a:xfrm rot="10800000">
            <a:off x="2097625" y="4900765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3" name="Shape 220"/>
          <p:cNvSpPr txBox="1"/>
          <p:nvPr/>
        </p:nvSpPr>
        <p:spPr>
          <a:xfrm>
            <a:off x="759242" y="5441322"/>
            <a:ext cx="2743199" cy="5970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lang="en-US" sz="3500" b="0" i="0" u="none" strike="noStrike" cap="none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('Hello‘)</a:t>
            </a:r>
            <a:endParaRPr lang="en-US" sz="3500" b="0" i="0" u="none" strike="noStrike" cap="none"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4" name="Shape 221"/>
          <p:cNvSpPr txBox="1"/>
          <p:nvPr/>
        </p:nvSpPr>
        <p:spPr>
          <a:xfrm>
            <a:off x="759241" y="6038322"/>
            <a:ext cx="2743199" cy="5970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b="0" i="0" u="none" strike="noStrike" cap="none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('Fun‘)</a:t>
            </a:r>
            <a:endParaRPr lang="en-US" sz="3500" b="0" i="0" u="none" strike="noStrike" cap="none"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" name="Правая фигурная скобка 3"/>
          <p:cNvSpPr/>
          <p:nvPr/>
        </p:nvSpPr>
        <p:spPr>
          <a:xfrm flipH="1">
            <a:off x="7525576" y="5446496"/>
            <a:ext cx="246186" cy="7250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1" name="Picture 2" descr="http://python-1.skilstak.io/img/d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15" y="4968744"/>
            <a:ext cx="2989498" cy="1920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6170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DRY </a:t>
            </a: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или </a:t>
            </a:r>
            <a:r>
              <a:rPr lang="en-US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WET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5" name="Shape 215"/>
          <p:cNvSpPr txBox="1"/>
          <p:nvPr/>
        </p:nvSpPr>
        <p:spPr>
          <a:xfrm>
            <a:off x="973015" y="2262554"/>
            <a:ext cx="14583508" cy="60725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ru-RU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Don’t</a:t>
            </a: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repeat</a:t>
            </a: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yourself</a:t>
            </a: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DRY (рус. не повторяйся) — это принцип разработки программного обеспечения, нацеленный на снижение повторения информации различного </a:t>
            </a: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рода.</a:t>
            </a:r>
            <a:endParaRPr lang="en-US" sz="3600" dirty="0" smtClean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lvl="0">
              <a:buClr>
                <a:schemeClr val="lt1"/>
              </a:buClr>
              <a:buSzPct val="25000"/>
            </a:pPr>
            <a:endParaRPr lang="en-US" sz="3600" dirty="0" smtClean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</a:rPr>
              <a:t>Нарушения принципа DRY называют WET — «</a:t>
            </a:r>
            <a:r>
              <a:rPr lang="ru-RU" sz="3600" dirty="0" err="1">
                <a:solidFill>
                  <a:schemeClr val="bg2"/>
                </a:solidFill>
                <a:latin typeface="Cabin"/>
                <a:ea typeface="Cabin"/>
                <a:cs typeface="Cabin"/>
              </a:rPr>
              <a:t>Write</a:t>
            </a: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</a:rPr>
              <a:t> </a:t>
            </a:r>
            <a:r>
              <a:rPr lang="ru-RU" sz="3600" dirty="0" err="1">
                <a:solidFill>
                  <a:schemeClr val="bg2"/>
                </a:solidFill>
                <a:latin typeface="Cabin"/>
                <a:ea typeface="Cabin"/>
                <a:cs typeface="Cabin"/>
              </a:rPr>
              <a:t>Everything</a:t>
            </a: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</a:rPr>
              <a:t> </a:t>
            </a:r>
            <a:r>
              <a:rPr lang="ru-RU" sz="3600" dirty="0" err="1">
                <a:solidFill>
                  <a:schemeClr val="bg2"/>
                </a:solidFill>
                <a:latin typeface="Cabin"/>
                <a:ea typeface="Cabin"/>
                <a:cs typeface="Cabin"/>
              </a:rPr>
              <a:t>Twice</a:t>
            </a: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</a:rPr>
              <a:t>» (Пиши всё по два раза</a:t>
            </a: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</a:rPr>
              <a:t>)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</a:rPr>
              <a:t>.</a:t>
            </a:r>
            <a:endParaRPr lang="ru-RU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lvl="0">
              <a:buClr>
                <a:schemeClr val="lt1"/>
              </a:buClr>
              <a:buSzPct val="25000"/>
            </a:pPr>
            <a:endParaRPr lang="ru-RU" sz="2500" dirty="0" smtClean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5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</a:t>
            </a:r>
            <a:r>
              <a:rPr lang="en-US" sz="25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web-creator.ru/articles/dry</a:t>
            </a:r>
            <a:r>
              <a:rPr lang="ru-RU" sz="25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2500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23173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6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Сохраненные</a:t>
            </a:r>
            <a:r>
              <a:rPr lang="en-US" sz="6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6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 </a:t>
            </a:r>
            <a:r>
              <a:rPr lang="en-US" sz="6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многократно</a:t>
            </a:r>
            <a:r>
              <a:rPr lang="en-US" sz="6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используемые</a:t>
            </a:r>
            <a:r>
              <a:rPr lang="en-US" sz="6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) </a:t>
            </a: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команды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4" name="Shape 214"/>
          <p:cNvSpPr txBox="1"/>
          <p:nvPr/>
        </p:nvSpPr>
        <p:spPr>
          <a:xfrm>
            <a:off x="12869861" y="3721100"/>
            <a:ext cx="3162300" cy="3746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Результат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 dirty="0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Zip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Fun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7899400" y="2971800"/>
            <a:ext cx="3930650" cy="38004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Программа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 dirty="0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 err="1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500" b="0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thing():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-US" sz="2500" b="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('Hello’)</a:t>
            </a:r>
            <a:endParaRPr lang="en-US" sz="2500" b="0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-US" sz="2500" b="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('Fun’)</a:t>
            </a:r>
            <a:endParaRPr lang="en-US" sz="2500" b="0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thing()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500" b="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('Zip’)</a:t>
            </a:r>
            <a:endParaRPr lang="en-US" sz="2500" b="0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thing()</a:t>
            </a:r>
          </a:p>
        </p:txBody>
      </p:sp>
    </p:spTree>
    <p:extLst>
      <p:ext uri="{BB962C8B-B14F-4D97-AF65-F5344CB8AC3E}">
        <p14:creationId xmlns:p14="http://schemas.microsoft.com/office/powerpoint/2010/main" val="3242986977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4C4C4C"/>
      </a:accent1>
      <a:accent2>
        <a:srgbClr val="333399"/>
      </a:accent2>
      <a:accent3>
        <a:srgbClr val="AAAAAA"/>
      </a:accent3>
      <a:accent4>
        <a:srgbClr val="DADADA"/>
      </a:accent4>
      <a:accent5>
        <a:srgbClr val="B2B2B2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2145</Words>
  <Application>Microsoft Office PowerPoint</Application>
  <PresentationFormat>Произвольный</PresentationFormat>
  <Paragraphs>511</Paragraphs>
  <Slides>43</Slides>
  <Notes>41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5</vt:i4>
      </vt:variant>
      <vt:variant>
        <vt:lpstr>Заголовки слайдов</vt:lpstr>
      </vt:variant>
      <vt:variant>
        <vt:i4>43</vt:i4>
      </vt:variant>
    </vt:vector>
  </HeadingPairs>
  <TitlesOfParts>
    <vt:vector size="51" baseType="lpstr">
      <vt:lpstr>Arial</vt:lpstr>
      <vt:lpstr>Cabin</vt:lpstr>
      <vt:lpstr>Courier New</vt:lpstr>
      <vt:lpstr>Title &amp; Bullets</vt:lpstr>
      <vt:lpstr>1_Title &amp; Bullets</vt:lpstr>
      <vt:lpstr>Title &amp; Bullets</vt:lpstr>
      <vt:lpstr>1_Title &amp; Subtitle</vt:lpstr>
      <vt:lpstr>2_Title &amp; Bullets</vt:lpstr>
      <vt:lpstr>Программирование на Python </vt:lpstr>
      <vt:lpstr>Вопросы на повторение</vt:lpstr>
      <vt:lpstr>Задача на закрепление</vt:lpstr>
      <vt:lpstr>Повторяемый код в программе</vt:lpstr>
      <vt:lpstr>Повторяемый код в программе</vt:lpstr>
      <vt:lpstr>Повторяемый код в программе</vt:lpstr>
      <vt:lpstr>Повторяемый код в программе</vt:lpstr>
      <vt:lpstr>DRY или WET</vt:lpstr>
      <vt:lpstr>Сохраненные (и многократно используемые) команды</vt:lpstr>
      <vt:lpstr>Сохраненные (и многократно используемые) команды</vt:lpstr>
      <vt:lpstr>Сохраненные (и многократно используемые) команды</vt:lpstr>
      <vt:lpstr>Сохраненные (и многократно используемые) команды</vt:lpstr>
      <vt:lpstr>Функции Python</vt:lpstr>
      <vt:lpstr>Определение функций</vt:lpstr>
      <vt:lpstr>Применение встроенных функций</vt:lpstr>
      <vt:lpstr>Применение встроенных функций</vt:lpstr>
      <vt:lpstr>Применение встроенных функций</vt:lpstr>
      <vt:lpstr>Функция max</vt:lpstr>
      <vt:lpstr>Функция max</vt:lpstr>
      <vt:lpstr>Функция max</vt:lpstr>
      <vt:lpstr>Функция max</vt:lpstr>
      <vt:lpstr>Создание собственных функций</vt:lpstr>
      <vt:lpstr>Презентация PowerPoint</vt:lpstr>
      <vt:lpstr>Презентация PowerPoint</vt:lpstr>
      <vt:lpstr>Определения и использование</vt:lpstr>
      <vt:lpstr>Презентация PowerPoint</vt:lpstr>
      <vt:lpstr>Презентация PowerPoint</vt:lpstr>
      <vt:lpstr>Аргументы</vt:lpstr>
      <vt:lpstr>Параметры</vt:lpstr>
      <vt:lpstr>Возвращаемые значения</vt:lpstr>
      <vt:lpstr>Возвращаемое значение</vt:lpstr>
      <vt:lpstr>Аргументы, параметры и результаты</vt:lpstr>
      <vt:lpstr>Аргументы, параметры и результаты</vt:lpstr>
      <vt:lpstr>Аргументы, параметры и результаты</vt:lpstr>
      <vt:lpstr>Аргументы, параметры и результаты</vt:lpstr>
      <vt:lpstr>Несколько параметров / аргументов</vt:lpstr>
      <vt:lpstr>Необязательные и именованные аргументы</vt:lpstr>
      <vt:lpstr>Необязательные и именованные аргументы</vt:lpstr>
      <vt:lpstr>Необязательные и именованные аргументы</vt:lpstr>
      <vt:lpstr>Функции типа void (нерезультативные)</vt:lpstr>
      <vt:lpstr>Использовать функцию или нет...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Максим Шаптала</cp:lastModifiedBy>
  <cp:revision>113</cp:revision>
  <dcterms:modified xsi:type="dcterms:W3CDTF">2016-09-02T14:47:24Z</dcterms:modified>
</cp:coreProperties>
</file>