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18"/>
  </p:notesMasterIdLst>
  <p:sldIdLst>
    <p:sldId id="285" r:id="rId4"/>
    <p:sldId id="283" r:id="rId5"/>
    <p:sldId id="399" r:id="rId6"/>
    <p:sldId id="400" r:id="rId7"/>
    <p:sldId id="401" r:id="rId8"/>
    <p:sldId id="394" r:id="rId9"/>
    <p:sldId id="403" r:id="rId10"/>
    <p:sldId id="404" r:id="rId11"/>
    <p:sldId id="396" r:id="rId12"/>
    <p:sldId id="406" r:id="rId13"/>
    <p:sldId id="407" r:id="rId14"/>
    <p:sldId id="408" r:id="rId15"/>
    <p:sldId id="409" r:id="rId16"/>
    <p:sldId id="410" r:id="rId17"/>
  </p:sldIdLst>
  <p:sldSz cx="16256000" cy="9144000"/>
  <p:notesSz cx="6858000" cy="9144000"/>
  <p:embeddedFontLst>
    <p:embeddedFont>
      <p:font typeface="Cabin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78" d="100"/>
          <a:sy n="78" d="100"/>
        </p:scale>
        <p:origin x="54" y="31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21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05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40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59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56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84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4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64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4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6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03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31030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uk-UA" sz="3200" dirty="0" smtClean="0">
                <a:solidFill>
                  <a:schemeClr val="tx1"/>
                </a:solidFill>
              </a:rPr>
              <a:t>7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Генераторы</a:t>
            </a:r>
          </a:p>
          <a:p>
            <a:pPr lvl="0"/>
            <a:r>
              <a:rPr lang="uk-UA" sz="3200" dirty="0" smtClean="0">
                <a:solidFill>
                  <a:schemeClr val="tx1"/>
                </a:solidFill>
              </a:rPr>
              <a:t>Декораторы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декоратора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2268442"/>
            <a:ext cx="561554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chemeClr val="accent5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altLang="ru-RU" sz="3200" b="1" dirty="0" smtClean="0">
              <a:solidFill>
                <a:schemeClr val="accent5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3200" b="1" i="0" u="none" strike="noStrike" cap="none" normalizeH="0" baseline="0" dirty="0">
              <a:ln>
                <a:noFill/>
              </a:ln>
              <a:solidFill>
                <a:schemeClr val="accent5">
                  <a:lumMod val="6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decor(foo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Start function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 End function foo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22800" y="2738917"/>
            <a:ext cx="3962400" cy="265858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2293243"/>
            <a:ext cx="10092813" cy="60016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decor(f):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"&gt;&gt;&gt; Start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f(*args, **kwargs)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"&lt;&lt;&lt; End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__doc__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__doc__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B2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3912" y="2910468"/>
            <a:ext cx="1918010" cy="37914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944100" y="2227315"/>
            <a:ext cx="394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B050"/>
                </a:solidFill>
              </a:rPr>
              <a:t>Локальная функция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8842917" y="3289610"/>
            <a:ext cx="959005" cy="46054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801922" y="2720315"/>
            <a:ext cx="1653168" cy="1901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85200" y="2746161"/>
            <a:ext cx="1653140" cy="1673439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91093" y="6278137"/>
            <a:ext cx="7560527" cy="109281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Улучшенный 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3064476"/>
            <a:ext cx="56155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@decor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function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 End function foo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2047022"/>
            <a:ext cx="10092813" cy="64940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decor(f):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functools.wraps</a:t>
            </a:r>
            <a:r>
              <a:rPr lang="en-US" alt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"&gt;&gt;&gt; Start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f(*args, **kwargs)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"&lt;&lt;&lt; End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   </a:t>
            </a:r>
            <a:endParaRPr lang="en-US" altLang="ru-RU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B2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2785685"/>
            <a:ext cx="56155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repeater(3)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5320" y="2785685"/>
            <a:ext cx="10279194" cy="50167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lang="en-US" altLang="ru-RU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repeater(count):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decorator(function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@</a:t>
            </a:r>
            <a:r>
              <a:rPr lang="ru-RU" altLang="ru-RU" sz="3200" dirty="0">
                <a:solidFill>
                  <a:srgbClr val="00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functools.wraps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function(*args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kwargs)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ru-RU" altLang="ru-RU" sz="6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екораторы классов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1894" y="3376696"/>
            <a:ext cx="1370818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+mn-lt"/>
              </a:rPr>
              <a:t>Синтаксис декораторов работает не только для функций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,</a:t>
            </a:r>
            <a:r>
              <a:rPr lang="en-US" sz="3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но </a:t>
            </a:r>
            <a:r>
              <a:rPr lang="ru-RU" sz="3600" dirty="0">
                <a:solidFill>
                  <a:schemeClr val="bg2"/>
                </a:solidFill>
                <a:latin typeface="+mn-lt"/>
              </a:rPr>
              <a:t>и для 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классов</a:t>
            </a:r>
            <a:endParaRPr lang="en-US" sz="3600" dirty="0" smtClean="0">
              <a:solidFill>
                <a:schemeClr val="bg2"/>
              </a:solidFill>
              <a:latin typeface="+mn-lt"/>
            </a:endParaRPr>
          </a:p>
          <a:p>
            <a:endParaRPr lang="en-US" altLang="ru-RU" sz="3600" dirty="0">
              <a:solidFill>
                <a:schemeClr val="bg2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В этом случае декоратор — это функция,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которая</a:t>
            </a:r>
            <a:r>
              <a:rPr lang="en-US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принимает </a:t>
            </a:r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класс и возвращает другой, возможно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преобразованный</a:t>
            </a:r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, класс</a:t>
            </a:r>
          </a:p>
        </p:txBody>
      </p:sp>
    </p:spTree>
    <p:extLst>
      <p:ext uri="{BB962C8B-B14F-4D97-AF65-F5344CB8AC3E}">
        <p14:creationId xmlns:p14="http://schemas.microsoft.com/office/powerpoint/2010/main" val="15276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екораторы классов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63160" y="2179215"/>
            <a:ext cx="100015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600" dirty="0" err="1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36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nonlocal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600" b="1" dirty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6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256" y="2179215"/>
            <a:ext cx="8128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600" dirty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@singleton</a:t>
            </a:r>
          </a:p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6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do </a:t>
            </a:r>
            <a:r>
              <a:rPr lang="en-US" sz="3600" dirty="0" smtClean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nothing."</a:t>
            </a:r>
            <a:endParaRPr lang="en-US" sz="3600" dirty="0">
              <a:solidFill>
                <a:srgbClr val="BB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ru-RU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/>
            <a:r>
              <a:rPr lang="ru-RU" sz="3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4383371952</a:t>
            </a:r>
          </a:p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/>
            <a:r>
              <a:rPr lang="ru-RU" sz="3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4383371952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4026" y="2061876"/>
            <a:ext cx="14237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Генераторы это </a:t>
            </a:r>
            <a:r>
              <a:rPr lang="ru-RU" sz="3600" dirty="0" smtClean="0">
                <a:latin typeface="+mn-lt"/>
              </a:rPr>
              <a:t>итерируемые </a:t>
            </a:r>
            <a:r>
              <a:rPr lang="ru-RU" sz="3600" dirty="0">
                <a:latin typeface="+mn-lt"/>
              </a:rPr>
              <a:t>объекты, но прочитать их можно лишь </a:t>
            </a:r>
            <a:r>
              <a:rPr lang="ru-RU" sz="3600" dirty="0" smtClean="0">
                <a:latin typeface="+mn-lt"/>
              </a:rPr>
              <a:t>один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раз</a:t>
            </a:r>
            <a:r>
              <a:rPr lang="ru-RU" sz="3600" dirty="0">
                <a:latin typeface="+mn-lt"/>
              </a:rPr>
              <a:t>. </a:t>
            </a:r>
            <a:endParaRPr lang="en-US" sz="3600" dirty="0" smtClean="0">
              <a:latin typeface="+mn-lt"/>
            </a:endParaRPr>
          </a:p>
          <a:p>
            <a:endParaRPr lang="en-US" sz="3600" dirty="0">
              <a:latin typeface="+mn-lt"/>
            </a:endParaRPr>
          </a:p>
          <a:p>
            <a:r>
              <a:rPr lang="ru-RU" sz="3600" dirty="0" smtClean="0">
                <a:latin typeface="+mn-lt"/>
              </a:rPr>
              <a:t>Это </a:t>
            </a:r>
            <a:r>
              <a:rPr lang="ru-RU" sz="3600" dirty="0">
                <a:latin typeface="+mn-lt"/>
              </a:rPr>
              <a:t>связано с тем, что они не хранят значения в памяти, а генерируют их </a:t>
            </a:r>
            <a:r>
              <a:rPr lang="ru-RU" sz="3600" dirty="0" smtClean="0">
                <a:latin typeface="+mn-lt"/>
              </a:rPr>
              <a:t>на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лету.</a:t>
            </a:r>
            <a:endParaRPr lang="en-US" sz="3600" dirty="0" smtClean="0">
              <a:latin typeface="+mn-lt"/>
            </a:endParaRPr>
          </a:p>
          <a:p>
            <a:endParaRPr lang="en-US" sz="3600" dirty="0" smtClean="0">
              <a:latin typeface="+mn-lt"/>
            </a:endParaRPr>
          </a:p>
          <a:p>
            <a:r>
              <a:rPr lang="ru-RU" sz="3600" dirty="0" smtClean="0"/>
              <a:t>Для создания генератора необходимо объявить функцию, </a:t>
            </a:r>
            <a:r>
              <a:rPr lang="ru-RU" sz="3600" dirty="0"/>
              <a:t>которая использует вместо оператора </a:t>
            </a:r>
            <a:r>
              <a:rPr lang="ru-RU" sz="3600" b="1" dirty="0">
                <a:solidFill>
                  <a:srgbClr val="008000"/>
                </a:solidFill>
              </a:rPr>
              <a:t>return</a:t>
            </a:r>
            <a:r>
              <a:rPr lang="ru-RU" sz="3600" dirty="0"/>
              <a:t> - оператор </a:t>
            </a:r>
            <a:r>
              <a:rPr lang="ru-RU" sz="3600" b="1" dirty="0">
                <a:solidFill>
                  <a:srgbClr val="008000"/>
                </a:solidFill>
              </a:rPr>
              <a:t>yield</a:t>
            </a:r>
            <a:r>
              <a:rPr lang="ru-RU" sz="3600" dirty="0"/>
              <a:t>.</a:t>
            </a:r>
            <a:endParaRPr lang="en-US" sz="3600" dirty="0"/>
          </a:p>
          <a:p>
            <a:endParaRPr lang="ru-RU" sz="3600" dirty="0"/>
          </a:p>
          <a:p>
            <a:r>
              <a:rPr lang="ru-RU" sz="3600" dirty="0"/>
              <a:t>В результате выполнения оператора </a:t>
            </a:r>
            <a:r>
              <a:rPr lang="ru-RU" sz="3600" b="1" dirty="0">
                <a:solidFill>
                  <a:srgbClr val="008000"/>
                </a:solidFill>
              </a:rPr>
              <a:t>yield </a:t>
            </a:r>
            <a:r>
              <a:rPr lang="ru-RU" sz="3600" dirty="0"/>
              <a:t>работа функции</a:t>
            </a:r>
            <a:r>
              <a:rPr lang="en-US" sz="3600" dirty="0"/>
              <a:t> </a:t>
            </a:r>
            <a:r>
              <a:rPr lang="ru-RU" sz="3600" b="1" dirty="0"/>
              <a:t>приостанавливается</a:t>
            </a:r>
            <a:r>
              <a:rPr lang="ru-RU" sz="3600" dirty="0"/>
              <a:t>, а не прерывается, как при использовании оператора </a:t>
            </a:r>
            <a:r>
              <a:rPr lang="en-US" sz="3600" b="1" dirty="0">
                <a:solidFill>
                  <a:srgbClr val="008000"/>
                </a:solidFill>
              </a:rPr>
              <a:t>return</a:t>
            </a:r>
            <a:r>
              <a:rPr lang="en-US" sz="3600" dirty="0" smtClean="0"/>
              <a:t>.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5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генератора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5530" y="2171700"/>
            <a:ext cx="464208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generator</a:t>
            </a:r>
            <a:r>
              <a:rPr lang="en-US" sz="3200" dirty="0" smtClean="0">
                <a:latin typeface="+mn-lt"/>
              </a:rPr>
              <a:t>():</a:t>
            </a:r>
            <a:endParaRPr lang="en-US" sz="3200" dirty="0">
              <a:latin typeface="+mn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dirty="0" smtClean="0">
                <a:solidFill>
                  <a:srgbClr val="BB2121"/>
                </a:solidFill>
                <a:latin typeface="+mn-lt"/>
              </a:rPr>
              <a:t>"Started"</a:t>
            </a:r>
            <a:r>
              <a:rPr lang="en-US" sz="3200" dirty="0" smtClean="0">
                <a:latin typeface="+mn-lt"/>
              </a:rPr>
              <a:t>)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x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= 42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200" dirty="0" smtClean="0">
                <a:latin typeface="+mn-lt"/>
              </a:rPr>
              <a:t>x</a:t>
            </a:r>
          </a:p>
          <a:p>
            <a:r>
              <a:rPr lang="en-US" sz="3200" dirty="0"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</a:rPr>
              <a:t>print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BB2121"/>
                </a:solidFill>
              </a:rPr>
              <a:t>“Continue"</a:t>
            </a:r>
            <a:r>
              <a:rPr lang="en-US" sz="3200" dirty="0" smtClean="0"/>
              <a:t>)</a:t>
            </a:r>
            <a:endParaRPr lang="en-US" sz="3200" dirty="0">
              <a:latin typeface="+mn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x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+= 1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200" dirty="0">
                <a:latin typeface="+mn-lt"/>
              </a:rPr>
              <a:t>x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>
                <a:solidFill>
                  <a:srgbClr val="BB2121"/>
                </a:solidFill>
                <a:latin typeface="+mn-lt"/>
              </a:rPr>
              <a:t>"Done"</a:t>
            </a:r>
            <a:r>
              <a:rPr lang="en-US" sz="3200" dirty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2100" y="2260600"/>
            <a:ext cx="84689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en-US" sz="3200" dirty="0" smtClean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5530" y="6547441"/>
            <a:ext cx="8128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(generator)</a:t>
            </a:r>
          </a:p>
          <a:p>
            <a:pPr lvl="0"/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'function'&gt;</a:t>
            </a:r>
          </a:p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generator()</a:t>
            </a:r>
          </a:p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pPr lvl="0"/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'generator'&gt;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695700"/>
            <a:ext cx="1663700" cy="491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492500" y="3517900"/>
            <a:ext cx="3149600" cy="4320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5105400"/>
            <a:ext cx="1663700" cy="491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3492500" y="4927600"/>
            <a:ext cx="3149600" cy="4320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ea typeface="Cabin"/>
                <a:cs typeface="Arial" panose="020B0604020202020204" pitchFamily="34" charset="0"/>
              </a:rPr>
              <a:t>Пример генератора: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ea typeface="Cabin"/>
                <a:cs typeface="Arial" panose="020B0604020202020204" pitchFamily="34" charset="0"/>
              </a:rPr>
              <a:t>unique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0137" y="1966438"/>
            <a:ext cx="8648700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unique(iterable):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seen = []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seen: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seen.append(item)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 = [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(unique(xs))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object unique at 0x01F41930</a:t>
            </a: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(unique(xs)))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</a:t>
            </a: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unique(xs))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36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</a:t>
            </a: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263" y="2079931"/>
            <a:ext cx="104478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b="1" dirty="0" err="1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chain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*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yield </a:t>
            </a:r>
            <a:r>
              <a:rPr lang="en-US" sz="3200" dirty="0" smtClean="0">
                <a:latin typeface="+mj-lt"/>
              </a:rPr>
              <a:t>item</a:t>
            </a:r>
            <a:endParaRPr lang="ru-RU" sz="3200" dirty="0" smtClean="0">
              <a:latin typeface="+mj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...</a:t>
            </a:r>
            <a:endParaRPr lang="ru-RU" sz="3200" b="1" dirty="0">
              <a:solidFill>
                <a:srgbClr val="000080"/>
              </a:solidFill>
              <a:latin typeface="+mj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range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3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&lt;generator object chain at 0x10311d708&gt;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(chain(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))</a:t>
            </a:r>
          </a:p>
          <a:p>
            <a:r>
              <a:rPr lang="ru-RU" sz="3200" dirty="0">
                <a:solidFill>
                  <a:srgbClr val="888888"/>
                </a:solidFill>
                <a:latin typeface="+mj-lt"/>
              </a:rPr>
              <a:t>[0, 1, 2, 3, 42]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True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7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7200" y="3412292"/>
            <a:ext cx="12433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Оператор </a:t>
            </a:r>
            <a:r>
              <a:rPr lang="ru-RU" sz="3600" b="1" dirty="0">
                <a:solidFill>
                  <a:srgbClr val="008000"/>
                </a:solidFill>
                <a:latin typeface="+mn-lt"/>
              </a:rPr>
              <a:t>yield from </a:t>
            </a:r>
            <a:r>
              <a:rPr lang="ru-RU" sz="3600" dirty="0">
                <a:latin typeface="+mn-lt"/>
              </a:rPr>
              <a:t>позволяет делегировать выполнение</a:t>
            </a:r>
          </a:p>
          <a:p>
            <a:r>
              <a:rPr lang="ru-RU" sz="3600" dirty="0">
                <a:latin typeface="+mn-lt"/>
              </a:rPr>
              <a:t>другому генератору</a:t>
            </a:r>
            <a:r>
              <a:rPr lang="ru-RU" sz="3600" dirty="0" smtClean="0">
                <a:latin typeface="+mn-lt"/>
              </a:rPr>
              <a:t>:</a:t>
            </a:r>
          </a:p>
          <a:p>
            <a:endParaRPr lang="ru-RU" sz="3600" dirty="0">
              <a:latin typeface="+mn-lt"/>
            </a:endParaRPr>
          </a:p>
          <a:p>
            <a:r>
              <a:rPr lang="en-US" sz="3600" b="1" dirty="0" err="1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600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+mn-lt"/>
              </a:rPr>
              <a:t>chain</a:t>
            </a:r>
            <a:r>
              <a:rPr lang="en-US" sz="3600" dirty="0">
                <a:latin typeface="+mn-lt"/>
              </a:rPr>
              <a:t>(</a:t>
            </a:r>
            <a:r>
              <a:rPr lang="en-US" sz="3600" dirty="0">
                <a:solidFill>
                  <a:srgbClr val="666666"/>
                </a:solidFill>
                <a:latin typeface="+mn-lt"/>
              </a:rPr>
              <a:t>*</a:t>
            </a:r>
            <a:r>
              <a:rPr lang="en-US" sz="3600" dirty="0" err="1">
                <a:latin typeface="+mn-lt"/>
              </a:rPr>
              <a:t>iterables</a:t>
            </a:r>
            <a:r>
              <a:rPr lang="en-US" sz="3600" dirty="0">
                <a:latin typeface="+mn-lt"/>
              </a:rPr>
              <a:t>):</a:t>
            </a:r>
          </a:p>
          <a:p>
            <a:r>
              <a:rPr lang="ru-RU" sz="36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for </a:t>
            </a:r>
            <a:r>
              <a:rPr lang="en-US" sz="3600" dirty="0" err="1">
                <a:latin typeface="+mn-lt"/>
              </a:rPr>
              <a:t>iterable</a:t>
            </a:r>
            <a:r>
              <a:rPr lang="en-US" sz="3600" dirty="0">
                <a:latin typeface="+mn-lt"/>
              </a:rPr>
              <a:t> </a:t>
            </a:r>
            <a:r>
              <a:rPr lang="en-US" sz="36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3600" dirty="0" err="1">
                <a:latin typeface="+mn-lt"/>
              </a:rPr>
              <a:t>iterables</a:t>
            </a:r>
            <a:r>
              <a:rPr lang="en-US" sz="3600" dirty="0">
                <a:latin typeface="+mn-lt"/>
              </a:rPr>
              <a:t>:</a:t>
            </a:r>
          </a:p>
          <a:p>
            <a:r>
              <a:rPr lang="ru-RU" sz="36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600" b="1" dirty="0">
                <a:solidFill>
                  <a:srgbClr val="008000"/>
                </a:solidFill>
                <a:latin typeface="+mn-lt"/>
              </a:rPr>
              <a:t>from </a:t>
            </a:r>
            <a:r>
              <a:rPr lang="en-US" sz="3600" dirty="0" err="1">
                <a:latin typeface="+mn-lt"/>
              </a:rPr>
              <a:t>iterable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2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4500" y="2286000"/>
            <a:ext cx="650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itertable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start = 0):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	???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([1,2,3])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(1, 2)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(2, 3)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5337" y="2128681"/>
            <a:ext cx="864870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Реализовать генератор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который принимает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обязательный аргумент – перечисление и опциональный (начальный индекс) и генерирует для каждого элемента входящей последовательности кортеж из двух элементов.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Первым элементом кортежа является индекс элемента (по умолчани</a:t>
            </a:r>
            <a:r>
              <a:rPr lang="ru-RU" altLang="ru-RU" sz="3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первый индекс – 0), второй элемент – значение элемента последовательности.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9500" y="4330700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H="1">
            <a:off x="10375900" y="3683200"/>
            <a:ext cx="2006600" cy="8634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312400" y="3708600"/>
            <a:ext cx="2476500" cy="17778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28737" y="5329207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439400" y="3719643"/>
            <a:ext cx="2692400" cy="2735072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56800" y="6238815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300" y="2154142"/>
            <a:ext cx="140081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Декоратор</a:t>
            </a:r>
            <a:r>
              <a:rPr lang="ru-RU" sz="3600" dirty="0" smtClean="0"/>
              <a:t> – это функция, которая принимает функцию или метод в качестве аргумента и возвращает новую функцию или метод, включающую декорированную функцию или метод, с дополнительными функциональными возможностями.</a:t>
            </a:r>
          </a:p>
          <a:p>
            <a:endParaRPr lang="ru-RU" sz="3600" dirty="0" smtClean="0"/>
          </a:p>
          <a:p>
            <a:r>
              <a:rPr lang="ru-RU" sz="3600" dirty="0" smtClean="0"/>
              <a:t>Нам уже приходилось использовать некоторые предопределенные декораторы, например </a:t>
            </a:r>
            <a:r>
              <a:rPr lang="en-US" sz="3600" dirty="0" smtClean="0">
                <a:solidFill>
                  <a:srgbClr val="00B050"/>
                </a:solidFill>
              </a:rPr>
              <a:t>@property </a:t>
            </a:r>
            <a:r>
              <a:rPr lang="ru-RU" sz="3600" dirty="0" smtClean="0"/>
              <a:t>и </a:t>
            </a:r>
            <a:r>
              <a:rPr lang="en-US" sz="3600" dirty="0" smtClean="0">
                <a:solidFill>
                  <a:srgbClr val="00B050"/>
                </a:solidFill>
              </a:rPr>
              <a:t>@</a:t>
            </a:r>
            <a:r>
              <a:rPr lang="en-US" sz="3600" dirty="0" err="1" smtClean="0">
                <a:solidFill>
                  <a:srgbClr val="00B050"/>
                </a:solidFill>
              </a:rPr>
              <a:t>classmethod</a:t>
            </a:r>
            <a:r>
              <a:rPr lang="en-US" sz="3600" dirty="0" smtClean="0"/>
              <a:t>.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Теперь наступило время создавать собственные декораторы функций.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25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388</Words>
  <Application>Microsoft Office PowerPoint</Application>
  <PresentationFormat>Custom</PresentationFormat>
  <Paragraphs>147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Генераторы</vt:lpstr>
      <vt:lpstr>Пример генератора</vt:lpstr>
      <vt:lpstr>Пример генератора: unique</vt:lpstr>
      <vt:lpstr>Примеры генератора: chain </vt:lpstr>
      <vt:lpstr>Оператор yield from</vt:lpstr>
      <vt:lpstr>Задание</vt:lpstr>
      <vt:lpstr>Декораторы</vt:lpstr>
      <vt:lpstr>Пример декоратора</vt:lpstr>
      <vt:lpstr>Улучшенный декоратор</vt:lpstr>
      <vt:lpstr>Аргументы декоратора</vt:lpstr>
      <vt:lpstr>Декораторы классов</vt:lpstr>
      <vt:lpstr>Декораторы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1041</cp:revision>
  <dcterms:modified xsi:type="dcterms:W3CDTF">2016-10-14T23:16:57Z</dcterms:modified>
</cp:coreProperties>
</file>