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  <p:sldMasterId id="2147483769" r:id="rId2"/>
    <p:sldMasterId id="2147483817" r:id="rId3"/>
  </p:sldMasterIdLst>
  <p:notesMasterIdLst>
    <p:notesMasterId r:id="rId27"/>
  </p:notesMasterIdLst>
  <p:handoutMasterIdLst>
    <p:handoutMasterId r:id="rId28"/>
  </p:handoutMasterIdLst>
  <p:sldIdLst>
    <p:sldId id="257" r:id="rId4"/>
    <p:sldId id="281" r:id="rId5"/>
    <p:sldId id="259" r:id="rId6"/>
    <p:sldId id="258" r:id="rId7"/>
    <p:sldId id="276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82" r:id="rId19"/>
    <p:sldId id="272" r:id="rId20"/>
    <p:sldId id="279" r:id="rId21"/>
    <p:sldId id="274" r:id="rId22"/>
    <p:sldId id="273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40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81900" autoAdjust="0"/>
  </p:normalViewPr>
  <p:slideViewPr>
    <p:cSldViewPr>
      <p:cViewPr>
        <p:scale>
          <a:sx n="70" d="100"/>
          <a:sy n="70" d="100"/>
        </p:scale>
        <p:origin x="-121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D9749-E107-4130-83DF-5834517A700A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3DC6-B9B0-460B-A1E8-EC64F2FC4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40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62A8-2C94-4721-AD49-3F483BA8DF07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BBACB-0D9C-406A-B786-74D88274CB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85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Алан </a:t>
            </a:r>
            <a:r>
              <a:rPr lang="ru-RU" dirty="0" err="1" smtClean="0"/>
              <a:t>Кэй</a:t>
            </a:r>
            <a:r>
              <a:rPr lang="ru-RU" dirty="0" smtClean="0"/>
              <a:t>, </a:t>
            </a:r>
            <a:r>
              <a:rPr lang="en-US" dirty="0" err="1" smtClean="0"/>
              <a:t>SmallTalk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Сеттер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специальный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используемый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объектно-ориентированном программировании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для того, чтобы присвоить какое-либо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инкапсулированному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например, обработав при этом недопустимые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присваивания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Геттер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— специальный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позволяющий получить данные, доступ к которым напрямую ограничен.</a:t>
            </a:r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45F5A5-742A-4E46-B4FE-BECFC1F55A6B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extLst/>
          </a:lstStyle>
          <a:p>
            <a:pPr lvl="0" eaLnBrk="1" latinLnBrk="0" hangingPunct="1"/>
            <a:endParaRPr lang="ru-RU" dirty="0" smtClean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0"/>
          </p:nvPr>
        </p:nvSpPr>
        <p:spPr>
          <a:xfrm>
            <a:off x="4500562" y="3429000"/>
            <a:ext cx="414334" cy="28575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907F7-4098-48FC-91B7-A021DD7989C0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0068AA-9621-4278-B315-9ECDE266064F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CDCB4-F9C0-41EB-8194-616502A98B42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5BC32F-3275-4B18-BC9B-4463D62BE28B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35CFC-FD09-47B6-910D-89D8888A5897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E4CAF7-C8AB-4195-A492-90DED9EB0D19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BB3FD5-0E2E-4B0F-B0B0-138737E6EB62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7F905-F4CF-4368-943E-F2FEFECA2824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6A6F2A-DFC9-40E1-9873-0E76DA85DF36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5A5-742A-4E46-B4FE-BECFC1F55A6B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5CFC-FD09-47B6-910D-89D8888A5897}" type="datetime1">
              <a:rPr lang="ru-RU" smtClean="0"/>
              <a:pPr/>
              <a:t>29.09.2016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языке </a:t>
            </a:r>
            <a:r>
              <a:rPr lang="en-US" smtClean="0"/>
              <a:t>Python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45FB-A0D1-4A3C-930A-4966106915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D33-0ADB-42E3-B302-A7ACC2575C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A06E-91C3-40EF-ADA1-021D88748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21BF09-2276-4F38-905C-BA35ED1846B3}" type="datetimeFigureOut">
              <a:rPr lang="ru-RU" smtClean="0"/>
              <a:pPr/>
              <a:t>29.09.2016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EE8371-7661-45CE-84C9-2CF0C09571A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768" r:id="rId13"/>
    <p:sldLayoutId id="2147483763" r:id="rId14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younglinux.info/oopython/oop.php" TargetMode="External"/><Relationship Id="rId7" Type="http://schemas.openxmlformats.org/officeDocument/2006/relationships/hyperlink" Target="http://docs.python.org/tutorial/classes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cafepy.com/article/python_types_and_objectshttp:/www.cafepy.com/article/python_attributes_and_methods/" TargetMode="External"/><Relationship Id="rId5" Type="http://schemas.openxmlformats.org/officeDocument/2006/relationships/hyperlink" Target="http://en.wikibooks.org/wiki/Python_Programming/Object-oriented_programming" TargetMode="External"/><Relationship Id="rId4" Type="http://schemas.openxmlformats.org/officeDocument/2006/relationships/hyperlink" Target="http://www.ibm.com/developerworks/ru/library/l-python_part_6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Corbe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rgbClr val="7030A0"/>
                </a:solidFill>
                <a:latin typeface="Corbel" pitchFamily="34" charset="0"/>
                <a:cs typeface="Arial" pitchFamily="34" charset="0"/>
              </a:rPr>
            </a:br>
            <a:r>
              <a:rPr lang="ru-RU" dirty="0" smtClean="0">
                <a:solidFill>
                  <a:srgbClr val="7030A0"/>
                </a:solidFill>
                <a:latin typeface="Corbe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rgbClr val="7030A0"/>
                </a:solidFill>
                <a:latin typeface="Corbel" pitchFamily="34" charset="0"/>
                <a:cs typeface="Arial" pitchFamily="34" charset="0"/>
              </a:rPr>
            </a:br>
            <a:endParaRPr lang="ru-RU" dirty="0">
              <a:solidFill>
                <a:srgbClr val="7030A0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00100" y="0"/>
            <a:ext cx="8143900" cy="5357826"/>
          </a:xfrm>
        </p:spPr>
        <p:txBody>
          <a:bodyPr>
            <a:noAutofit/>
          </a:bodyPr>
          <a:lstStyle/>
          <a:p>
            <a:pPr algn="ctr"/>
            <a:endParaRPr lang="ru-RU" sz="3600" dirty="0" smtClean="0"/>
          </a:p>
          <a:p>
            <a:pPr algn="ctr"/>
            <a:endParaRPr lang="ru-RU" sz="3600" dirty="0" smtClean="0"/>
          </a:p>
          <a:p>
            <a:pPr algn="ctr">
              <a:lnSpc>
                <a:spcPct val="150000"/>
              </a:lnSpc>
            </a:pPr>
            <a:r>
              <a:rPr lang="ru-RU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Объектно – ориентированное программирование</a:t>
            </a:r>
          </a:p>
          <a:p>
            <a:pPr algn="ctr">
              <a:lnSpc>
                <a:spcPct val="150000"/>
              </a:lnSpc>
            </a:pPr>
            <a:r>
              <a:rPr lang="ru-RU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(ООП)</a:t>
            </a:r>
            <a:endParaRPr lang="ru-RU" sz="4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28728" y="4714884"/>
            <a:ext cx="7406640" cy="1900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  <a:t/>
            </a:r>
            <a:b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</a:b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  <a:t/>
            </a:r>
            <a:b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</a:b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  <a:t>Артишевская Юлия ,   222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Arial" pitchFamily="34" charset="0"/>
              </a:rPr>
              <a:t> группа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142976" y="2000240"/>
            <a:ext cx="7712394" cy="4572032"/>
          </a:xfrm>
        </p:spPr>
        <p:txBody>
          <a:bodyPr>
            <a:noAutofit/>
          </a:bodyPr>
          <a:lstStyle/>
          <a:p>
            <a:pPr marL="539496" indent="-457200">
              <a:buClrTx/>
              <a:buFont typeface="+mj-lt"/>
              <a:buAutoNum type="arabicPeriod"/>
            </a:pPr>
            <a:endParaRPr lang="it-IT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__speed = 0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get_speed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.__speed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set_speed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speed):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(speed,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.__speed = min(speed, 200)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 = Car()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set_speed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(60)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c.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get_speed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60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Getters &amp; Setters</a:t>
            </a:r>
            <a:endParaRPr lang="ru-RU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214414" y="1357298"/>
            <a:ext cx="7715304" cy="857256"/>
          </a:xfrm>
        </p:spPr>
        <p:txBody>
          <a:bodyPr>
            <a:normAutofit/>
          </a:bodyPr>
          <a:lstStyle/>
          <a:p>
            <a:pPr indent="0"/>
            <a:r>
              <a:rPr lang="ru-RU" sz="2400" dirty="0" smtClean="0"/>
              <a:t>Если вам надо иметь доступ к свойству, определите для него </a:t>
            </a:r>
            <a:r>
              <a:rPr lang="it-IT" sz="2400" b="1" dirty="0" smtClean="0">
                <a:solidFill>
                  <a:srgbClr val="FF0000"/>
                </a:solidFill>
              </a:rPr>
              <a:t>getter (accessor)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и/или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FF0000"/>
                </a:solidFill>
              </a:rPr>
              <a:t>setter</a:t>
            </a:r>
            <a:r>
              <a:rPr lang="it-IT" sz="2400" b="1" dirty="0" smtClean="0"/>
              <a:t> </a:t>
            </a:r>
            <a:r>
              <a:rPr lang="it-IT" sz="2400" b="1" dirty="0" smtClean="0">
                <a:solidFill>
                  <a:srgbClr val="FF0000"/>
                </a:solidFill>
              </a:rPr>
              <a:t>(mutator)</a:t>
            </a:r>
            <a:r>
              <a:rPr lang="it-IT" sz="2400" dirty="0" smtClean="0"/>
              <a:t>.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2394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FFFF00"/>
                </a:solidFill>
                <a:latin typeface="Corbel" pitchFamily="34" charset="0"/>
              </a:rPr>
              <a:t>Достоинство метода</a:t>
            </a:r>
            <a:r>
              <a:rPr lang="ru-RU" sz="2800" dirty="0" smtClean="0">
                <a:solidFill>
                  <a:srgbClr val="FFFF00"/>
                </a:solidFill>
                <a:latin typeface="Corbel" pitchFamily="34" charset="0"/>
              </a:rPr>
              <a:t>:</a:t>
            </a:r>
          </a:p>
          <a:p>
            <a:pPr algn="ctr"/>
            <a:r>
              <a:rPr lang="ru-RU" sz="2800" b="1" dirty="0" smtClean="0">
                <a:latin typeface="Corbel" pitchFamily="34" charset="0"/>
              </a:rPr>
              <a:t>логика  локализуется в одном месте.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Getters &amp; Setters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428728" y="2857496"/>
            <a:ext cx="7500990" cy="3571900"/>
          </a:xfrm>
        </p:spPr>
        <p:txBody>
          <a:bodyPr>
            <a:normAutofit/>
          </a:bodyPr>
          <a:lstStyle/>
          <a:p>
            <a:pPr marL="539496" indent="-457200">
              <a:buClrTx/>
            </a:pPr>
            <a:r>
              <a:rPr lang="ru-RU" sz="2400" dirty="0" smtClean="0">
                <a:cs typeface="Courier New" pitchFamily="49" charset="0"/>
              </a:rPr>
              <a:t>Иначе: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speed = 0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c = Car() 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c.speed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(speed1, 200)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c.speed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(speed2, 200)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Font typeface="+mj-lt"/>
              <a:buAutoNum type="arabicPeriod"/>
            </a:pPr>
            <a:endParaRPr lang="ru-RU" sz="24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357298"/>
            <a:ext cx="7498080" cy="142876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ru-RU" dirty="0" smtClean="0"/>
              <a:t>- метод, при создании объекта автоматически создающий ему атрибуты (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__init__</a:t>
            </a:r>
            <a:r>
              <a:rPr lang="ru-RU" dirty="0" smtClean="0"/>
              <a:t> 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Corbel" pitchFamily="34" charset="0"/>
              </a:rPr>
              <a:t>Конструктор</a:t>
            </a:r>
            <a:endParaRPr lang="ru-RU" sz="4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357290" y="3000372"/>
            <a:ext cx="7572428" cy="3643338"/>
          </a:xfrm>
        </p:spPr>
        <p:txBody>
          <a:bodyPr>
            <a:noAutofit/>
          </a:bodyPr>
          <a:lstStyle/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__init__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,w,n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=0):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.what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w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.numb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n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c1 =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("Lexus", 15)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c2 =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Niva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c1.what,c1.numb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Lexus 15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25196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c2.what,c2.numb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Niva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178595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0" tIns="0" rIns="36000" anchor="ctr"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ru-RU" sz="2400" b="1" dirty="0" smtClean="0"/>
              <a:t>Параметры без значений по умолчанию указываются первыми, а параметры со значениями по умолчанию — после. </a:t>
            </a:r>
            <a:endParaRPr lang="ru-RU" sz="24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Corbel" pitchFamily="34" charset="0"/>
              </a:rPr>
              <a:t>Конструктор</a:t>
            </a:r>
            <a:endParaRPr lang="ru-RU" sz="4400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428728" y="3643314"/>
            <a:ext cx="7500990" cy="27860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__init__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,n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=0,w):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ERROR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2643182"/>
            <a:ext cx="7498080" cy="3786214"/>
          </a:xfrm>
        </p:spPr>
        <p:txBody>
          <a:bodyPr anchor="ctr">
            <a:normAutofit/>
          </a:bodyPr>
          <a:lstStyle/>
          <a:p>
            <a:pPr marL="425196" indent="-342900">
              <a:buClrTx/>
              <a:buFont typeface="+mj-lt"/>
              <a:buAutoNum type="arabicPeriod"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__speed = 200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__str__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"Car with speed" + str(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.__speed)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latin typeface="+mn-lt"/>
              </a:rPr>
              <a:t>Строковое представление</a:t>
            </a:r>
            <a:endParaRPr lang="ru-RU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357290" y="1357298"/>
            <a:ext cx="7429552" cy="100013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Метод</a:t>
            </a:r>
            <a:r>
              <a:rPr lang="ru-RU" sz="2800" b="1" dirty="0" smtClean="0">
                <a:solidFill>
                  <a:srgbClr val="FFFF00"/>
                </a:solidFill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</a:rPr>
              <a:t>__str__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/>
              <a:t>:</a:t>
            </a:r>
          </a:p>
          <a:p>
            <a:pPr algn="ctr"/>
            <a:r>
              <a:rPr lang="ru-RU" sz="2800" dirty="0" smtClean="0"/>
              <a:t>объекты печатают сами себя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214414" y="1357298"/>
            <a:ext cx="7358114" cy="178595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indent="0"/>
            <a:r>
              <a:rPr lang="ru-RU" sz="2400" dirty="0" smtClean="0"/>
              <a:t>- механизм ООП, позволяющий описать новый класс на основе родительского, т.ч. свойства и функциональность родительского класса заимствуются новым классом.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Наследование</a:t>
            </a:r>
            <a:endParaRPr lang="ru-RU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214414" y="3357562"/>
            <a:ext cx="7429552" cy="3000396"/>
          </a:xfrm>
        </p:spPr>
        <p:txBody>
          <a:bodyPr>
            <a:normAutofit fontScale="70000" lnSpcReduction="20000"/>
          </a:bodyPr>
          <a:lstStyle/>
          <a:p>
            <a:r>
              <a:rPr lang="ru-RU" sz="3400" b="1" dirty="0" smtClean="0">
                <a:solidFill>
                  <a:srgbClr val="7030A0"/>
                </a:solidFill>
              </a:rPr>
              <a:t>Принцип</a:t>
            </a:r>
            <a:r>
              <a:rPr lang="ru-RU" dirty="0" smtClean="0"/>
              <a:t>: отношение </a:t>
            </a:r>
            <a:r>
              <a:rPr lang="ru-RU" b="1" dirty="0" smtClean="0">
                <a:solidFill>
                  <a:srgbClr val="FF0000"/>
                </a:solidFill>
              </a:rPr>
              <a:t>«</a:t>
            </a:r>
            <a:r>
              <a:rPr lang="en-US" b="1" dirty="0" smtClean="0">
                <a:solidFill>
                  <a:srgbClr val="FF0000"/>
                </a:solidFill>
              </a:rPr>
              <a:t>IS-A»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«</a:t>
            </a:r>
            <a:r>
              <a:rPr lang="ru-RU" dirty="0" smtClean="0">
                <a:solidFill>
                  <a:srgbClr val="FF0000"/>
                </a:solidFill>
              </a:rPr>
              <a:t>есть»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Пример: «Лимузин </a:t>
            </a:r>
            <a:r>
              <a:rPr lang="ru-RU" b="1" u="sng" dirty="0" smtClean="0"/>
              <a:t>есть</a:t>
            </a:r>
            <a:r>
              <a:rPr lang="ru-RU" dirty="0" smtClean="0"/>
              <a:t> машина».</a:t>
            </a:r>
          </a:p>
          <a:p>
            <a:endParaRPr lang="ru-RU" dirty="0" smtClean="0"/>
          </a:p>
          <a:p>
            <a:r>
              <a:rPr lang="ru-RU" dirty="0" smtClean="0"/>
              <a:t>Если же имеется: «Машина </a:t>
            </a:r>
            <a:r>
              <a:rPr lang="ru-RU" b="1" u="sng" dirty="0" smtClean="0"/>
              <a:t>содержит</a:t>
            </a:r>
          </a:p>
          <a:p>
            <a:r>
              <a:rPr lang="ru-RU" dirty="0" smtClean="0"/>
              <a:t>двигатель», то это </a:t>
            </a:r>
            <a:r>
              <a:rPr lang="ru-RU" b="1" i="1" dirty="0" smtClean="0"/>
              <a:t>класс</a:t>
            </a:r>
            <a:r>
              <a:rPr lang="ru-RU" dirty="0" smtClean="0"/>
              <a:t> машина</a:t>
            </a:r>
          </a:p>
          <a:p>
            <a:r>
              <a:rPr lang="ru-RU" b="1" u="sng" dirty="0" smtClean="0"/>
              <a:t>содержит свойство</a:t>
            </a:r>
            <a:r>
              <a:rPr lang="ru-RU" dirty="0" smtClean="0"/>
              <a:t> двигатель, а не наследуется</a:t>
            </a:r>
          </a:p>
          <a:p>
            <a:r>
              <a:rPr lang="ru-RU" dirty="0" smtClean="0"/>
              <a:t>от него.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2357430"/>
            <a:ext cx="7498080" cy="3143272"/>
          </a:xfrm>
        </p:spPr>
        <p:txBody>
          <a:bodyPr anchor="t">
            <a:normAutofit/>
          </a:bodyPr>
          <a:lstStyle/>
          <a:p>
            <a:pPr marL="596646" indent="-514350">
              <a:buClrTx/>
              <a:buFont typeface="+mj-lt"/>
              <a:buAutoNum type="arabicPeriod"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DerName</a:t>
            </a:r>
            <a:r>
              <a:rPr lang="ru-RU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BaseClassName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&lt;statement-1&gt; 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&lt;statement-N&gt;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Наследование</a:t>
            </a:r>
            <a:endParaRPr lang="ru-RU" sz="4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2394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800" dirty="0" smtClean="0"/>
              <a:t>Функция </a:t>
            </a:r>
            <a:r>
              <a:rPr lang="ru-RU" sz="2800" b="1" dirty="0" smtClean="0">
                <a:solidFill>
                  <a:srgbClr val="FFFF00"/>
                </a:solidFill>
              </a:rPr>
              <a:t>issubclass(</a:t>
            </a:r>
            <a:r>
              <a:rPr lang="en-US" sz="2800" b="1" dirty="0" err="1" smtClean="0">
                <a:solidFill>
                  <a:srgbClr val="FFFF00"/>
                </a:solidFill>
              </a:rPr>
              <a:t>X</a:t>
            </a:r>
            <a:r>
              <a:rPr lang="ru-RU" sz="2800" b="1" dirty="0" smtClean="0">
                <a:solidFill>
                  <a:srgbClr val="FFFF00"/>
                </a:solidFill>
              </a:rPr>
              <a:t>, </a:t>
            </a:r>
            <a:r>
              <a:rPr lang="en-US" sz="2800" b="1" dirty="0" err="1" smtClean="0">
                <a:solidFill>
                  <a:srgbClr val="FFFF00"/>
                </a:solidFill>
              </a:rPr>
              <a:t>Y</a:t>
            </a:r>
            <a:r>
              <a:rPr lang="ru-RU" sz="2800" b="1" dirty="0" smtClean="0">
                <a:solidFill>
                  <a:srgbClr val="FFFF00"/>
                </a:solidFill>
              </a:rPr>
              <a:t>)</a:t>
            </a:r>
            <a:r>
              <a:rPr lang="ru-RU" sz="2800" dirty="0" smtClean="0"/>
              <a:t> :</a:t>
            </a:r>
          </a:p>
          <a:p>
            <a:r>
              <a:rPr lang="ru-RU" sz="2800" dirty="0" smtClean="0"/>
              <a:t>является ли </a:t>
            </a:r>
            <a:r>
              <a:rPr lang="ru-RU" sz="2400" dirty="0" smtClean="0"/>
              <a:t>класс</a:t>
            </a:r>
            <a:r>
              <a:rPr lang="ru-RU" sz="2800" dirty="0" smtClean="0"/>
              <a:t> </a:t>
            </a:r>
            <a:r>
              <a:rPr lang="en-US" sz="2800" dirty="0" err="1" smtClean="0"/>
              <a:t>X</a:t>
            </a:r>
            <a:r>
              <a:rPr lang="ru-RU" sz="2800" dirty="0" smtClean="0"/>
              <a:t> подклассом класса </a:t>
            </a:r>
            <a:r>
              <a:rPr lang="en-US" sz="2800" dirty="0" err="1" smtClean="0"/>
              <a:t>Y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Наследование</a:t>
            </a:r>
            <a:endParaRPr lang="ru-RU" sz="4400" dirty="0">
              <a:latin typeface="+mn-l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000100" y="2571744"/>
            <a:ext cx="8143900" cy="3929090"/>
          </a:xfrm>
        </p:spPr>
        <p:txBody>
          <a:bodyPr anchor="ctr">
            <a:normAutofit/>
          </a:bodyPr>
          <a:lstStyle/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endParaRPr lang="ru-RU" sz="20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ru-RU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714488"/>
            <a:ext cx="7498080" cy="2571768"/>
          </a:xfrm>
        </p:spPr>
        <p:txBody>
          <a:bodyPr>
            <a:normAutofit lnSpcReduction="10000"/>
          </a:bodyPr>
          <a:lstStyle/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__mro__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#(&lt;class '__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main__.B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'&gt;, </a:t>
            </a:r>
          </a:p>
          <a:p>
            <a:pPr marL="539496" indent="-457200">
              <a:buClrTx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&lt;class '__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main__.A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'&gt;, </a:t>
            </a:r>
          </a:p>
          <a:p>
            <a:pPr marL="539496" indent="-457200">
              <a:buClrTx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&lt;type 'object'&gt;)</a:t>
            </a:r>
            <a:endParaRPr lang="ru-RU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Наследование</a:t>
            </a:r>
            <a:endParaRPr lang="ru-RU" sz="4400" dirty="0">
              <a:latin typeface="+mn-lt"/>
            </a:endParaRPr>
          </a:p>
        </p:txBody>
      </p:sp>
      <p:sp>
        <p:nvSpPr>
          <p:cNvPr id="5" name="Содержимое 1"/>
          <p:cNvSpPr>
            <a:spLocks noGrp="1"/>
          </p:cNvSpPr>
          <p:nvPr>
            <p:ph idx="1"/>
          </p:nvPr>
        </p:nvSpPr>
        <p:spPr>
          <a:xfrm>
            <a:off x="1428728" y="4714884"/>
            <a:ext cx="7358114" cy="171451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539496" indent="0">
              <a:buClrTx/>
            </a:pPr>
            <a:r>
              <a:rPr lang="ru-RU" sz="2400" dirty="0" smtClean="0"/>
              <a:t>Атрибут </a:t>
            </a:r>
            <a:r>
              <a:rPr lang="ru-RU" sz="2400" b="1" dirty="0" smtClean="0">
                <a:solidFill>
                  <a:srgbClr val="FFFF00"/>
                </a:solidFill>
              </a:rPr>
              <a:t>__mro__ </a:t>
            </a:r>
            <a:r>
              <a:rPr lang="ru-RU" sz="2400" dirty="0" smtClean="0"/>
              <a:t>– для «новых» классов:</a:t>
            </a:r>
          </a:p>
          <a:p>
            <a:pPr marL="539496" indent="0">
              <a:buClrTx/>
            </a:pPr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FFFF00"/>
                </a:solidFill>
              </a:rPr>
              <a:t>method resolution order</a:t>
            </a:r>
          </a:p>
          <a:p>
            <a:pPr marL="539496" indent="0">
              <a:buClrTx/>
            </a:pPr>
            <a:r>
              <a:rPr lang="ru-RU" sz="2400" b="1" dirty="0" smtClean="0">
                <a:solidFill>
                  <a:srgbClr val="FFFF00"/>
                </a:solidFill>
              </a:rPr>
              <a:t> </a:t>
            </a:r>
            <a:r>
              <a:rPr lang="ru-RU" sz="2400" dirty="0" smtClean="0"/>
              <a:t>(порядок разрешения методов )</a:t>
            </a:r>
            <a:endParaRPr lang="en-US" sz="2400" dirty="0" smtClean="0"/>
          </a:p>
          <a:p>
            <a:pPr marL="539496" indent="0">
              <a:buClrTx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963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indent="0"/>
            <a:r>
              <a:rPr lang="ru-RU" dirty="0" smtClean="0"/>
              <a:t>- взаимозаменяемость объектов с одинаковым интерфейсом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Полиморфизм</a:t>
            </a:r>
            <a:endParaRPr lang="ru-RU" sz="4400" dirty="0">
              <a:latin typeface="+mn-l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500166" y="2143116"/>
            <a:ext cx="7358114" cy="4357718"/>
          </a:xfrm>
        </p:spPr>
        <p:txBody>
          <a:bodyPr anchor="ctr">
            <a:normAutofit/>
          </a:bodyPr>
          <a:lstStyle/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= (1, 2, 3)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b = [ ' a ' , ' b ' , ' c ' ]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 = {1 : ' hello ' , 2 : ' world ' }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ls = [a, b, c]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ls:</a:t>
            </a:r>
          </a:p>
          <a:p>
            <a:pPr marL="539496" indent="-457200">
              <a:buClrTx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x[1],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Tx/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2 b hello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357290" y="2214554"/>
            <a:ext cx="7358114" cy="414340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sz="6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ООП</a:t>
            </a:r>
            <a:endParaRPr lang="ru-RU" sz="48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0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-парадигма программирования, основными концепциями которой являются понятия «класс» и «объект».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Corbel" pitchFamily="34" charset="0"/>
              </a:rPr>
              <a:t>Объектно-ориентированное программирование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285860"/>
            <a:ext cx="7498080" cy="114300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indent="0"/>
            <a:r>
              <a:rPr lang="ru-RU" sz="2400" dirty="0" smtClean="0"/>
              <a:t>- возможность использования одного и того же имени операции (метода) к объектам разных классов.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Полиморфизм</a:t>
            </a:r>
            <a:endParaRPr lang="ru-RU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428728" y="2714620"/>
            <a:ext cx="7500990" cy="3857652"/>
          </a:xfrm>
        </p:spPr>
        <p:txBody>
          <a:bodyPr>
            <a:normAutofit fontScale="92500" lnSpcReduction="10000"/>
          </a:bodyPr>
          <a:lstStyle/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n=10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(str(s))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t1 = T1()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t2 = T2()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t1.total(45)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t2.total(45)</a:t>
            </a:r>
          </a:p>
          <a:p>
            <a:pPr marL="425196" indent="-342900">
              <a:buClrTx/>
              <a:buFont typeface="+mj-lt"/>
              <a:buAutoNum type="arabicPeriod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t1.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t2.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55 2</a:t>
            </a:r>
            <a:endParaRPr lang="ru-RU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8258"/>
          </a:xfrm>
        </p:spPr>
        <p:txBody>
          <a:bodyPr anchor="ctr"/>
          <a:lstStyle/>
          <a:p>
            <a:pPr marL="216000" indent="0" algn="ctr"/>
            <a:r>
              <a:rPr lang="ru-RU" b="1" dirty="0" smtClean="0"/>
              <a:t>«</a:t>
            </a:r>
            <a:r>
              <a:rPr lang="en-US" b="1" dirty="0" smtClean="0"/>
              <a:t>If it looks like a duck and quacks like a duck, it must be a duck.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Duck Typing</a:t>
            </a:r>
            <a:endParaRPr lang="ru-RU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Содержимое 3"/>
          <p:cNvSpPr txBox="1">
            <a:spLocks/>
          </p:cNvSpPr>
          <p:nvPr/>
        </p:nvSpPr>
        <p:spPr>
          <a:xfrm>
            <a:off x="1357290" y="3000372"/>
            <a:ext cx="7786710" cy="107157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14414" y="3286124"/>
            <a:ext cx="7929586" cy="2714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9496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39496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  <a:tabLst/>
              <a:defRPr/>
            </a:pP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x.</a:t>
            </a:r>
            <a:r>
              <a:rPr kumimoji="0" lang="ru-RU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get_value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39496" indent="-457200"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#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можно передавать объект любого типа, лишь</a:t>
            </a:r>
          </a:p>
          <a:p>
            <a:pPr marL="539496" indent="-457200">
              <a:spcBef>
                <a:spcPts val="600"/>
              </a:spcBef>
              <a:buSzPct val="80000"/>
            </a:pP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бы у него был метод </a:t>
            </a:r>
            <a:r>
              <a:rPr lang="ru-RU" sz="20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get_value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39496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28728" y="1500174"/>
            <a:ext cx="7498080" cy="4800600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Car()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 # &lt;__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main__.Car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 at 0x041D6BD0&gt;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Car # &lt;class '__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main__.Car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(c) # &lt;class '__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main__.Car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__class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&lt;class '__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main__.Car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(Car) # &lt;type 'type'&gt;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(c)) # &lt;type 'type'&gt;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 &lt;type 'type'&gt;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Car.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__bases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(&lt;type 'object'&gt;,)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(Car)) # &lt;type 'type'&gt;</a:t>
            </a:r>
          </a:p>
          <a:p>
            <a:pPr marL="596646" indent="-514350">
              <a:buClrTx/>
              <a:buFont typeface="+mj-lt"/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(Car).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__bases__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(&lt;type 'object'&gt;,)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Дополнительно</a:t>
            </a:r>
            <a:endParaRPr lang="ru-RU" sz="44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>
                <a:solidFill>
                  <a:srgbClr val="C00000"/>
                </a:solidFill>
                <a:latin typeface="Corbel" pitchFamily="34" charset="0"/>
              </a:rPr>
              <a:t>Материалы по теме ООП</a:t>
            </a:r>
            <a:endParaRPr lang="ru-RU" dirty="0"/>
          </a:p>
        </p:txBody>
      </p:sp>
      <p:sp>
        <p:nvSpPr>
          <p:cNvPr id="5" name="Содержимое 1"/>
          <p:cNvSpPr>
            <a:spLocks noGrp="1"/>
          </p:cNvSpPr>
          <p:nvPr>
            <p:ph idx="1"/>
          </p:nvPr>
        </p:nvSpPr>
        <p:spPr>
          <a:xfrm>
            <a:off x="1285852" y="0"/>
            <a:ext cx="7572428" cy="6429396"/>
          </a:xfrm>
        </p:spPr>
        <p:txBody>
          <a:bodyPr anchor="ctr">
            <a:normAutofit/>
          </a:bodyPr>
          <a:lstStyle/>
          <a:p>
            <a:pPr>
              <a:buClrTx/>
              <a:buBlip>
                <a:blip r:embed="rId2"/>
              </a:buBlip>
            </a:pPr>
            <a:endParaRPr lang="ru-RU" sz="2000" dirty="0" smtClean="0">
              <a:hlinkClick r:id="rId3"/>
            </a:endParaRPr>
          </a:p>
          <a:p>
            <a:pPr>
              <a:buClrTx/>
              <a:buBlip>
                <a:blip r:embed="rId2"/>
              </a:buBlip>
            </a:pPr>
            <a:endParaRPr lang="ru-RU" sz="2000" dirty="0" smtClean="0">
              <a:hlinkClick r:id="rId3"/>
            </a:endParaRPr>
          </a:p>
          <a:p>
            <a:pPr>
              <a:buClrTx/>
              <a:buBlip>
                <a:blip r:embed="rId2"/>
              </a:buBlip>
            </a:pPr>
            <a:endParaRPr lang="ru-RU" sz="2000" dirty="0" smtClean="0">
              <a:hlinkClick r:id="rId3"/>
            </a:endParaRPr>
          </a:p>
          <a:p>
            <a:pPr>
              <a:buClrTx/>
              <a:buBlip>
                <a:blip r:embed="rId2"/>
              </a:buBlip>
            </a:pPr>
            <a:endParaRPr lang="ru-RU" sz="2000" dirty="0" smtClean="0">
              <a:hlinkClick r:id="rId3"/>
            </a:endParaRPr>
          </a:p>
          <a:p>
            <a:pPr>
              <a:buClrTx/>
              <a:buBlip>
                <a:blip r:embed="rId2"/>
              </a:buBlip>
            </a:pPr>
            <a:endParaRPr lang="ru-RU" sz="2000" dirty="0" smtClean="0">
              <a:hlinkClick r:id="rId3"/>
            </a:endParaRPr>
          </a:p>
          <a:p>
            <a:pPr>
              <a:buClrTx/>
              <a:buBlip>
                <a:blip r:embed="rId2"/>
              </a:buBlip>
            </a:pPr>
            <a:r>
              <a:rPr lang="en-US" sz="2000" dirty="0" smtClean="0">
                <a:hlinkClick r:id="rId3"/>
              </a:rPr>
              <a:t>http://younglinux.info/oopython/oop.php</a:t>
            </a:r>
            <a:endParaRPr lang="en-US" sz="2000" dirty="0" smtClean="0"/>
          </a:p>
          <a:p>
            <a:pPr>
              <a:buClrTx/>
            </a:pPr>
            <a:endParaRPr lang="en-US" sz="2000" dirty="0" smtClean="0"/>
          </a:p>
          <a:p>
            <a:pPr>
              <a:buClrTx/>
              <a:buBlip>
                <a:blip r:embed="rId2"/>
              </a:buBlip>
            </a:pPr>
            <a:r>
              <a:rPr lang="en-US" sz="2000" dirty="0" smtClean="0">
                <a:hlinkClick r:id="rId4"/>
              </a:rPr>
              <a:t>http://www.ibm.com/developerworks/ru/library/l-python_part_6/index.html</a:t>
            </a:r>
            <a:endParaRPr lang="en-US" sz="2000" dirty="0" smtClean="0"/>
          </a:p>
          <a:p>
            <a:pPr>
              <a:buClrTx/>
            </a:pPr>
            <a:endParaRPr lang="en-US" sz="2000" dirty="0" smtClean="0"/>
          </a:p>
          <a:p>
            <a:pPr>
              <a:buClrTx/>
              <a:buBlip>
                <a:blip r:embed="rId2"/>
              </a:buBlip>
            </a:pPr>
            <a:r>
              <a:rPr lang="en-US" sz="2000" dirty="0" smtClean="0">
                <a:hlinkClick r:id="rId5"/>
              </a:rPr>
              <a:t>http://en.wikibooks.org/wiki/Python_Programming/Object-oriented_programming</a:t>
            </a:r>
            <a:endParaRPr lang="en-US" sz="2000" dirty="0" smtClean="0"/>
          </a:p>
          <a:p>
            <a:pPr>
              <a:buClrTx/>
            </a:pPr>
            <a:endParaRPr lang="en-US" sz="2000" dirty="0" smtClean="0"/>
          </a:p>
          <a:p>
            <a:pPr>
              <a:buClrTx/>
              <a:buBlip>
                <a:blip r:embed="rId2"/>
              </a:buBlip>
            </a:pPr>
            <a:r>
              <a:rPr lang="en-US" sz="2000" dirty="0" smtClean="0">
                <a:hlinkClick r:id="rId6"/>
              </a:rPr>
              <a:t>http://www.cafepy.com/article/python_types_and_objectshttp://www.cafepy.com/article/python_attributes_and_methods/</a:t>
            </a:r>
            <a:endParaRPr lang="ru-RU" sz="2000" dirty="0" smtClean="0"/>
          </a:p>
          <a:p>
            <a:pPr>
              <a:buClrTx/>
            </a:pPr>
            <a:endParaRPr lang="ru-RU" sz="2000" dirty="0" smtClean="0"/>
          </a:p>
          <a:p>
            <a:pPr>
              <a:buClrTx/>
              <a:buBlip>
                <a:blip r:embed="rId2"/>
              </a:buBlip>
            </a:pPr>
            <a:r>
              <a:rPr lang="en-US" sz="2000" dirty="0" smtClean="0">
                <a:hlinkClick r:id="rId7"/>
              </a:rPr>
              <a:t>http://docs.python.org/tutorial/classes.html</a:t>
            </a:r>
            <a:endParaRPr lang="ru-RU" sz="2000" dirty="0" smtClean="0"/>
          </a:p>
          <a:p>
            <a:pPr>
              <a:buClrTx/>
            </a:pPr>
            <a:endParaRPr lang="en-US" sz="2000" dirty="0" smtClean="0"/>
          </a:p>
          <a:p>
            <a:pPr>
              <a:buClrTx/>
            </a:pPr>
            <a:endParaRPr lang="en-US" sz="2000" dirty="0" smtClean="0"/>
          </a:p>
          <a:p>
            <a:pPr marL="425196" indent="-342900">
              <a:buClrTx/>
            </a:pPr>
            <a:endParaRPr lang="ru-RU" sz="2000" b="1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571612"/>
            <a:ext cx="7719274" cy="207170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numCol="1"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ru-RU" sz="53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</a:t>
            </a:r>
            <a:r>
              <a:rPr lang="ru-RU" sz="4000" dirty="0" smtClean="0">
                <a:latin typeface="Corbel" pitchFamily="34" charset="0"/>
              </a:rPr>
              <a:t> –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пользовательский тип,   описывающий устройство объекта.</a:t>
            </a:r>
            <a:r>
              <a:rPr lang="ru-RU" sz="3600" dirty="0" smtClean="0">
                <a:latin typeface="Corbel" pitchFamily="34" charset="0"/>
              </a:rPr>
              <a:t>		</a:t>
            </a:r>
            <a:endParaRPr lang="ru-RU" sz="3600" dirty="0">
              <a:latin typeface="Corbe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214414" y="4429132"/>
            <a:ext cx="7719274" cy="18192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numCol="1" anchor="t">
            <a:normAutofit/>
          </a:bodyPr>
          <a:lstStyle/>
          <a:p>
            <a:pPr marL="0" indent="0" algn="l">
              <a:buNone/>
            </a:pPr>
            <a:r>
              <a:rPr lang="ru-RU" sz="4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Объект </a:t>
            </a:r>
            <a:r>
              <a:rPr lang="ru-RU" sz="36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orbel" pitchFamily="34" charset="0"/>
              </a:rPr>
              <a:t>– </a:t>
            </a:r>
            <a:r>
              <a:rPr lang="ru-RU" sz="36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«душа», сущность класса.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214414" y="214290"/>
            <a:ext cx="7643866" cy="928694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ООП</a:t>
            </a:r>
            <a:endParaRPr lang="ru-RU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rbel" pitchFamily="34" charset="0"/>
              </a:rPr>
              <a:t>Принципы ООП (Алан </a:t>
            </a:r>
            <a:r>
              <a:rPr lang="ru-RU" b="1" dirty="0" err="1" smtClean="0">
                <a:solidFill>
                  <a:srgbClr val="C00000"/>
                </a:solidFill>
                <a:latin typeface="Corbel" pitchFamily="34" charset="0"/>
              </a:rPr>
              <a:t>Кэй</a:t>
            </a:r>
            <a:r>
              <a:rPr lang="ru-RU" b="1" dirty="0" smtClean="0">
                <a:solidFill>
                  <a:srgbClr val="C00000"/>
                </a:solidFill>
                <a:latin typeface="Corbel" pitchFamily="34" charset="0"/>
              </a:rPr>
              <a:t>):</a:t>
            </a:r>
            <a:r>
              <a:rPr lang="ru-RU" dirty="0" smtClean="0">
                <a:latin typeface="Corbel" pitchFamily="34" charset="0"/>
              </a:rPr>
              <a:t>	</a:t>
            </a:r>
            <a:endParaRPr lang="ru-RU" dirty="0">
              <a:latin typeface="Corbe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428728" y="1428736"/>
            <a:ext cx="7504960" cy="500066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541782" indent="-514350" algn="l">
              <a:buBlip>
                <a:blip r:embed="rId3"/>
              </a:buBlip>
            </a:pP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все данные представляются объектами</a:t>
            </a:r>
          </a:p>
          <a:p>
            <a:pPr marL="541782" indent="-514350" algn="l">
              <a:buBlip>
                <a:blip r:embed="rId3"/>
              </a:buBlip>
            </a:pP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программа - набор </a:t>
            </a:r>
            <a:r>
              <a:rPr lang="ru-RU" sz="2800" dirty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взаимодействующих объектов, посылающих друг другу </a:t>
            </a: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сообщения</a:t>
            </a:r>
          </a:p>
          <a:p>
            <a:pPr marL="541782" indent="-514350" algn="l">
              <a:buBlip>
                <a:blip r:embed="rId3"/>
              </a:buBlip>
            </a:pP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каждый </a:t>
            </a:r>
            <a:r>
              <a:rPr lang="ru-RU" sz="2800" dirty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объект имеет собственную часть </a:t>
            </a: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памяти</a:t>
            </a:r>
          </a:p>
          <a:p>
            <a:pPr marL="541782" indent="-514350" algn="l">
              <a:buBlip>
                <a:blip r:embed="rId3"/>
              </a:buBlip>
            </a:pP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каждый объект имеет свой тип </a:t>
            </a:r>
            <a:r>
              <a:rPr lang="en-US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(</a:t>
            </a: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класс)</a:t>
            </a:r>
          </a:p>
          <a:p>
            <a:pPr marL="541782" indent="-514350" algn="l">
              <a:buBlip>
                <a:blip r:embed="rId3"/>
              </a:buBlip>
            </a:pPr>
            <a:r>
              <a:rPr lang="ru-RU" sz="28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объекты одного типа могут принимать одни и те же сообщения</a:t>
            </a:r>
            <a:endParaRPr lang="ru-RU" dirty="0" smtClean="0">
              <a:solidFill>
                <a:schemeClr val="tx1"/>
              </a:solidFill>
              <a:latin typeface="Corbe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74320"/>
            <a:ext cx="7647836" cy="11430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+mn-lt"/>
              </a:rPr>
              <a:t>Механизмы ООП (принципы):</a:t>
            </a:r>
            <a:endParaRPr lang="ru-RU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Содержимое 3"/>
          <p:cNvSpPr txBox="1">
            <a:spLocks/>
          </p:cNvSpPr>
          <p:nvPr/>
        </p:nvSpPr>
        <p:spPr>
          <a:xfrm>
            <a:off x="928662" y="3857628"/>
            <a:ext cx="8215338" cy="10715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Наследование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можно создавать специализированные классы на основе базовых (позволяет избегать написания повторного кода).</a:t>
            </a:r>
          </a:p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80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928662" y="2571744"/>
            <a:ext cx="8215338" cy="1214446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Инкапсуляция</a:t>
            </a:r>
            <a:r>
              <a:rPr lang="ru-RU" b="1" dirty="0" smtClean="0"/>
              <a:t> -</a:t>
            </a:r>
            <a:r>
              <a:rPr lang="ru-RU" dirty="0" smtClean="0"/>
              <a:t>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928662" y="5857892"/>
            <a:ext cx="8215338" cy="71438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Композиция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объект может быть составным и включать в себя другие объекты.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Содержимое 3"/>
          <p:cNvSpPr txBox="1">
            <a:spLocks/>
          </p:cNvSpPr>
          <p:nvPr/>
        </p:nvSpPr>
        <p:spPr>
          <a:xfrm>
            <a:off x="928662" y="1428736"/>
            <a:ext cx="8215338" cy="10096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Абстракция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lang="ru-RU" sz="2400" dirty="0" smtClean="0"/>
              <a:t>придание объекту характеристик, которые отличают его от всех других объектов, четко определяя его концептуальные границы.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80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3"/>
          <p:cNvSpPr txBox="1">
            <a:spLocks/>
          </p:cNvSpPr>
          <p:nvPr/>
        </p:nvSpPr>
        <p:spPr>
          <a:xfrm>
            <a:off x="1000100" y="5000636"/>
            <a:ext cx="8143900" cy="71438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52000" indent="0">
              <a:buNone/>
            </a:pPr>
            <a:r>
              <a:rPr lang="ru-RU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Полиморфизм</a:t>
            </a:r>
            <a:r>
              <a:rPr lang="ru-RU" sz="2400" b="1" dirty="0" smtClean="0"/>
              <a:t> - </a:t>
            </a:r>
            <a:r>
              <a:rPr lang="ru-RU" sz="2400" dirty="0" smtClean="0"/>
              <a:t>в разных объектах одна и та же операция   может выполнять различные функции.</a:t>
            </a:r>
          </a:p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80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2143116"/>
            <a:ext cx="7498080" cy="4105284"/>
          </a:xfrm>
        </p:spPr>
        <p:txBody>
          <a:bodyPr anchor="t">
            <a:normAutofit/>
          </a:bodyPr>
          <a:lstStyle/>
          <a:p>
            <a:pPr marL="539496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539496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&lt;method&gt;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539496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C00000"/>
                </a:solidFill>
                <a:latin typeface="Corbel" pitchFamily="34" charset="0"/>
              </a:rPr>
              <a:t>Классы в </a:t>
            </a:r>
            <a:r>
              <a:rPr lang="en-US" sz="4400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endParaRPr lang="ru-RU" sz="4400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Corbel" pitchFamily="34" charset="0"/>
              </a:rPr>
              <a:t>Пример класса </a:t>
            </a:r>
            <a:endParaRPr lang="ru-RU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428728" y="1214422"/>
            <a:ext cx="7500990" cy="4929222"/>
          </a:xfrm>
        </p:spPr>
        <p:txBody>
          <a:bodyPr anchor="ctr">
            <a:normAutofit/>
          </a:bodyPr>
          <a:lstStyle/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свойство класса (атрибут)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.color + "!")</a:t>
            </a: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obj =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 </a:t>
            </a: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obj.color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39496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obj.out()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Corbel" pitchFamily="34" charset="0"/>
              </a:rPr>
              <a:t>Объекты</a:t>
            </a:r>
            <a:endParaRPr lang="ru-RU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285852" y="1285860"/>
            <a:ext cx="7572428" cy="20002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>
                <a:latin typeface="Corbel" pitchFamily="34" charset="0"/>
              </a:rPr>
              <a:t>Все базовые типы в </a:t>
            </a:r>
            <a:r>
              <a:rPr lang="en-US" sz="2800" dirty="0" smtClean="0">
                <a:latin typeface="Corbel" pitchFamily="34" charset="0"/>
              </a:rPr>
              <a:t>Python (</a:t>
            </a:r>
            <a:r>
              <a:rPr lang="ru-RU" sz="2800" dirty="0" smtClean="0">
                <a:latin typeface="Corbel" pitchFamily="34" charset="0"/>
              </a:rPr>
              <a:t>число,</a:t>
            </a:r>
            <a:r>
              <a:rPr lang="en-US" sz="2800" dirty="0" smtClean="0">
                <a:latin typeface="Corbel" pitchFamily="34" charset="0"/>
              </a:rPr>
              <a:t> </a:t>
            </a:r>
            <a:r>
              <a:rPr lang="ru-RU" sz="2800" dirty="0" smtClean="0">
                <a:latin typeface="Corbel" pitchFamily="34" charset="0"/>
              </a:rPr>
              <a:t>строка,</a:t>
            </a:r>
            <a:r>
              <a:rPr lang="en-US" sz="2800" dirty="0" smtClean="0">
                <a:latin typeface="Corbel" pitchFamily="34" charset="0"/>
              </a:rPr>
              <a:t> </a:t>
            </a:r>
            <a:r>
              <a:rPr lang="ru-RU" sz="2800" dirty="0" smtClean="0">
                <a:latin typeface="Corbel" pitchFamily="34" charset="0"/>
              </a:rPr>
              <a:t>функция, модуль</a:t>
            </a:r>
            <a:r>
              <a:rPr lang="en-US" sz="2800" dirty="0" smtClean="0">
                <a:latin typeface="Corbel" pitchFamily="34" charset="0"/>
              </a:rPr>
              <a:t>)</a:t>
            </a:r>
            <a:r>
              <a:rPr lang="ru-RU" sz="2800" dirty="0" smtClean="0">
                <a:latin typeface="Corbel" pitchFamily="34" charset="0"/>
              </a:rPr>
              <a:t> </a:t>
            </a:r>
            <a:r>
              <a:rPr lang="en-US" sz="2800" dirty="0" smtClean="0">
                <a:latin typeface="Corbel" pitchFamily="34" charset="0"/>
              </a:rPr>
              <a:t>-</a:t>
            </a:r>
            <a:r>
              <a:rPr lang="ru-RU" sz="2800" dirty="0" smtClean="0">
                <a:latin typeface="Corbel" pitchFamily="34" charset="0"/>
              </a:rPr>
              <a:t> объекты.</a:t>
            </a:r>
            <a:endParaRPr lang="en-US" sz="2800" dirty="0" smtClean="0">
              <a:latin typeface="Corbel" pitchFamily="34" charset="0"/>
            </a:endParaRPr>
          </a:p>
          <a:p>
            <a:pPr algn="just"/>
            <a:endParaRPr lang="en-US" sz="2800" dirty="0" smtClean="0">
              <a:latin typeface="Corbel" pitchFamily="34" charset="0"/>
            </a:endParaRPr>
          </a:p>
          <a:p>
            <a:pPr marL="596646" indent="-514350" algn="just">
              <a:buClr>
                <a:schemeClr val="tx1"/>
              </a:buClr>
              <a:buFont typeface="+mj-lt"/>
              <a:buAutoNum type="arabicPeriod"/>
            </a:pPr>
            <a:endParaRPr lang="ru-RU" sz="2800" dirty="0">
              <a:latin typeface="Corbel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1285852" y="1340768"/>
            <a:ext cx="7429552" cy="5517232"/>
          </a:xfrm>
        </p:spPr>
        <p:txBody>
          <a:bodyPr anchor="ctr">
            <a:normAutofit/>
          </a:bodyPr>
          <a:lstStyle/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 = "Hello, world!"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.replace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('world', 'people')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#Hello, people!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(10.0)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.as_integer_ratio()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#(7120816245988179L, 2251799813685248L)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714488"/>
            <a:ext cx="7498080" cy="2928958"/>
          </a:xfrm>
        </p:spPr>
        <p:txBody>
          <a:bodyPr anchor="t">
            <a:normAutofit lnSpcReduction="10000"/>
          </a:bodyPr>
          <a:lstStyle/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color = “red”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__color = “green”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obj =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obj.color = “yellow”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True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596646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obj.__color = “white”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Error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orbel" pitchFamily="34" charset="0"/>
              </a:rPr>
              <a:t>Private &amp; Public </a:t>
            </a:r>
            <a:r>
              <a:rPr lang="ru-RU" sz="4000" b="1" dirty="0" smtClean="0">
                <a:solidFill>
                  <a:srgbClr val="C00000"/>
                </a:solidFill>
                <a:latin typeface="Corbel" pitchFamily="34" charset="0"/>
              </a:rPr>
              <a:t>свойства</a:t>
            </a:r>
            <a:endParaRPr lang="ru-RU" sz="4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0"/>
          </p:nvPr>
        </p:nvSpPr>
        <p:spPr>
          <a:xfrm>
            <a:off x="1285852" y="4929198"/>
            <a:ext cx="7215238" cy="135732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Все свойства должны быть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Private.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олнцестояние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975</Words>
  <Application>Microsoft Office PowerPoint</Application>
  <PresentationFormat>Экран (4:3)</PresentationFormat>
  <Paragraphs>214</Paragraphs>
  <Slides>23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1_Специальное оформление</vt:lpstr>
      <vt:lpstr>Специальное оформление</vt:lpstr>
      <vt:lpstr>Солнцестояние</vt:lpstr>
      <vt:lpstr>  </vt:lpstr>
      <vt:lpstr>Объектно-ориентированное программирование</vt:lpstr>
      <vt:lpstr>Класс – пользовательский тип,   описывающий устройство объекта.  </vt:lpstr>
      <vt:lpstr>Принципы ООП (Алан Кэй): </vt:lpstr>
      <vt:lpstr>Механизмы ООП (принципы):</vt:lpstr>
      <vt:lpstr>Классы в Python</vt:lpstr>
      <vt:lpstr>Пример класса </vt:lpstr>
      <vt:lpstr>Объекты</vt:lpstr>
      <vt:lpstr>Private &amp; Public свойства</vt:lpstr>
      <vt:lpstr>Getters &amp; Setters</vt:lpstr>
      <vt:lpstr>Getters &amp; Setters</vt:lpstr>
      <vt:lpstr>Конструктор</vt:lpstr>
      <vt:lpstr>Конструктор</vt:lpstr>
      <vt:lpstr>Строковое представление</vt:lpstr>
      <vt:lpstr>Наследование</vt:lpstr>
      <vt:lpstr>Наследование</vt:lpstr>
      <vt:lpstr>Наследование</vt:lpstr>
      <vt:lpstr>Наследование</vt:lpstr>
      <vt:lpstr>Полиморфизм</vt:lpstr>
      <vt:lpstr>Полиморфизм</vt:lpstr>
      <vt:lpstr>Duck Typing</vt:lpstr>
      <vt:lpstr>Дополнительно</vt:lpstr>
      <vt:lpstr>Материалы по теме ООП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(ООП)</dc:title>
  <dc:creator>user</dc:creator>
  <cp:lastModifiedBy>Максим Шаптала</cp:lastModifiedBy>
  <cp:revision>129</cp:revision>
  <dcterms:created xsi:type="dcterms:W3CDTF">2010-10-13T12:48:35Z</dcterms:created>
  <dcterms:modified xsi:type="dcterms:W3CDTF">2016-09-29T18:34:35Z</dcterms:modified>
</cp:coreProperties>
</file>