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2FADE"/>
    <a:srgbClr val="16621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53691-2568-724D-8AC3-0B4EBB217FA1}" type="datetimeFigureOut">
              <a:rPr lang="en-US" smtClean="0"/>
              <a:t>5/6/11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A6817-5B0F-ED4C-8B30-03A1A1081BF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A6817-5B0F-ED4C-8B30-03A1A1081BF2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5/6/11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5/6/11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5/6/11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5/6/11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5/6/11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5/6/11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5/6/11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5/6/11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5/6/11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5/6/11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5/6/11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CF698-560B-A546-A4FA-6B15CCA392CB}" type="datetimeFigureOut">
              <a:rPr lang="en-US" smtClean="0"/>
              <a:t>5/6/11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Введение в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django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>
            <a:off x="2109957" y="3886200"/>
            <a:ext cx="5008587" cy="1752600"/>
          </a:xfrm>
        </p:spPr>
        <p:txBody>
          <a:bodyPr wrap="square">
            <a:normAutofit/>
          </a:bodyPr>
          <a:lstStyle/>
          <a:p>
            <a:pPr algn="r"/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</a:rPr>
              <a:t>Константин Шпинёв</a:t>
            </a:r>
          </a:p>
          <a:p>
            <a:pPr algn="r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mail@ksotik.com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ORM </a:t>
            </a:r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в примерах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persons = Person.objects.all()</a:t>
            </a:r>
          </a:p>
          <a:p>
            <a:pPr>
              <a:buNone/>
            </a:pPr>
            <a:r>
              <a:rPr lang="en-US" dirty="0">
                <a:solidFill>
                  <a:srgbClr val="008000"/>
                </a:solidFill>
              </a:rPr>
              <a:t>p</a:t>
            </a:r>
            <a:r>
              <a:rPr lang="en-US" dirty="0" smtClean="0">
                <a:solidFill>
                  <a:srgbClr val="008000"/>
                </a:solidFill>
              </a:rPr>
              <a:t>ersons = Person.objects.filter(first_name__contains=</a:t>
            </a:r>
            <a:r>
              <a:rPr lang="en-US" dirty="0" smtClean="0">
                <a:solidFill>
                  <a:srgbClr val="3366FF"/>
                </a:solidFill>
              </a:rPr>
              <a:t>‘</a:t>
            </a:r>
            <a:r>
              <a:rPr lang="ru-RU" dirty="0" smtClean="0">
                <a:solidFill>
                  <a:srgbClr val="3366FF"/>
                </a:solidFill>
              </a:rPr>
              <a:t>ан</a:t>
            </a:r>
            <a:r>
              <a:rPr lang="en-US" dirty="0" smtClean="0">
                <a:solidFill>
                  <a:srgbClr val="3366FF"/>
                </a:solidFill>
              </a:rPr>
              <a:t>’</a:t>
            </a:r>
            <a:r>
              <a:rPr lang="en-US" dirty="0" smtClean="0">
                <a:solidFill>
                  <a:srgbClr val="008000"/>
                </a:solidFill>
              </a:rPr>
              <a:t>)</a:t>
            </a:r>
          </a:p>
          <a:p>
            <a:endParaRPr lang="en-US" dirty="0" smtClean="0">
              <a:solidFill>
                <a:srgbClr val="008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posts = Post.objects.filter(title__startswith=</a:t>
            </a:r>
            <a:r>
              <a:rPr lang="en-US" dirty="0" smtClean="0">
                <a:solidFill>
                  <a:srgbClr val="3366FF"/>
                </a:solidFill>
              </a:rPr>
              <a:t>‘</a:t>
            </a:r>
            <a:r>
              <a:rPr lang="ru-RU" dirty="0" smtClean="0">
                <a:solidFill>
                  <a:srgbClr val="3366FF"/>
                </a:solidFill>
              </a:rPr>
              <a:t>Как</a:t>
            </a:r>
            <a:r>
              <a:rPr lang="en-US" dirty="0" smtClean="0">
                <a:solidFill>
                  <a:srgbClr val="3366FF"/>
                </a:solidFill>
              </a:rPr>
              <a:t>’</a:t>
            </a:r>
            <a:r>
              <a:rPr lang="en-US" dirty="0" smtClean="0">
                <a:solidFill>
                  <a:srgbClr val="008000"/>
                </a:solidFill>
              </a:rPr>
              <a:t>)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		.exclude(pub_date__gte=datetime.now())</a:t>
            </a:r>
          </a:p>
          <a:p>
            <a:endParaRPr lang="en-US" dirty="0" smtClean="0">
              <a:solidFill>
                <a:srgbClr val="008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# OFFSET 5 LIMIT 5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entries = Entry.objects.all().order_by(</a:t>
            </a:r>
            <a:r>
              <a:rPr lang="en-US" dirty="0" smtClean="0">
                <a:solidFill>
                  <a:srgbClr val="3366FF"/>
                </a:solidFill>
              </a:rPr>
              <a:t>‘title’</a:t>
            </a:r>
            <a:r>
              <a:rPr lang="en-US" dirty="0" smtClean="0">
                <a:solidFill>
                  <a:srgbClr val="008000"/>
                </a:solidFill>
              </a:rPr>
              <a:t>)[5:10]</a:t>
            </a:r>
          </a:p>
          <a:p>
            <a:pPr>
              <a:buNone/>
            </a:pPr>
            <a:endParaRPr lang="en-US" dirty="0" smtClean="0">
              <a:solidFill>
                <a:srgbClr val="008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7F7F7F"/>
                </a:solidFill>
              </a:rPr>
              <a:t># AND + OR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posts = Post.objects.get(Q(title__icontains=</a:t>
            </a:r>
            <a:r>
              <a:rPr lang="en-US" dirty="0" smtClean="0">
                <a:solidFill>
                  <a:srgbClr val="3366FF"/>
                </a:solidFill>
              </a:rPr>
              <a:t>‘</a:t>
            </a:r>
            <a:r>
              <a:rPr lang="ru-RU" dirty="0" smtClean="0">
                <a:solidFill>
                  <a:srgbClr val="3366FF"/>
                </a:solidFill>
              </a:rPr>
              <a:t>почему</a:t>
            </a:r>
            <a:r>
              <a:rPr lang="en-US" dirty="0" smtClean="0">
                <a:solidFill>
                  <a:srgbClr val="3366FF"/>
                </a:solidFill>
              </a:rPr>
              <a:t>’</a:t>
            </a:r>
            <a:r>
              <a:rPr lang="en-US" dirty="0" smtClean="0">
                <a:solidFill>
                  <a:srgbClr val="008000"/>
                </a:solidFill>
              </a:rPr>
              <a:t>),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Q(pub_date=date(2011, 7, 5)) | Q(pub_date=date(2011, 7, 6))</a:t>
            </a:r>
            <a:endParaRPr 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Работа с моделями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Создание объекта:</a:t>
            </a:r>
          </a:p>
          <a:p>
            <a:pPr>
              <a:buNone/>
            </a:pPr>
            <a:r>
              <a:rPr lang="en-US" sz="2595" dirty="0" smtClean="0">
                <a:solidFill>
                  <a:srgbClr val="008000"/>
                </a:solidFill>
              </a:rPr>
              <a:t>	p = Person(first_name=</a:t>
            </a:r>
            <a:r>
              <a:rPr lang="en-US" sz="2595" dirty="0" smtClean="0">
                <a:solidFill>
                  <a:srgbClr val="3366FF"/>
                </a:solidFill>
              </a:rPr>
              <a:t>“</a:t>
            </a:r>
            <a:r>
              <a:rPr lang="ru-RU" sz="2595" dirty="0" smtClean="0">
                <a:solidFill>
                  <a:srgbClr val="3366FF"/>
                </a:solidFill>
              </a:rPr>
              <a:t>Иван</a:t>
            </a:r>
            <a:r>
              <a:rPr lang="en-US" sz="2595" dirty="0" smtClean="0">
                <a:solidFill>
                  <a:srgbClr val="3366FF"/>
                </a:solidFill>
              </a:rPr>
              <a:t>”</a:t>
            </a:r>
            <a:r>
              <a:rPr lang="en-US" sz="2595" dirty="0" smtClean="0">
                <a:solidFill>
                  <a:srgbClr val="008000"/>
                </a:solidFill>
              </a:rPr>
              <a:t>, last_name=</a:t>
            </a:r>
            <a:r>
              <a:rPr lang="en-US" sz="2595" dirty="0" smtClean="0">
                <a:solidFill>
                  <a:srgbClr val="3366FF"/>
                </a:solidFill>
              </a:rPr>
              <a:t>“</a:t>
            </a:r>
            <a:r>
              <a:rPr lang="ru-RU" sz="2595" dirty="0" smtClean="0">
                <a:solidFill>
                  <a:srgbClr val="3366FF"/>
                </a:solidFill>
              </a:rPr>
              <a:t>Иванов</a:t>
            </a:r>
            <a:r>
              <a:rPr lang="en-US" sz="2595" dirty="0" smtClean="0">
                <a:solidFill>
                  <a:srgbClr val="3366FF"/>
                </a:solidFill>
              </a:rPr>
              <a:t>”</a:t>
            </a:r>
            <a:r>
              <a:rPr lang="en-US" sz="2595" dirty="0" smtClean="0">
                <a:solidFill>
                  <a:srgbClr val="008000"/>
                </a:solidFill>
              </a:rPr>
              <a:t>).save()</a:t>
            </a:r>
          </a:p>
          <a:p>
            <a:r>
              <a:rPr lang="ru-RU" dirty="0" smtClean="0"/>
              <a:t>Редактирование:</a:t>
            </a:r>
          </a:p>
          <a:p>
            <a:pPr>
              <a:buNone/>
            </a:pPr>
            <a:r>
              <a:rPr lang="en-US" sz="2595" dirty="0" smtClean="0">
                <a:solidFill>
                  <a:srgbClr val="008000"/>
                </a:solidFill>
              </a:rPr>
              <a:t>	p.update(first_name=</a:t>
            </a:r>
            <a:r>
              <a:rPr lang="en-US" sz="2595" dirty="0" smtClean="0">
                <a:solidFill>
                  <a:srgbClr val="3366FF"/>
                </a:solidFill>
              </a:rPr>
              <a:t>“</a:t>
            </a:r>
            <a:r>
              <a:rPr lang="ru-RU" sz="2595" dirty="0" smtClean="0">
                <a:solidFill>
                  <a:srgbClr val="3366FF"/>
                </a:solidFill>
              </a:rPr>
              <a:t>Николай</a:t>
            </a:r>
            <a:r>
              <a:rPr lang="en-US" sz="2595" dirty="0" smtClean="0">
                <a:solidFill>
                  <a:srgbClr val="3366FF"/>
                </a:solidFill>
              </a:rPr>
              <a:t>”</a:t>
            </a:r>
            <a:r>
              <a:rPr lang="en-US" sz="2595" dirty="0" smtClean="0">
                <a:solidFill>
                  <a:srgbClr val="008000"/>
                </a:solidFill>
              </a:rPr>
              <a:t>)</a:t>
            </a:r>
          </a:p>
          <a:p>
            <a:r>
              <a:rPr lang="ru-RU" dirty="0" smtClean="0"/>
              <a:t>Удаление:</a:t>
            </a:r>
          </a:p>
          <a:p>
            <a:pPr>
              <a:buNone/>
            </a:pPr>
            <a:r>
              <a:rPr lang="en-US" sz="2595" dirty="0" smtClean="0">
                <a:solidFill>
                  <a:srgbClr val="008000"/>
                </a:solidFill>
              </a:rPr>
              <a:t>	p.delete()</a:t>
            </a:r>
            <a:endParaRPr lang="ru-RU" sz="2595" dirty="0" smtClean="0">
              <a:solidFill>
                <a:srgbClr val="008000"/>
              </a:solidFill>
            </a:endParaRPr>
          </a:p>
          <a:p>
            <a:r>
              <a:rPr lang="ru-RU" dirty="0" smtClean="0"/>
              <a:t>Выборка связанных:</a:t>
            </a:r>
          </a:p>
          <a:p>
            <a:pPr>
              <a:buNone/>
            </a:pPr>
            <a:r>
              <a:rPr lang="en-US" sz="2595" dirty="0" smtClean="0">
                <a:solidFill>
                  <a:srgbClr val="008000"/>
                </a:solidFill>
              </a:rPr>
              <a:t>	group.members.all()</a:t>
            </a:r>
          </a:p>
          <a:p>
            <a:pPr>
              <a:buNone/>
            </a:pPr>
            <a:r>
              <a:rPr lang="en-US" sz="2595" dirty="0" smtClean="0">
                <a:solidFill>
                  <a:srgbClr val="008000"/>
                </a:solidFill>
              </a:rPr>
              <a:t>	</a:t>
            </a:r>
            <a:r>
              <a:rPr lang="en-US" sz="2595" dirty="0" err="1" smtClean="0">
                <a:solidFill>
                  <a:srgbClr val="008000"/>
                </a:solidFill>
              </a:rPr>
              <a:t>group.album_set.all</a:t>
            </a:r>
            <a:r>
              <a:rPr lang="en-US" sz="2595" dirty="0" smtClean="0">
                <a:solidFill>
                  <a:srgbClr val="008000"/>
                </a:solidFill>
              </a:rPr>
              <a:t>()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984807"/>
                </a:solidFill>
              </a:rPr>
              <a:t>Шаблоны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000" dirty="0" smtClean="0"/>
              <a:t>Специальные теги</a:t>
            </a:r>
          </a:p>
          <a:p>
            <a:r>
              <a:rPr lang="ru-RU" sz="3000" dirty="0" smtClean="0"/>
              <a:t>Наследование шаблонов</a:t>
            </a:r>
          </a:p>
          <a:p>
            <a:r>
              <a:rPr lang="ru-RU" sz="3000" dirty="0" smtClean="0"/>
              <a:t>Блоки, переопределение блоков</a:t>
            </a:r>
          </a:p>
          <a:p>
            <a:r>
              <a:rPr lang="ru-RU" sz="3000" dirty="0" smtClean="0"/>
              <a:t>Фильтры</a:t>
            </a:r>
            <a:endParaRPr lang="en-US" sz="3000" dirty="0" smtClean="0"/>
          </a:p>
          <a:p>
            <a:r>
              <a:rPr lang="ru-RU" sz="3000" dirty="0" smtClean="0"/>
              <a:t>Поддержка интернационализации</a:t>
            </a:r>
            <a:endParaRPr lang="en-US" sz="3000" dirty="0" smtClean="0"/>
          </a:p>
          <a:p>
            <a:r>
              <a:rPr lang="ru-RU" sz="3000" dirty="0" smtClean="0"/>
              <a:t>Поддержка базовых операторов</a:t>
            </a:r>
            <a:r>
              <a:rPr lang="en-US" sz="3000" dirty="0" smtClean="0"/>
              <a:t> (for, if)</a:t>
            </a:r>
            <a:endParaRPr lang="ru-RU" sz="3000" dirty="0" smtClean="0"/>
          </a:p>
          <a:p>
            <a:r>
              <a:rPr lang="ru-RU" sz="3000" dirty="0" smtClean="0"/>
              <a:t>Возможность создания собственных тегов</a:t>
            </a:r>
            <a:r>
              <a:rPr lang="en-US" sz="3000" dirty="0" smtClean="0"/>
              <a:t> </a:t>
            </a:r>
            <a:r>
              <a:rPr lang="ru-RU" sz="3000" dirty="0" smtClean="0"/>
              <a:t>и фильтров</a:t>
            </a:r>
            <a:endParaRPr lang="en-US" sz="3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984807"/>
                </a:solidFill>
              </a:rPr>
              <a:t>Пример шаблона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base.html: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8000"/>
                </a:solidFill>
              </a:rPr>
              <a:t>&lt;html&gt;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		&lt;head&gt;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			&lt;title&gt;</a:t>
            </a:r>
            <a:r>
              <a:rPr lang="en-US" b="1" dirty="0" smtClean="0">
                <a:solidFill>
                  <a:srgbClr val="008000"/>
                </a:solidFill>
              </a:rPr>
              <a:t>{% block </a:t>
            </a:r>
            <a:r>
              <a:rPr lang="en-US" dirty="0" smtClean="0">
                <a:solidFill>
                  <a:srgbClr val="008000"/>
                </a:solidFill>
              </a:rPr>
              <a:t>title </a:t>
            </a:r>
            <a:r>
              <a:rPr lang="en-US" b="1" dirty="0" smtClean="0">
                <a:solidFill>
                  <a:srgbClr val="008000"/>
                </a:solidFill>
              </a:rPr>
              <a:t>%}</a:t>
            </a:r>
            <a:r>
              <a:rPr lang="en-US" dirty="0" smtClean="0">
                <a:solidFill>
                  <a:srgbClr val="008000"/>
                </a:solidFill>
              </a:rPr>
              <a:t>My Site</a:t>
            </a:r>
            <a:r>
              <a:rPr lang="en-US" b="1" dirty="0" smtClean="0">
                <a:solidFill>
                  <a:srgbClr val="008000"/>
                </a:solidFill>
              </a:rPr>
              <a:t>{% endblock %}</a:t>
            </a:r>
            <a:r>
              <a:rPr lang="en-US" dirty="0" smtClean="0">
                <a:solidFill>
                  <a:srgbClr val="008000"/>
                </a:solidFill>
              </a:rPr>
              <a:t>&lt;/title&gt;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		&lt;/head&gt;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		&lt;body&gt;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			</a:t>
            </a:r>
            <a:r>
              <a:rPr lang="en-US" b="1" dirty="0" smtClean="0">
                <a:solidFill>
                  <a:srgbClr val="008000"/>
                </a:solidFill>
              </a:rPr>
              <a:t>{% block </a:t>
            </a:r>
            <a:r>
              <a:rPr lang="en-US" dirty="0" smtClean="0">
                <a:solidFill>
                  <a:srgbClr val="008000"/>
                </a:solidFill>
              </a:rPr>
              <a:t>content </a:t>
            </a:r>
            <a:r>
              <a:rPr lang="en-US" b="1" dirty="0" smtClean="0">
                <a:solidFill>
                  <a:srgbClr val="008000"/>
                </a:solidFill>
              </a:rPr>
              <a:t>%}{% endblock %}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		&lt;/body&gt;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&lt;/html&gt;</a:t>
            </a:r>
          </a:p>
          <a:p>
            <a:pPr>
              <a:buNone/>
            </a:pPr>
            <a:endParaRPr lang="en-US" dirty="0" smtClean="0">
              <a:solidFill>
                <a:srgbClr val="008000"/>
              </a:solidFill>
            </a:endParaRPr>
          </a:p>
          <a:p>
            <a:pPr>
              <a:buNone/>
            </a:pPr>
            <a:r>
              <a:rPr lang="en-US" dirty="0" smtClean="0"/>
              <a:t>page.html: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</a:t>
            </a:r>
            <a:r>
              <a:rPr lang="en-US" b="1" dirty="0" smtClean="0">
                <a:solidFill>
                  <a:srgbClr val="008000"/>
                </a:solidFill>
              </a:rPr>
              <a:t>{% extends “</a:t>
            </a:r>
            <a:r>
              <a:rPr lang="en-US" dirty="0" smtClean="0">
                <a:solidFill>
                  <a:srgbClr val="008000"/>
                </a:solidFill>
              </a:rPr>
              <a:t>base.html</a:t>
            </a:r>
            <a:r>
              <a:rPr lang="en-US" b="1" dirty="0" smtClean="0">
                <a:solidFill>
                  <a:srgbClr val="008000"/>
                </a:solidFill>
              </a:rPr>
              <a:t>” %}</a:t>
            </a:r>
          </a:p>
          <a:p>
            <a:pPr>
              <a:buNone/>
            </a:pPr>
            <a:r>
              <a:rPr lang="en-US" b="1" dirty="0" smtClean="0">
                <a:solidFill>
                  <a:srgbClr val="008000"/>
                </a:solidFill>
              </a:rPr>
              <a:t>	{% load </a:t>
            </a:r>
            <a:r>
              <a:rPr lang="en-US" dirty="0" smtClean="0">
                <a:solidFill>
                  <a:srgbClr val="008000"/>
                </a:solidFill>
              </a:rPr>
              <a:t>i18n </a:t>
            </a:r>
            <a:r>
              <a:rPr lang="en-US" b="1" dirty="0" smtClean="0">
                <a:solidFill>
                  <a:srgbClr val="008000"/>
                </a:solidFill>
              </a:rPr>
              <a:t>%}</a:t>
            </a:r>
          </a:p>
          <a:p>
            <a:pPr>
              <a:buNone/>
            </a:pPr>
            <a:r>
              <a:rPr lang="en-US" b="1" dirty="0" smtClean="0">
                <a:solidFill>
                  <a:srgbClr val="008000"/>
                </a:solidFill>
              </a:rPr>
              <a:t>	{% block </a:t>
            </a:r>
            <a:r>
              <a:rPr lang="en-US" dirty="0" smtClean="0">
                <a:solidFill>
                  <a:srgbClr val="008000"/>
                </a:solidFill>
              </a:rPr>
              <a:t>content </a:t>
            </a:r>
            <a:r>
              <a:rPr lang="en-US" b="1" dirty="0" smtClean="0">
                <a:solidFill>
                  <a:srgbClr val="008000"/>
                </a:solidFill>
              </a:rPr>
              <a:t>%}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		&lt;p&gt;</a:t>
            </a:r>
            <a:r>
              <a:rPr lang="en-US" b="1" dirty="0" smtClean="0">
                <a:solidFill>
                  <a:srgbClr val="008000"/>
                </a:solidFill>
              </a:rPr>
              <a:t>{% trans </a:t>
            </a:r>
            <a:r>
              <a:rPr lang="en-US" b="1" dirty="0" smtClean="0">
                <a:solidFill>
                  <a:srgbClr val="3366FF"/>
                </a:solidFill>
              </a:rPr>
              <a:t>“</a:t>
            </a:r>
            <a:r>
              <a:rPr lang="ru-RU" dirty="0" smtClean="0">
                <a:solidFill>
                  <a:srgbClr val="3366FF"/>
                </a:solidFill>
              </a:rPr>
              <a:t>Содержимое блока</a:t>
            </a:r>
            <a:r>
              <a:rPr lang="en-US" b="1" dirty="0" smtClean="0">
                <a:solidFill>
                  <a:srgbClr val="3366FF"/>
                </a:solidFill>
              </a:rPr>
              <a:t>”</a:t>
            </a:r>
            <a:r>
              <a:rPr lang="en-US" b="1" dirty="0" smtClean="0">
                <a:solidFill>
                  <a:srgbClr val="008000"/>
                </a:solidFill>
              </a:rPr>
              <a:t> %}</a:t>
            </a:r>
            <a:r>
              <a:rPr lang="en-US" dirty="0" smtClean="0">
                <a:solidFill>
                  <a:srgbClr val="008000"/>
                </a:solidFill>
              </a:rPr>
              <a:t>&lt;/p&gt;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</a:t>
            </a:r>
            <a:r>
              <a:rPr lang="en-US" b="1" dirty="0" smtClean="0">
                <a:solidFill>
                  <a:srgbClr val="008000"/>
                </a:solidFill>
              </a:rPr>
              <a:t>{% endblock %}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URLs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Пример</a:t>
            </a:r>
            <a:r>
              <a:rPr lang="en-US" dirty="0" smtClean="0"/>
              <a:t> urls.py</a:t>
            </a:r>
            <a:r>
              <a:rPr lang="ru-RU" dirty="0" smtClean="0"/>
              <a:t>:</a:t>
            </a:r>
            <a:endParaRPr lang="en-US" dirty="0" smtClean="0"/>
          </a:p>
          <a:p>
            <a:pPr>
              <a:buNone/>
            </a:pPr>
            <a:endParaRPr lang="ru-RU" sz="1000" dirty="0" smtClean="0"/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urlpatterns = patterns(</a:t>
            </a:r>
            <a:r>
              <a:rPr lang="en-US" sz="2400" dirty="0" smtClean="0">
                <a:solidFill>
                  <a:srgbClr val="3366FF"/>
                </a:solidFill>
              </a:rPr>
              <a:t>‘’</a:t>
            </a:r>
            <a:r>
              <a:rPr lang="en-US" sz="2400" dirty="0" smtClean="0">
                <a:solidFill>
                  <a:srgbClr val="008000"/>
                </a:solidFill>
              </a:rPr>
              <a:t>,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		(r</a:t>
            </a:r>
            <a:r>
              <a:rPr lang="en-US" sz="2400" dirty="0" smtClean="0">
                <a:solidFill>
                  <a:srgbClr val="3366FF"/>
                </a:solidFill>
              </a:rPr>
              <a:t>’^admin/’</a:t>
            </a:r>
            <a:r>
              <a:rPr lang="en-US" sz="2400" dirty="0" smtClean="0">
                <a:solidFill>
                  <a:srgbClr val="008000"/>
                </a:solidFill>
              </a:rPr>
              <a:t>, include(admin.site.urls)),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		(r</a:t>
            </a:r>
            <a:r>
              <a:rPr lang="en-US" sz="2400" dirty="0" smtClean="0">
                <a:solidFill>
                  <a:srgbClr val="3366FF"/>
                </a:solidFill>
              </a:rPr>
              <a:t>’^blog/$’</a:t>
            </a:r>
            <a:r>
              <a:rPr lang="en-US" sz="2400" dirty="0" smtClean="0">
                <a:solidFill>
                  <a:srgbClr val="008000"/>
                </a:solidFill>
              </a:rPr>
              <a:t>, </a:t>
            </a:r>
            <a:r>
              <a:rPr lang="en-US" sz="2400" dirty="0" smtClean="0">
                <a:solidFill>
                  <a:srgbClr val="3366FF"/>
                </a:solidFill>
              </a:rPr>
              <a:t>‘blog.views.view_all_entries’</a:t>
            </a:r>
            <a:r>
              <a:rPr lang="en-US" sz="2400" dirty="0" smtClean="0">
                <a:solidFill>
                  <a:srgbClr val="008000"/>
                </a:solidFill>
              </a:rPr>
              <a:t>),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		(r</a:t>
            </a:r>
            <a:r>
              <a:rPr lang="en-US" sz="2400" dirty="0" smtClean="0">
                <a:solidFill>
                  <a:srgbClr val="3366FF"/>
                </a:solidFill>
              </a:rPr>
              <a:t>’^blog/entry/(\d+)/$’</a:t>
            </a:r>
            <a:r>
              <a:rPr lang="en-US" sz="2400" dirty="0" smtClean="0">
                <a:solidFill>
                  <a:srgbClr val="008000"/>
                </a:solidFill>
              </a:rPr>
              <a:t>, </a:t>
            </a:r>
            <a:r>
              <a:rPr lang="en-US" sz="2400" dirty="0" smtClean="0">
                <a:solidFill>
                  <a:srgbClr val="3366FF"/>
                </a:solidFill>
              </a:rPr>
              <a:t>‘blog.view.view_entry’</a:t>
            </a:r>
            <a:r>
              <a:rPr lang="en-US" sz="2400" dirty="0" smtClean="0">
                <a:solidFill>
                  <a:srgbClr val="008000"/>
                </a:solidFill>
              </a:rPr>
              <a:t>)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)</a:t>
            </a:r>
            <a:endParaRPr lang="ru-RU" sz="24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984807"/>
                </a:solidFill>
              </a:rPr>
              <a:t>Виды (</a:t>
            </a:r>
            <a:r>
              <a:rPr lang="en-US" dirty="0" smtClean="0">
                <a:solidFill>
                  <a:srgbClr val="984807"/>
                </a:solidFill>
              </a:rPr>
              <a:t>views)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sz="2400" dirty="0" smtClean="0"/>
              <a:t>Обычно представляют собой функции, которые возвращают </a:t>
            </a:r>
            <a:r>
              <a:rPr lang="en-US" sz="2400" dirty="0" smtClean="0"/>
              <a:t>HttpResponse. </a:t>
            </a:r>
            <a:r>
              <a:rPr lang="ru-RU" sz="2400" dirty="0" smtClean="0"/>
              <a:t>В версии </a:t>
            </a:r>
            <a:r>
              <a:rPr lang="en-US" sz="2400" dirty="0" smtClean="0"/>
              <a:t>django</a:t>
            </a:r>
            <a:r>
              <a:rPr lang="ru-RU" sz="2400" dirty="0" smtClean="0"/>
              <a:t> 1.3 появилась возможность </a:t>
            </a:r>
            <a:r>
              <a:rPr lang="en-US" sz="2400" dirty="0" smtClean="0"/>
              <a:t>class-based views.</a:t>
            </a:r>
            <a:r>
              <a:rPr lang="ru-RU" sz="2400" dirty="0" smtClean="0"/>
              <a:t> </a:t>
            </a:r>
            <a:endParaRPr lang="en-US" sz="2400" dirty="0" smtClean="0"/>
          </a:p>
          <a:p>
            <a:r>
              <a:rPr lang="ru-RU" sz="2400" dirty="0" smtClean="0"/>
              <a:t>Пример </a:t>
            </a:r>
            <a:r>
              <a:rPr lang="en-US" sz="2400" dirty="0" smtClean="0"/>
              <a:t>view:</a:t>
            </a:r>
          </a:p>
          <a:p>
            <a:pPr>
              <a:buNone/>
            </a:pP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# 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urls.py 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было: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#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(r’^blog/entry/(\d+)/$’, ‘blog.view.view_entry’)</a:t>
            </a:r>
            <a:endParaRPr lang="ru-RU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r>
              <a:rPr lang="en-US" sz="941" dirty="0" smtClean="0">
                <a:solidFill>
                  <a:srgbClr val="008000"/>
                </a:solidFill>
              </a:rPr>
              <a:t>	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</a:t>
            </a:r>
            <a:r>
              <a:rPr lang="en-US" sz="2400" b="1" dirty="0" smtClean="0">
                <a:solidFill>
                  <a:srgbClr val="008000"/>
                </a:solidFill>
              </a:rPr>
              <a:t>from </a:t>
            </a:r>
            <a:r>
              <a:rPr lang="en-US" sz="2400" dirty="0" smtClean="0">
                <a:solidFill>
                  <a:srgbClr val="008000"/>
                </a:solidFill>
              </a:rPr>
              <a:t>django.http </a:t>
            </a:r>
            <a:r>
              <a:rPr lang="en-US" sz="2400" b="1" dirty="0" smtClean="0">
                <a:solidFill>
                  <a:srgbClr val="008000"/>
                </a:solidFill>
              </a:rPr>
              <a:t>import </a:t>
            </a:r>
            <a:r>
              <a:rPr lang="en-US" sz="2400" dirty="0" smtClean="0">
                <a:solidFill>
                  <a:srgbClr val="008000"/>
                </a:solidFill>
              </a:rPr>
              <a:t>Http404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</a:t>
            </a:r>
            <a:r>
              <a:rPr lang="en-US" sz="2400" b="1" dirty="0" smtClean="0">
                <a:solidFill>
                  <a:srgbClr val="008000"/>
                </a:solidFill>
              </a:rPr>
              <a:t>from </a:t>
            </a:r>
            <a:r>
              <a:rPr lang="en-US" sz="2400" dirty="0" smtClean="0">
                <a:solidFill>
                  <a:srgbClr val="008000"/>
                </a:solidFill>
              </a:rPr>
              <a:t>myproject.myapp.models </a:t>
            </a:r>
            <a:r>
              <a:rPr lang="en-US" sz="2400" b="1" dirty="0" smtClean="0">
                <a:solidFill>
                  <a:srgbClr val="008000"/>
                </a:solidFill>
              </a:rPr>
              <a:t>import </a:t>
            </a:r>
            <a:r>
              <a:rPr lang="en-US" sz="2400" dirty="0" smtClean="0">
                <a:solidFill>
                  <a:srgbClr val="008000"/>
                </a:solidFill>
              </a:rPr>
              <a:t>Entry</a:t>
            </a:r>
          </a:p>
          <a:p>
            <a:pPr>
              <a:buNone/>
            </a:pPr>
            <a:endParaRPr lang="en-US" sz="1032" dirty="0" smtClean="0">
              <a:solidFill>
                <a:srgbClr val="008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</a:t>
            </a:r>
            <a:r>
              <a:rPr lang="en-US" sz="2400" b="1" dirty="0" smtClean="0">
                <a:solidFill>
                  <a:srgbClr val="008000"/>
                </a:solidFill>
              </a:rPr>
              <a:t>def </a:t>
            </a:r>
            <a:r>
              <a:rPr lang="en-US" sz="2400" dirty="0" smtClean="0">
                <a:solidFill>
                  <a:srgbClr val="008000"/>
                </a:solidFill>
              </a:rPr>
              <a:t>view_entry</a:t>
            </a:r>
            <a:r>
              <a:rPr lang="en-US" sz="2400" b="1" dirty="0" smtClean="0">
                <a:solidFill>
                  <a:srgbClr val="008000"/>
                </a:solidFill>
              </a:rPr>
              <a:t>(</a:t>
            </a:r>
            <a:r>
              <a:rPr lang="en-US" sz="2400" dirty="0" smtClean="0">
                <a:solidFill>
                  <a:srgbClr val="008000"/>
                </a:solidFill>
              </a:rPr>
              <a:t>request, entry_id</a:t>
            </a:r>
            <a:r>
              <a:rPr lang="en-US" sz="2400" b="1" dirty="0" smtClean="0">
                <a:solidFill>
                  <a:srgbClr val="008000"/>
                </a:solidFill>
              </a:rPr>
              <a:t>):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		</a:t>
            </a:r>
            <a:r>
              <a:rPr lang="en-US" sz="2400" b="1" dirty="0" smtClean="0">
                <a:solidFill>
                  <a:srgbClr val="008000"/>
                </a:solidFill>
              </a:rPr>
              <a:t>try</a:t>
            </a:r>
            <a:r>
              <a:rPr lang="en-US" sz="2400" dirty="0" smtClean="0">
                <a:solidFill>
                  <a:srgbClr val="008000"/>
                </a:solidFill>
              </a:rPr>
              <a:t>: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			entry </a:t>
            </a:r>
            <a:r>
              <a:rPr lang="en-US" sz="2400" b="1" dirty="0" smtClean="0">
                <a:solidFill>
                  <a:srgbClr val="008000"/>
                </a:solidFill>
              </a:rPr>
              <a:t>=</a:t>
            </a:r>
            <a:r>
              <a:rPr lang="en-US" sz="2400" dirty="0" smtClean="0">
                <a:solidFill>
                  <a:srgbClr val="008000"/>
                </a:solidFill>
              </a:rPr>
              <a:t> Entry.objects.get</a:t>
            </a:r>
            <a:r>
              <a:rPr lang="en-US" sz="2400" b="1" dirty="0" smtClean="0">
                <a:solidFill>
                  <a:srgbClr val="008000"/>
                </a:solidFill>
              </a:rPr>
              <a:t>(</a:t>
            </a:r>
            <a:r>
              <a:rPr lang="en-US" sz="2400" dirty="0" smtClean="0">
                <a:solidFill>
                  <a:srgbClr val="008000"/>
                </a:solidFill>
              </a:rPr>
              <a:t>id</a:t>
            </a:r>
            <a:r>
              <a:rPr lang="en-US" sz="2400" b="1" dirty="0" smtClean="0">
                <a:solidFill>
                  <a:srgbClr val="008000"/>
                </a:solidFill>
              </a:rPr>
              <a:t>=</a:t>
            </a:r>
            <a:r>
              <a:rPr lang="en-US" sz="2400" dirty="0" smtClean="0">
                <a:solidFill>
                  <a:srgbClr val="008000"/>
                </a:solidFill>
              </a:rPr>
              <a:t>entry_id</a:t>
            </a:r>
            <a:r>
              <a:rPr lang="en-US" sz="2400" b="1" dirty="0" smtClean="0">
                <a:solidFill>
                  <a:srgbClr val="008000"/>
                </a:solidFill>
              </a:rPr>
              <a:t>)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		</a:t>
            </a:r>
            <a:r>
              <a:rPr lang="en-US" sz="2400" b="1" dirty="0" smtClean="0">
                <a:solidFill>
                  <a:srgbClr val="008000"/>
                </a:solidFill>
              </a:rPr>
              <a:t>except </a:t>
            </a:r>
            <a:r>
              <a:rPr lang="en-US" sz="2400" dirty="0" smtClean="0">
                <a:solidFill>
                  <a:srgbClr val="008000"/>
                </a:solidFill>
              </a:rPr>
              <a:t>Entry.DoesNotExists</a:t>
            </a:r>
            <a:r>
              <a:rPr lang="en-US" sz="2400" b="1" dirty="0" smtClean="0">
                <a:solidFill>
                  <a:srgbClr val="008000"/>
                </a:solidFill>
              </a:rPr>
              <a:t>: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			</a:t>
            </a:r>
            <a:r>
              <a:rPr lang="en-US" sz="2400" b="1" dirty="0" smtClean="0">
                <a:solidFill>
                  <a:srgbClr val="008000"/>
                </a:solidFill>
              </a:rPr>
              <a:t>raise </a:t>
            </a:r>
            <a:r>
              <a:rPr lang="en-US" sz="2400" dirty="0" smtClean="0">
                <a:solidFill>
                  <a:srgbClr val="008000"/>
                </a:solidFill>
              </a:rPr>
              <a:t>Http404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		</a:t>
            </a:r>
            <a:r>
              <a:rPr lang="en-US" sz="2400" b="1" dirty="0" smtClean="0">
                <a:solidFill>
                  <a:srgbClr val="008000"/>
                </a:solidFill>
              </a:rPr>
              <a:t>return </a:t>
            </a:r>
            <a:r>
              <a:rPr lang="en-US" sz="2400" dirty="0" smtClean="0">
                <a:solidFill>
                  <a:srgbClr val="008000"/>
                </a:solidFill>
              </a:rPr>
              <a:t>render_to_response</a:t>
            </a:r>
            <a:r>
              <a:rPr lang="en-US" sz="2400" b="1" dirty="0" smtClean="0">
                <a:solidFill>
                  <a:srgbClr val="008000"/>
                </a:solidFill>
              </a:rPr>
              <a:t>(</a:t>
            </a:r>
            <a:r>
              <a:rPr lang="en-US" sz="2400" dirty="0" smtClean="0">
                <a:solidFill>
                  <a:srgbClr val="3366FF"/>
                </a:solidFill>
              </a:rPr>
              <a:t>‘blog/entry.html’</a:t>
            </a:r>
            <a:r>
              <a:rPr lang="en-US" sz="2400" dirty="0" smtClean="0">
                <a:solidFill>
                  <a:srgbClr val="008000"/>
                </a:solidFill>
              </a:rPr>
              <a:t>, </a:t>
            </a:r>
            <a:r>
              <a:rPr lang="en-US" sz="2400" b="1" dirty="0" smtClean="0">
                <a:solidFill>
                  <a:srgbClr val="008000"/>
                </a:solidFill>
              </a:rPr>
              <a:t>{</a:t>
            </a:r>
            <a:r>
              <a:rPr lang="en-US" sz="2400" dirty="0" smtClean="0">
                <a:solidFill>
                  <a:srgbClr val="3366FF"/>
                </a:solidFill>
              </a:rPr>
              <a:t>‘entry’</a:t>
            </a:r>
            <a:r>
              <a:rPr lang="en-US" sz="2400" b="1" dirty="0" smtClean="0">
                <a:solidFill>
                  <a:srgbClr val="008000"/>
                </a:solidFill>
              </a:rPr>
              <a:t>:</a:t>
            </a:r>
            <a:r>
              <a:rPr lang="en-US" sz="2400" dirty="0" smtClean="0">
                <a:solidFill>
                  <a:srgbClr val="008000"/>
                </a:solidFill>
              </a:rPr>
              <a:t> entry</a:t>
            </a:r>
            <a:r>
              <a:rPr lang="en-US" sz="2400" b="1" dirty="0" smtClean="0">
                <a:solidFill>
                  <a:srgbClr val="008000"/>
                </a:solidFill>
              </a:rPr>
              <a:t>})</a:t>
            </a:r>
            <a:endParaRPr lang="en-US" sz="2400" b="1" dirty="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Формы в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django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ru-RU" dirty="0" smtClean="0"/>
              <a:t>Создание формы: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class ContactForm(forms.Form):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		subject = forms.CharField(max_length=32)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		message = forms.TextField()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		sender = forms.EmailField()</a:t>
            </a:r>
          </a:p>
          <a:p>
            <a:pPr>
              <a:buNone/>
            </a:pPr>
            <a:endParaRPr lang="en-US" sz="1684" dirty="0" smtClean="0">
              <a:solidFill>
                <a:srgbClr val="008000"/>
              </a:solidFill>
            </a:endParaRPr>
          </a:p>
          <a:p>
            <a:pPr>
              <a:buNone/>
            </a:pPr>
            <a:r>
              <a:rPr lang="ru-RU" dirty="0" smtClean="0"/>
              <a:t>Форма из модели: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class EntryForm(ModelForm):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		class Meta: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			model = Entry</a:t>
            </a:r>
          </a:p>
          <a:p>
            <a:pPr>
              <a:buNone/>
            </a:pPr>
            <a:endParaRPr lang="en-US" sz="1684" dirty="0" smtClean="0">
              <a:solidFill>
                <a:srgbClr val="008000"/>
              </a:solidFill>
            </a:endParaRPr>
          </a:p>
          <a:p>
            <a:pPr>
              <a:buNone/>
            </a:pPr>
            <a:r>
              <a:rPr lang="ru-RU" dirty="0" smtClean="0"/>
              <a:t>Работа с формой: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form = ContactForm(request.POST)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if form.is_valid():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rgbClr val="008000"/>
                </a:solidFill>
              </a:rPr>
              <a:t>…</a:t>
            </a:r>
          </a:p>
          <a:p>
            <a:pPr>
              <a:buNone/>
            </a:pPr>
            <a:r>
              <a:rPr lang="ru-RU" dirty="0" smtClean="0"/>
              <a:t>Вывод формы в шаблоне: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{{ form }}</a:t>
            </a:r>
            <a:endParaRPr lang="ru-RU" dirty="0" smtClean="0">
              <a:solidFill>
                <a:srgbClr val="008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{{ form.as_table }}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{{ form.as_ul }}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{{ form.as_p }}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Аутентификация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request.user.is_authenticated()</a:t>
            </a:r>
          </a:p>
          <a:p>
            <a:pPr>
              <a:buNone/>
            </a:pPr>
            <a:endParaRPr lang="en-US" sz="2400" dirty="0" smtClean="0">
              <a:solidFill>
                <a:srgbClr val="008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logout(request)</a:t>
            </a:r>
          </a:p>
          <a:p>
            <a:pPr>
              <a:buNone/>
            </a:pPr>
            <a:endParaRPr lang="en-US" sz="2400" dirty="0" smtClean="0">
              <a:solidFill>
                <a:srgbClr val="008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@login_required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8000"/>
                </a:solidFill>
              </a:rPr>
              <a:t>def </a:t>
            </a:r>
            <a:r>
              <a:rPr lang="en-US" sz="2400" dirty="0" smtClean="0">
                <a:solidFill>
                  <a:srgbClr val="008000"/>
                </a:solidFill>
              </a:rPr>
              <a:t>my_view(request):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…</a:t>
            </a:r>
          </a:p>
          <a:p>
            <a:pPr>
              <a:buNone/>
            </a:pPr>
            <a:endParaRPr lang="en-US" sz="2400" dirty="0" smtClean="0">
              <a:solidFill>
                <a:srgbClr val="008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(r</a:t>
            </a:r>
            <a:r>
              <a:rPr lang="en-US" sz="2400" dirty="0" smtClean="0">
                <a:solidFill>
                  <a:srgbClr val="3366FF"/>
                </a:solidFill>
              </a:rPr>
              <a:t>’^accounts/login/$’</a:t>
            </a:r>
            <a:r>
              <a:rPr lang="en-US" sz="2400" dirty="0" smtClean="0">
                <a:solidFill>
                  <a:srgbClr val="008000"/>
                </a:solidFill>
              </a:rPr>
              <a:t>, </a:t>
            </a:r>
            <a:r>
              <a:rPr lang="en-US" sz="2400" dirty="0" smtClean="0">
                <a:solidFill>
                  <a:srgbClr val="3366FF"/>
                </a:solidFill>
              </a:rPr>
              <a:t>‘django.contrib.auto.views.login’</a:t>
            </a:r>
            <a:r>
              <a:rPr lang="en-US" sz="2400" dirty="0" smtClean="0">
                <a:solidFill>
                  <a:srgbClr val="008000"/>
                </a:solidFill>
              </a:rPr>
              <a:t>)</a:t>
            </a:r>
            <a:endParaRPr lang="en-US" sz="24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Кеширование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4152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ru-RU" dirty="0" smtClean="0"/>
              <a:t>Настройка кеша: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CACHE_BACKEND = </a:t>
            </a:r>
            <a:r>
              <a:rPr lang="en-US" dirty="0" smtClean="0">
                <a:solidFill>
                  <a:srgbClr val="3366FF"/>
                </a:solidFill>
              </a:rPr>
              <a:t>‘memcached://127.0.0.1:11211/’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Использование: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3789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@cache_page(60*15)</a:t>
            </a:r>
          </a:p>
          <a:p>
            <a:pPr>
              <a:buNone/>
            </a:pPr>
            <a:r>
              <a:rPr lang="en-US" sz="3789" dirty="0" smtClean="0">
                <a:solidFill>
                  <a:srgbClr val="008000"/>
                </a:solidFill>
              </a:rPr>
              <a:t>	</a:t>
            </a:r>
            <a:r>
              <a:rPr lang="en-US" sz="3789" b="1" dirty="0" smtClean="0">
                <a:solidFill>
                  <a:srgbClr val="008000"/>
                </a:solidFill>
              </a:rPr>
              <a:t>def </a:t>
            </a:r>
            <a:r>
              <a:rPr lang="en-US" sz="3789" dirty="0" smtClean="0">
                <a:solidFill>
                  <a:srgbClr val="008000"/>
                </a:solidFill>
              </a:rPr>
              <a:t>my_view(request):</a:t>
            </a:r>
          </a:p>
          <a:p>
            <a:pPr>
              <a:buNone/>
            </a:pPr>
            <a:r>
              <a:rPr lang="en-US" sz="3789" dirty="0" smtClean="0">
                <a:solidFill>
                  <a:srgbClr val="008000"/>
                </a:solidFill>
              </a:rPr>
              <a:t>			…</a:t>
            </a:r>
          </a:p>
          <a:p>
            <a:pPr>
              <a:buNone/>
            </a:pPr>
            <a:r>
              <a:rPr lang="en-US" sz="3789" dirty="0" smtClean="0">
                <a:solidFill>
                  <a:srgbClr val="008000"/>
                </a:solidFill>
              </a:rPr>
              <a:t>	</a:t>
            </a:r>
          </a:p>
          <a:p>
            <a:pPr>
              <a:buNone/>
            </a:pPr>
            <a:r>
              <a:rPr lang="en-US" sz="3789" dirty="0">
                <a:solidFill>
                  <a:srgbClr val="595959"/>
                </a:solidFill>
              </a:rPr>
              <a:t>	</a:t>
            </a:r>
            <a:r>
              <a:rPr lang="en-US" sz="3789" dirty="0" smtClean="0">
                <a:solidFill>
                  <a:srgbClr val="595959"/>
                </a:solidFill>
              </a:rPr>
              <a:t>@never_cache</a:t>
            </a:r>
          </a:p>
          <a:p>
            <a:pPr>
              <a:buNone/>
            </a:pPr>
            <a:endParaRPr lang="en-US" sz="3789" dirty="0" smtClean="0">
              <a:solidFill>
                <a:srgbClr val="008000"/>
              </a:solidFill>
            </a:endParaRPr>
          </a:p>
          <a:p>
            <a:pPr>
              <a:buNone/>
            </a:pPr>
            <a:r>
              <a:rPr lang="en-US" sz="3789" b="1" dirty="0" smtClean="0">
                <a:solidFill>
                  <a:srgbClr val="008000"/>
                </a:solidFill>
              </a:rPr>
              <a:t>	{% load </a:t>
            </a:r>
            <a:r>
              <a:rPr lang="en-US" sz="3789" dirty="0" smtClean="0">
                <a:solidFill>
                  <a:srgbClr val="008000"/>
                </a:solidFill>
              </a:rPr>
              <a:t>cache</a:t>
            </a:r>
            <a:r>
              <a:rPr lang="en-US" sz="3789" b="1" dirty="0" smtClean="0">
                <a:solidFill>
                  <a:srgbClr val="008000"/>
                </a:solidFill>
              </a:rPr>
              <a:t> %}</a:t>
            </a:r>
          </a:p>
          <a:p>
            <a:pPr>
              <a:buNone/>
            </a:pPr>
            <a:r>
              <a:rPr lang="en-US" sz="3789" dirty="0" smtClean="0">
                <a:solidFill>
                  <a:srgbClr val="008000"/>
                </a:solidFill>
              </a:rPr>
              <a:t>	</a:t>
            </a:r>
            <a:r>
              <a:rPr lang="en-US" sz="3789" b="1" dirty="0" smtClean="0">
                <a:solidFill>
                  <a:srgbClr val="008000"/>
                </a:solidFill>
              </a:rPr>
              <a:t>{% cache </a:t>
            </a:r>
            <a:r>
              <a:rPr lang="en-US" sz="3789" dirty="0" smtClean="0">
                <a:solidFill>
                  <a:srgbClr val="008000"/>
                </a:solidFill>
              </a:rPr>
              <a:t>500 sidebar </a:t>
            </a:r>
            <a:r>
              <a:rPr lang="en-US" sz="3789" b="1" dirty="0" smtClean="0">
                <a:solidFill>
                  <a:srgbClr val="008000"/>
                </a:solidFill>
              </a:rPr>
              <a:t>%}</a:t>
            </a:r>
          </a:p>
          <a:p>
            <a:pPr>
              <a:buNone/>
            </a:pPr>
            <a:r>
              <a:rPr lang="en-US" sz="3789" dirty="0" smtClean="0">
                <a:solidFill>
                  <a:srgbClr val="008000"/>
                </a:solidFill>
              </a:rPr>
              <a:t>			…</a:t>
            </a:r>
          </a:p>
          <a:p>
            <a:pPr>
              <a:buNone/>
            </a:pPr>
            <a:r>
              <a:rPr lang="en-US" sz="3789" b="1" dirty="0" smtClean="0">
                <a:solidFill>
                  <a:srgbClr val="008000"/>
                </a:solidFill>
              </a:rPr>
              <a:t>	{% endcache %}</a:t>
            </a:r>
          </a:p>
          <a:p>
            <a:pPr>
              <a:buNone/>
            </a:pPr>
            <a:endParaRPr lang="en-US" sz="3789" dirty="0" smtClean="0">
              <a:solidFill>
                <a:srgbClr val="008000"/>
              </a:solidFill>
            </a:endParaRPr>
          </a:p>
          <a:p>
            <a:pPr>
              <a:buNone/>
            </a:pPr>
            <a:r>
              <a:rPr lang="en-US" sz="3789" dirty="0" smtClean="0">
                <a:solidFill>
                  <a:srgbClr val="008000"/>
                </a:solidFill>
              </a:rPr>
              <a:t>	cache.set(</a:t>
            </a:r>
            <a:r>
              <a:rPr lang="en-US" sz="3789" dirty="0" smtClean="0">
                <a:solidFill>
                  <a:srgbClr val="3366FF"/>
                </a:solidFill>
              </a:rPr>
              <a:t>‘a’</a:t>
            </a:r>
            <a:r>
              <a:rPr lang="en-US" sz="3789" dirty="0" smtClean="0">
                <a:solidFill>
                  <a:srgbClr val="008000"/>
                </a:solidFill>
              </a:rPr>
              <a:t>, 1)</a:t>
            </a:r>
          </a:p>
          <a:p>
            <a:pPr>
              <a:buNone/>
            </a:pPr>
            <a:r>
              <a:rPr lang="en-US" sz="3789" dirty="0" smtClean="0">
                <a:solidFill>
                  <a:srgbClr val="008000"/>
                </a:solidFill>
              </a:rPr>
              <a:t>	cache.get(</a:t>
            </a:r>
            <a:r>
              <a:rPr lang="en-US" sz="3789" dirty="0" smtClean="0">
                <a:solidFill>
                  <a:srgbClr val="3366FF"/>
                </a:solidFill>
              </a:rPr>
              <a:t>‘a’</a:t>
            </a:r>
            <a:r>
              <a:rPr lang="en-US" sz="3789" dirty="0" smtClean="0">
                <a:solidFill>
                  <a:srgbClr val="008000"/>
                </a:solidFill>
              </a:rPr>
              <a:t>)</a:t>
            </a:r>
          </a:p>
          <a:p>
            <a:pPr>
              <a:buNone/>
            </a:pPr>
            <a:r>
              <a:rPr lang="en-US" sz="3789" dirty="0" smtClean="0">
                <a:solidFill>
                  <a:srgbClr val="008000"/>
                </a:solidFill>
              </a:rPr>
              <a:t>	cache.delete(</a:t>
            </a:r>
            <a:r>
              <a:rPr lang="en-US" sz="3789" dirty="0" smtClean="0">
                <a:solidFill>
                  <a:srgbClr val="3366FF"/>
                </a:solidFill>
              </a:rPr>
              <a:t>‘a’</a:t>
            </a:r>
            <a:r>
              <a:rPr lang="en-US" sz="3789" dirty="0" smtClean="0">
                <a:solidFill>
                  <a:srgbClr val="008000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Дополнительные возможности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Сессии</a:t>
            </a:r>
          </a:p>
          <a:p>
            <a:r>
              <a:rPr lang="ru-RU" sz="2400" dirty="0" smtClean="0"/>
              <a:t>Локализация</a:t>
            </a:r>
          </a:p>
          <a:p>
            <a:r>
              <a:rPr lang="ru-RU" sz="2400" dirty="0" smtClean="0"/>
              <a:t>Пагинация (</a:t>
            </a:r>
            <a:r>
              <a:rPr lang="en-US" sz="2400" dirty="0" smtClean="0">
                <a:solidFill>
                  <a:srgbClr val="008000"/>
                </a:solidFill>
              </a:rPr>
              <a:t>p = Paginator(objects, 10)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Sitemap</a:t>
            </a:r>
          </a:p>
          <a:p>
            <a:r>
              <a:rPr lang="ru-RU" sz="2400" dirty="0" smtClean="0"/>
              <a:t>Генерация </a:t>
            </a:r>
            <a:r>
              <a:rPr lang="en-US" sz="2400" dirty="0" smtClean="0"/>
              <a:t>RSS</a:t>
            </a:r>
          </a:p>
          <a:p>
            <a:r>
              <a:rPr lang="ru-RU" sz="2400" dirty="0" smtClean="0"/>
              <a:t>Поддержка </a:t>
            </a:r>
            <a:r>
              <a:rPr lang="en-US" sz="2400" dirty="0" smtClean="0"/>
              <a:t>JSON</a:t>
            </a:r>
          </a:p>
          <a:p>
            <a:r>
              <a:rPr lang="ru-RU" sz="2400" dirty="0" smtClean="0"/>
              <a:t>И многое другое</a:t>
            </a:r>
            <a:r>
              <a:rPr lang="en-US" sz="2400" dirty="0" smtClean="0"/>
              <a:t>…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84807"/>
                </a:solidFill>
              </a:rPr>
              <a:t>django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Python 2.3 </a:t>
            </a:r>
            <a:r>
              <a:rPr lang="ru-RU" dirty="0" smtClean="0"/>
              <a:t>и выше</a:t>
            </a:r>
          </a:p>
          <a:p>
            <a:r>
              <a:rPr lang="en-US" dirty="0" smtClean="0"/>
              <a:t>django 1.2 (</a:t>
            </a:r>
            <a:r>
              <a:rPr lang="ru-RU" dirty="0" smtClean="0"/>
              <a:t>актуальная версия 1.3)</a:t>
            </a:r>
            <a:endParaRPr lang="en-US" dirty="0" smtClean="0"/>
          </a:p>
          <a:p>
            <a:r>
              <a:rPr lang="ru-RU" dirty="0" smtClean="0"/>
              <a:t>Проект был опубликован в 2005 г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Разработчики:</a:t>
            </a:r>
          </a:p>
          <a:p>
            <a:r>
              <a:rPr lang="en-US" sz="2595" dirty="0" smtClean="0"/>
              <a:t>Adrian Holovaty</a:t>
            </a:r>
          </a:p>
          <a:p>
            <a:r>
              <a:rPr lang="en-US" sz="2595" dirty="0" smtClean="0"/>
              <a:t>Simon Willison</a:t>
            </a:r>
          </a:p>
          <a:p>
            <a:r>
              <a:rPr lang="en-US" sz="2595" dirty="0" smtClean="0"/>
              <a:t>Jacob Kaplan-Moss</a:t>
            </a:r>
          </a:p>
          <a:p>
            <a:r>
              <a:rPr lang="en-US" sz="2595" dirty="0" smtClean="0"/>
              <a:t>Wilson Miner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984807"/>
                </a:solidFill>
              </a:rPr>
              <a:t>Конец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dirty="0" smtClean="0"/>
              <a:t>При подготовке презентации были использованы материалы: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http://docs.djangoproject.com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/>
              <a:t>	http://www.slideshare.net/Coagulant/django-3919346</a:t>
            </a:r>
            <a:endParaRPr lang="ru-RU" sz="20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Преимущества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Встроенный </a:t>
            </a:r>
            <a:r>
              <a:rPr lang="en-US" dirty="0" smtClean="0"/>
              <a:t>ORM</a:t>
            </a:r>
            <a:r>
              <a:rPr lang="ru-RU" dirty="0" smtClean="0"/>
              <a:t> (</a:t>
            </a:r>
            <a:r>
              <a:rPr lang="en-US" dirty="0" smtClean="0"/>
              <a:t>sqlite, MySQL, PostgreSQL,</a:t>
            </a:r>
            <a:r>
              <a:rPr lang="ru-RU" dirty="0" smtClean="0"/>
              <a:t> </a:t>
            </a:r>
            <a:r>
              <a:rPr lang="en-US" dirty="0" smtClean="0"/>
              <a:t>Oracle </a:t>
            </a:r>
            <a:r>
              <a:rPr lang="ru-RU" dirty="0" smtClean="0"/>
              <a:t>и др.)</a:t>
            </a:r>
          </a:p>
          <a:p>
            <a:r>
              <a:rPr lang="ru-RU" dirty="0" smtClean="0"/>
              <a:t>Шаблонная система</a:t>
            </a:r>
          </a:p>
          <a:p>
            <a:r>
              <a:rPr lang="ru-RU" dirty="0" smtClean="0"/>
              <a:t>Удобная работа с формами</a:t>
            </a:r>
          </a:p>
          <a:p>
            <a:r>
              <a:rPr lang="ru-RU" dirty="0" smtClean="0"/>
              <a:t>Система роутинга на регулярных выражениях</a:t>
            </a:r>
          </a:p>
          <a:p>
            <a:r>
              <a:rPr lang="ru-RU" dirty="0" smtClean="0"/>
              <a:t>Кеширование, интернационализация</a:t>
            </a:r>
          </a:p>
          <a:p>
            <a:r>
              <a:rPr lang="ru-RU" dirty="0" smtClean="0"/>
              <a:t>Система аутентификации и авторизации</a:t>
            </a:r>
          </a:p>
          <a:p>
            <a:r>
              <a:rPr lang="ru-RU" dirty="0" smtClean="0"/>
              <a:t>Автоматически генерируемая админ-панель</a:t>
            </a:r>
          </a:p>
          <a:p>
            <a:r>
              <a:rPr lang="ru-RU" dirty="0" smtClean="0"/>
              <a:t>Веб-сервер для разработки</a:t>
            </a:r>
          </a:p>
          <a:p>
            <a:r>
              <a:rPr lang="ru-RU" dirty="0" smtClean="0"/>
              <a:t>Система промежуточных слоёв (</a:t>
            </a:r>
            <a:r>
              <a:rPr lang="en-US" dirty="0" smtClean="0"/>
              <a:t>Middleware)</a:t>
            </a:r>
            <a:r>
              <a:rPr lang="ru-RU" dirty="0" smtClean="0"/>
              <a:t> для построения дополнительных обработчиков запросов (например, кеширование, сжатие ответов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984807"/>
                </a:solidFill>
              </a:rPr>
              <a:t>Структура проекта </a:t>
            </a:r>
            <a:r>
              <a:rPr lang="en-US" dirty="0" smtClean="0">
                <a:solidFill>
                  <a:srgbClr val="984807"/>
                </a:solidFill>
              </a:rPr>
              <a:t>django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>
            <a:normAutofit fontScale="92500"/>
          </a:bodyPr>
          <a:lstStyle/>
          <a:p>
            <a:pPr>
              <a:buNone/>
            </a:pPr>
            <a:r>
              <a:rPr lang="ru-RU" dirty="0" smtClean="0"/>
              <a:t>Проект состоит из:</a:t>
            </a:r>
          </a:p>
          <a:p>
            <a:r>
              <a:rPr lang="ru-RU" b="1" dirty="0" smtClean="0"/>
              <a:t>приложений </a:t>
            </a:r>
            <a:r>
              <a:rPr lang="ru-RU" dirty="0" smtClean="0"/>
              <a:t>(</a:t>
            </a:r>
            <a:r>
              <a:rPr lang="en-US" dirty="0" smtClean="0"/>
              <a:t>applications</a:t>
            </a:r>
            <a:r>
              <a:rPr lang="ru-RU" dirty="0" smtClean="0"/>
              <a:t>)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b="1" dirty="0" smtClean="0"/>
              <a:t>шаблонов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b="1" dirty="0" smtClean="0"/>
              <a:t>файла настроек проекта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b="1" dirty="0" smtClean="0"/>
              <a:t>файла настройки </a:t>
            </a:r>
            <a:r>
              <a:rPr lang="en-US" b="1" dirty="0" smtClean="0"/>
              <a:t>URLs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Каждое приложение может иметь такую же </a:t>
            </a:r>
          </a:p>
          <a:p>
            <a:pPr>
              <a:buNone/>
            </a:pPr>
            <a:r>
              <a:rPr lang="ru-RU" dirty="0" smtClean="0"/>
              <a:t>структуру, содержать внутри себя другие </a:t>
            </a:r>
          </a:p>
          <a:p>
            <a:pPr>
              <a:buNone/>
            </a:pPr>
            <a:r>
              <a:rPr lang="ru-RU" dirty="0" smtClean="0"/>
              <a:t>приложения, быть частью другого проекта.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984807"/>
                </a:solidFill>
              </a:rPr>
              <a:t>Создание проекта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Создание проекта:</a:t>
            </a:r>
          </a:p>
          <a:p>
            <a:pPr>
              <a:buNone/>
            </a:pPr>
            <a:r>
              <a:rPr lang="en-US" sz="2595" dirty="0" smtClean="0">
                <a:solidFill>
                  <a:srgbClr val="008000"/>
                </a:solidFill>
              </a:rPr>
              <a:t>		python django-admin.py startproject myproject</a:t>
            </a:r>
          </a:p>
          <a:p>
            <a:r>
              <a:rPr lang="ru-RU" dirty="0" smtClean="0"/>
              <a:t>Создание приложения:</a:t>
            </a:r>
          </a:p>
          <a:p>
            <a:pPr>
              <a:buNone/>
            </a:pPr>
            <a:r>
              <a:rPr lang="en-US" sz="2595" dirty="0" smtClean="0">
                <a:solidFill>
                  <a:srgbClr val="008000"/>
                </a:solidFill>
              </a:rPr>
              <a:t>		cd myproject</a:t>
            </a:r>
          </a:p>
          <a:p>
            <a:pPr>
              <a:buNone/>
            </a:pPr>
            <a:r>
              <a:rPr lang="en-US" sz="2595" dirty="0" smtClean="0">
                <a:solidFill>
                  <a:srgbClr val="008000"/>
                </a:solidFill>
              </a:rPr>
              <a:t>		python manage.py startapp myapp</a:t>
            </a:r>
          </a:p>
          <a:p>
            <a:r>
              <a:rPr lang="ru-RU" dirty="0" smtClean="0"/>
              <a:t>Синхронизация моделей и БД:</a:t>
            </a:r>
          </a:p>
          <a:p>
            <a:pPr>
              <a:buNone/>
            </a:pPr>
            <a:r>
              <a:rPr lang="en-US" sz="2595" dirty="0" smtClean="0">
                <a:solidFill>
                  <a:srgbClr val="008000"/>
                </a:solidFill>
              </a:rPr>
              <a:t>		python manage.py syncdb</a:t>
            </a:r>
          </a:p>
          <a:p>
            <a:r>
              <a:rPr lang="ru-RU" dirty="0" smtClean="0"/>
              <a:t>Запуск встроенного сервера: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python manage.py runserver 8000</a:t>
            </a:r>
            <a:endParaRPr lang="en-US" sz="24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Структура директорий проекта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/>
              <a:t>myproject/</a:t>
            </a:r>
          </a:p>
          <a:p>
            <a:pPr lvl="1">
              <a:buNone/>
            </a:pPr>
            <a:r>
              <a:rPr lang="en-US" sz="2400" dirty="0" smtClean="0"/>
              <a:t>	myapp/</a:t>
            </a:r>
          </a:p>
          <a:p>
            <a:pPr lvl="1">
              <a:buNone/>
            </a:pPr>
            <a:r>
              <a:rPr lang="en-US" sz="2400" dirty="0" smtClean="0"/>
              <a:t>			__init__.py</a:t>
            </a:r>
          </a:p>
          <a:p>
            <a:pPr lvl="1">
              <a:buNone/>
            </a:pPr>
            <a:r>
              <a:rPr lang="en-US" sz="2400" dirty="0" smtClean="0"/>
              <a:t>			models.py	- </a:t>
            </a:r>
            <a:r>
              <a:rPr lang="ru-RU" sz="2400" dirty="0" smtClean="0"/>
              <a:t>модели</a:t>
            </a:r>
            <a:endParaRPr lang="en-US" sz="2400" dirty="0" smtClean="0"/>
          </a:p>
          <a:p>
            <a:pPr lvl="1">
              <a:buNone/>
            </a:pPr>
            <a:r>
              <a:rPr lang="en-US" sz="2400" dirty="0" smtClean="0"/>
              <a:t>			tests.py</a:t>
            </a:r>
            <a:r>
              <a:rPr lang="ru-RU" sz="2400" dirty="0" smtClean="0"/>
              <a:t>		- тесты</a:t>
            </a:r>
            <a:endParaRPr lang="en-US" sz="2400" dirty="0" smtClean="0"/>
          </a:p>
          <a:p>
            <a:pPr lvl="1">
              <a:buNone/>
            </a:pPr>
            <a:r>
              <a:rPr lang="en-US" sz="2400" dirty="0" smtClean="0"/>
              <a:t>			views.py</a:t>
            </a:r>
            <a:r>
              <a:rPr lang="ru-RU" sz="2400" dirty="0" smtClean="0"/>
              <a:t>		- виды</a:t>
            </a:r>
            <a:endParaRPr lang="en-US" sz="2400" dirty="0" smtClean="0"/>
          </a:p>
          <a:p>
            <a:pPr lvl="1">
              <a:buNone/>
            </a:pPr>
            <a:r>
              <a:rPr lang="ru-RU" sz="2400" dirty="0" smtClean="0"/>
              <a:t>	</a:t>
            </a:r>
            <a:r>
              <a:rPr lang="en-US" sz="2400" dirty="0" smtClean="0"/>
              <a:t>templates/		-</a:t>
            </a:r>
            <a:r>
              <a:rPr lang="ru-RU" sz="2400" dirty="0" smtClean="0"/>
              <a:t> шаблоны</a:t>
            </a:r>
          </a:p>
          <a:p>
            <a:pPr lvl="1">
              <a:buNone/>
            </a:pPr>
            <a:r>
              <a:rPr lang="en-US" sz="2400" dirty="0" smtClean="0"/>
              <a:t>	__init__.py</a:t>
            </a:r>
          </a:p>
          <a:p>
            <a:pPr lvl="1">
              <a:buNone/>
            </a:pPr>
            <a:r>
              <a:rPr lang="en-US" sz="2400" dirty="0" smtClean="0"/>
              <a:t>	manage.py</a:t>
            </a:r>
          </a:p>
          <a:p>
            <a:pPr lvl="1">
              <a:buNone/>
            </a:pPr>
            <a:r>
              <a:rPr lang="en-US" sz="2400" dirty="0" smtClean="0"/>
              <a:t>	settings.py</a:t>
            </a:r>
          </a:p>
          <a:p>
            <a:pPr lvl="1">
              <a:buNone/>
            </a:pPr>
            <a:r>
              <a:rPr lang="en-US" sz="2400" dirty="0" smtClean="0"/>
              <a:t>	urls.py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MVT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MVC – </a:t>
            </a:r>
            <a:r>
              <a:rPr lang="en-US" dirty="0" smtClean="0">
                <a:solidFill>
                  <a:srgbClr val="008000"/>
                </a:solidFill>
              </a:rPr>
              <a:t>M</a:t>
            </a:r>
            <a:r>
              <a:rPr lang="en-US" dirty="0" smtClean="0"/>
              <a:t>odel </a:t>
            </a:r>
            <a:r>
              <a:rPr lang="en-US" dirty="0" smtClean="0">
                <a:solidFill>
                  <a:srgbClr val="008000"/>
                </a:solidFill>
              </a:rPr>
              <a:t>V</a:t>
            </a:r>
            <a:r>
              <a:rPr lang="en-US" dirty="0" smtClean="0"/>
              <a:t>iew </a:t>
            </a:r>
            <a:r>
              <a:rPr lang="en-US" dirty="0" smtClean="0">
                <a:solidFill>
                  <a:srgbClr val="008000"/>
                </a:solidFill>
              </a:rPr>
              <a:t>C</a:t>
            </a:r>
            <a:r>
              <a:rPr lang="en-US" dirty="0" smtClean="0"/>
              <a:t>ontroller</a:t>
            </a:r>
          </a:p>
          <a:p>
            <a:pPr>
              <a:buNone/>
            </a:pPr>
            <a:r>
              <a:rPr lang="en-US" dirty="0" smtClean="0"/>
              <a:t>MVT – </a:t>
            </a:r>
            <a:r>
              <a:rPr lang="en-US" dirty="0" smtClean="0">
                <a:solidFill>
                  <a:srgbClr val="008000"/>
                </a:solidFill>
              </a:rPr>
              <a:t>M</a:t>
            </a:r>
            <a:r>
              <a:rPr lang="en-US" dirty="0" smtClean="0"/>
              <a:t>odel </a:t>
            </a:r>
            <a:r>
              <a:rPr lang="en-US" dirty="0" smtClean="0">
                <a:solidFill>
                  <a:srgbClr val="008000"/>
                </a:solidFill>
              </a:rPr>
              <a:t>T</a:t>
            </a:r>
            <a:r>
              <a:rPr lang="en-US" dirty="0" smtClean="0"/>
              <a:t>emplate </a:t>
            </a:r>
            <a:r>
              <a:rPr lang="en-US" dirty="0" smtClean="0">
                <a:solidFill>
                  <a:srgbClr val="008000"/>
                </a:solidFill>
              </a:rPr>
              <a:t>V</a:t>
            </a:r>
            <a:r>
              <a:rPr lang="en-US" dirty="0" smtClean="0"/>
              <a:t>iew (Urls)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Модели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Пример модели:</a:t>
            </a:r>
            <a:endParaRPr lang="en-US" dirty="0" smtClean="0"/>
          </a:p>
          <a:p>
            <a:pPr>
              <a:buNone/>
            </a:pPr>
            <a:endParaRPr lang="ru-RU" sz="1200" dirty="0" smtClean="0"/>
          </a:p>
          <a:p>
            <a:pPr>
              <a:buNone/>
            </a:pPr>
            <a:r>
              <a:rPr lang="en-US" sz="2000" dirty="0" smtClean="0">
                <a:solidFill>
                  <a:srgbClr val="008000"/>
                </a:solidFill>
              </a:rPr>
              <a:t>	</a:t>
            </a:r>
            <a:r>
              <a:rPr lang="en-US" sz="2000" b="1" dirty="0" smtClean="0">
                <a:solidFill>
                  <a:srgbClr val="008000"/>
                </a:solidFill>
              </a:rPr>
              <a:t>from </a:t>
            </a:r>
            <a:r>
              <a:rPr lang="en-US" sz="2000" dirty="0" smtClean="0">
                <a:solidFill>
                  <a:srgbClr val="008000"/>
                </a:solidFill>
              </a:rPr>
              <a:t>django.db </a:t>
            </a:r>
            <a:r>
              <a:rPr lang="en-US" sz="2000" b="1" dirty="0" smtClean="0">
                <a:solidFill>
                  <a:srgbClr val="008000"/>
                </a:solidFill>
              </a:rPr>
              <a:t>import </a:t>
            </a:r>
            <a:r>
              <a:rPr lang="en-US" sz="2000" dirty="0" smtClean="0">
                <a:solidFill>
                  <a:srgbClr val="008000"/>
                </a:solidFill>
              </a:rPr>
              <a:t>models</a:t>
            </a:r>
          </a:p>
          <a:p>
            <a:pPr>
              <a:buNone/>
            </a:pPr>
            <a:endParaRPr lang="en-US" sz="1000" dirty="0" smtClean="0">
              <a:solidFill>
                <a:srgbClr val="008000"/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8000"/>
                </a:solidFill>
              </a:rPr>
              <a:t>	</a:t>
            </a:r>
            <a:r>
              <a:rPr lang="en-US" sz="2000" b="1" dirty="0" smtClean="0">
                <a:solidFill>
                  <a:srgbClr val="008000"/>
                </a:solidFill>
              </a:rPr>
              <a:t>class </a:t>
            </a:r>
            <a:r>
              <a:rPr lang="en-US" sz="2000" dirty="0" smtClean="0">
                <a:solidFill>
                  <a:srgbClr val="008000"/>
                </a:solidFill>
              </a:rPr>
              <a:t>Person</a:t>
            </a:r>
            <a:r>
              <a:rPr lang="en-US" sz="2000" b="1" dirty="0" smtClean="0">
                <a:solidFill>
                  <a:srgbClr val="008000"/>
                </a:solidFill>
              </a:rPr>
              <a:t>(</a:t>
            </a:r>
            <a:r>
              <a:rPr lang="en-US" sz="2000" dirty="0" smtClean="0">
                <a:solidFill>
                  <a:srgbClr val="008000"/>
                </a:solidFill>
              </a:rPr>
              <a:t>models.Model</a:t>
            </a:r>
            <a:r>
              <a:rPr lang="en-US" sz="2000" b="1" dirty="0" smtClean="0">
                <a:solidFill>
                  <a:srgbClr val="008000"/>
                </a:solidFill>
              </a:rPr>
              <a:t>):</a:t>
            </a:r>
          </a:p>
          <a:p>
            <a:pPr>
              <a:buNone/>
            </a:pPr>
            <a:r>
              <a:rPr lang="en-US" sz="2000" dirty="0" smtClean="0">
                <a:solidFill>
                  <a:srgbClr val="008000"/>
                </a:solidFill>
              </a:rPr>
              <a:t>			first_name </a:t>
            </a:r>
            <a:r>
              <a:rPr lang="en-US" sz="2000" b="1" dirty="0" smtClean="0">
                <a:solidFill>
                  <a:srgbClr val="008000"/>
                </a:solidFill>
              </a:rPr>
              <a:t>=</a:t>
            </a:r>
            <a:r>
              <a:rPr lang="en-US" sz="2000" dirty="0" smtClean="0">
                <a:solidFill>
                  <a:srgbClr val="008000"/>
                </a:solidFill>
              </a:rPr>
              <a:t> models.CharField</a:t>
            </a:r>
            <a:r>
              <a:rPr lang="en-US" sz="2000" b="1" dirty="0" smtClean="0">
                <a:solidFill>
                  <a:srgbClr val="008000"/>
                </a:solidFill>
              </a:rPr>
              <a:t>(</a:t>
            </a:r>
            <a:r>
              <a:rPr lang="en-US" sz="2000" dirty="0" smtClean="0">
                <a:solidFill>
                  <a:srgbClr val="3366FF"/>
                </a:solidFill>
              </a:rPr>
              <a:t>‘</a:t>
            </a:r>
            <a:r>
              <a:rPr lang="ru-RU" sz="2000" dirty="0" smtClean="0">
                <a:solidFill>
                  <a:srgbClr val="3366FF"/>
                </a:solidFill>
              </a:rPr>
              <a:t>Имя</a:t>
            </a:r>
            <a:r>
              <a:rPr lang="en-US" sz="2000" dirty="0" smtClean="0">
                <a:solidFill>
                  <a:srgbClr val="3366FF"/>
                </a:solidFill>
              </a:rPr>
              <a:t>’</a:t>
            </a:r>
            <a:r>
              <a:rPr lang="en-US" sz="2000" dirty="0" smtClean="0">
                <a:solidFill>
                  <a:srgbClr val="008000"/>
                </a:solidFill>
              </a:rPr>
              <a:t>, max_length</a:t>
            </a:r>
            <a:r>
              <a:rPr lang="en-US" sz="2000" b="1" dirty="0" smtClean="0">
                <a:solidFill>
                  <a:srgbClr val="008000"/>
                </a:solidFill>
              </a:rPr>
              <a:t>=</a:t>
            </a:r>
            <a:r>
              <a:rPr lang="en-US" sz="2000" dirty="0" smtClean="0">
                <a:solidFill>
                  <a:srgbClr val="008000"/>
                </a:solidFill>
              </a:rPr>
              <a:t>32</a:t>
            </a:r>
            <a:r>
              <a:rPr lang="en-US" sz="2000" b="1" dirty="0" smtClean="0">
                <a:solidFill>
                  <a:srgbClr val="008000"/>
                </a:solidFill>
              </a:rPr>
              <a:t>)</a:t>
            </a:r>
          </a:p>
          <a:p>
            <a:pPr>
              <a:buNone/>
            </a:pPr>
            <a:r>
              <a:rPr lang="en-US" sz="2000" dirty="0" smtClean="0">
                <a:solidFill>
                  <a:srgbClr val="008000"/>
                </a:solidFill>
              </a:rPr>
              <a:t>			last_name </a:t>
            </a:r>
            <a:r>
              <a:rPr lang="en-US" sz="2000" b="1" dirty="0" smtClean="0">
                <a:solidFill>
                  <a:srgbClr val="008000"/>
                </a:solidFill>
              </a:rPr>
              <a:t>=</a:t>
            </a:r>
            <a:r>
              <a:rPr lang="en-US" sz="2000" dirty="0" smtClean="0">
                <a:solidFill>
                  <a:srgbClr val="008000"/>
                </a:solidFill>
              </a:rPr>
              <a:t> models.CharField</a:t>
            </a:r>
            <a:r>
              <a:rPr lang="en-US" sz="2000" b="1" dirty="0" smtClean="0">
                <a:solidFill>
                  <a:srgbClr val="008000"/>
                </a:solidFill>
              </a:rPr>
              <a:t>(</a:t>
            </a:r>
            <a:r>
              <a:rPr lang="en-US" sz="2000" dirty="0" smtClean="0">
                <a:solidFill>
                  <a:srgbClr val="3366FF"/>
                </a:solidFill>
              </a:rPr>
              <a:t>‘</a:t>
            </a:r>
            <a:r>
              <a:rPr lang="ru-RU" sz="2000" dirty="0" smtClean="0">
                <a:solidFill>
                  <a:srgbClr val="3366FF"/>
                </a:solidFill>
              </a:rPr>
              <a:t>Фамилия</a:t>
            </a:r>
            <a:r>
              <a:rPr lang="en-US" sz="2000" dirty="0" smtClean="0">
                <a:solidFill>
                  <a:srgbClr val="3366FF"/>
                </a:solidFill>
              </a:rPr>
              <a:t>’</a:t>
            </a:r>
            <a:r>
              <a:rPr lang="en-US" sz="2000" dirty="0" smtClean="0">
                <a:solidFill>
                  <a:srgbClr val="008000"/>
                </a:solidFill>
              </a:rPr>
              <a:t>, max_length</a:t>
            </a:r>
            <a:r>
              <a:rPr lang="en-US" sz="2000" b="1" dirty="0" smtClean="0">
                <a:solidFill>
                  <a:srgbClr val="008000"/>
                </a:solidFill>
              </a:rPr>
              <a:t>=</a:t>
            </a:r>
            <a:r>
              <a:rPr lang="en-US" sz="2000" dirty="0" smtClean="0">
                <a:solidFill>
                  <a:srgbClr val="008000"/>
                </a:solidFill>
              </a:rPr>
              <a:t>64</a:t>
            </a:r>
            <a:r>
              <a:rPr lang="en-US" sz="2000" b="1" dirty="0" smtClean="0">
                <a:solidFill>
                  <a:srgbClr val="008000"/>
                </a:solidFill>
              </a:rPr>
              <a:t>)</a:t>
            </a:r>
          </a:p>
          <a:p>
            <a:pPr>
              <a:buNone/>
            </a:pPr>
            <a:endParaRPr lang="en-US" sz="1000" dirty="0" smtClean="0">
              <a:solidFill>
                <a:srgbClr val="008000"/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8000"/>
                </a:solidFill>
              </a:rPr>
              <a:t>			</a:t>
            </a:r>
            <a:r>
              <a:rPr lang="en-US" sz="2000" b="1" dirty="0" smtClean="0">
                <a:solidFill>
                  <a:srgbClr val="008000"/>
                </a:solidFill>
              </a:rPr>
              <a:t>def </a:t>
            </a:r>
            <a:r>
              <a:rPr lang="en-US" sz="2000" dirty="0" smtClean="0">
                <a:solidFill>
                  <a:srgbClr val="008000"/>
                </a:solidFill>
              </a:rPr>
              <a:t>__unicode__</a:t>
            </a:r>
            <a:r>
              <a:rPr lang="en-US" sz="2000" b="1" dirty="0" smtClean="0">
                <a:solidFill>
                  <a:srgbClr val="008000"/>
                </a:solidFill>
              </a:rPr>
              <a:t>(</a:t>
            </a:r>
            <a:r>
              <a:rPr lang="en-US" sz="2000" dirty="0" smtClean="0">
                <a:solidFill>
                  <a:srgbClr val="008000"/>
                </a:solidFill>
              </a:rPr>
              <a:t>self</a:t>
            </a:r>
            <a:r>
              <a:rPr lang="en-US" sz="2000" b="1" dirty="0" smtClean="0">
                <a:solidFill>
                  <a:srgbClr val="008000"/>
                </a:solidFill>
              </a:rPr>
              <a:t>):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008000"/>
                </a:solidFill>
              </a:rPr>
              <a:t>			return self.first_name</a:t>
            </a:r>
          </a:p>
          <a:p>
            <a:pPr lvl="1">
              <a:buNone/>
            </a:pPr>
            <a:endParaRPr lang="en-US" sz="1000" dirty="0" smtClean="0">
              <a:solidFill>
                <a:srgbClr val="008000"/>
              </a:solidFill>
            </a:endParaRPr>
          </a:p>
          <a:p>
            <a:pPr lvl="1">
              <a:buNone/>
            </a:pPr>
            <a:r>
              <a:rPr lang="en-US" sz="2000" dirty="0" smtClean="0">
                <a:solidFill>
                  <a:srgbClr val="008000"/>
                </a:solidFill>
              </a:rPr>
              <a:t>		</a:t>
            </a:r>
            <a:r>
              <a:rPr lang="en-US" sz="2000" b="1" dirty="0" smtClean="0">
                <a:solidFill>
                  <a:srgbClr val="008000"/>
                </a:solidFill>
              </a:rPr>
              <a:t>class </a:t>
            </a:r>
            <a:r>
              <a:rPr lang="en-US" sz="2000" dirty="0" smtClean="0">
                <a:solidFill>
                  <a:srgbClr val="008000"/>
                </a:solidFill>
              </a:rPr>
              <a:t>Meta</a:t>
            </a:r>
            <a:r>
              <a:rPr lang="en-US" sz="2000" b="1" dirty="0" smtClean="0">
                <a:solidFill>
                  <a:srgbClr val="008000"/>
                </a:solidFill>
              </a:rPr>
              <a:t>: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008000"/>
                </a:solidFill>
              </a:rPr>
              <a:t>			verbose_name </a:t>
            </a:r>
            <a:r>
              <a:rPr lang="en-US" sz="2000" b="1" dirty="0" smtClean="0">
                <a:solidFill>
                  <a:srgbClr val="008000"/>
                </a:solidFill>
              </a:rPr>
              <a:t>=</a:t>
            </a:r>
            <a:r>
              <a:rPr lang="en-US" sz="2000" dirty="0" smtClean="0">
                <a:solidFill>
                  <a:srgbClr val="008000"/>
                </a:solidFill>
              </a:rPr>
              <a:t> </a:t>
            </a:r>
            <a:r>
              <a:rPr lang="en-US" sz="2000" dirty="0" smtClean="0">
                <a:solidFill>
                  <a:srgbClr val="3366FF"/>
                </a:solidFill>
              </a:rPr>
              <a:t>‘</a:t>
            </a:r>
            <a:r>
              <a:rPr lang="ru-RU" sz="2000" dirty="0" smtClean="0">
                <a:solidFill>
                  <a:srgbClr val="3366FF"/>
                </a:solidFill>
              </a:rPr>
              <a:t>Человек</a:t>
            </a:r>
            <a:r>
              <a:rPr lang="en-US" sz="2000" dirty="0" smtClean="0">
                <a:solidFill>
                  <a:srgbClr val="3366FF"/>
                </a:solidFill>
              </a:rPr>
              <a:t>’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008000"/>
                </a:solidFill>
              </a:rPr>
              <a:t>			verbose_name_plural </a:t>
            </a:r>
            <a:r>
              <a:rPr lang="en-US" sz="2000" b="1" dirty="0" smtClean="0">
                <a:solidFill>
                  <a:srgbClr val="008000"/>
                </a:solidFill>
              </a:rPr>
              <a:t>=</a:t>
            </a:r>
            <a:r>
              <a:rPr lang="en-US" sz="2000" dirty="0" smtClean="0">
                <a:solidFill>
                  <a:srgbClr val="008000"/>
                </a:solidFill>
              </a:rPr>
              <a:t> </a:t>
            </a:r>
            <a:r>
              <a:rPr lang="en-US" sz="2000" dirty="0" smtClean="0">
                <a:solidFill>
                  <a:srgbClr val="3366FF"/>
                </a:solidFill>
              </a:rPr>
              <a:t>‘</a:t>
            </a:r>
            <a:r>
              <a:rPr lang="ru-RU" sz="2000" dirty="0" smtClean="0">
                <a:solidFill>
                  <a:srgbClr val="3366FF"/>
                </a:solidFill>
              </a:rPr>
              <a:t>Люди</a:t>
            </a:r>
            <a:r>
              <a:rPr lang="en-US" sz="2000" dirty="0" smtClean="0">
                <a:solidFill>
                  <a:srgbClr val="3366FF"/>
                </a:solidFill>
              </a:rPr>
              <a:t>’</a:t>
            </a:r>
            <a:endParaRPr lang="en-US" sz="2000" dirty="0">
              <a:solidFill>
                <a:srgbClr val="3366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Возможности моделей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Набор типов полей: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char, text, email, xml, integer, date, file </a:t>
            </a:r>
            <a:r>
              <a:rPr lang="ru-RU" sz="2400" dirty="0" smtClean="0"/>
              <a:t>и др.</a:t>
            </a:r>
            <a:endParaRPr lang="en-US" sz="2400" dirty="0" smtClean="0"/>
          </a:p>
          <a:p>
            <a:r>
              <a:rPr lang="ru-RU" dirty="0" smtClean="0"/>
              <a:t>Отношения между моделями: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father = models.ForeignKey(Person)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friends = models.ManyToManyField(</a:t>
            </a:r>
            <a:r>
              <a:rPr lang="en-US" sz="2400" dirty="0" smtClean="0">
                <a:solidFill>
                  <a:srgbClr val="008000"/>
                </a:solidFill>
              </a:rPr>
              <a:t>Person</a:t>
            </a:r>
            <a:r>
              <a:rPr lang="en-US" sz="2400" dirty="0" smtClean="0">
                <a:solidFill>
                  <a:srgbClr val="008000"/>
                </a:solidFill>
              </a:rPr>
              <a:t>)</a:t>
            </a:r>
          </a:p>
          <a:p>
            <a:r>
              <a:rPr lang="ru-RU" dirty="0" smtClean="0"/>
              <a:t>Наследование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Мета-параметры</a:t>
            </a:r>
            <a:r>
              <a:rPr lang="en-US" dirty="0" smtClean="0"/>
              <a:t>;</a:t>
            </a:r>
          </a:p>
          <a:p>
            <a:r>
              <a:rPr lang="ru-RU" dirty="0" smtClean="0"/>
              <a:t>Взаимодействие с </a:t>
            </a:r>
            <a:r>
              <a:rPr lang="en-US" dirty="0" smtClean="0"/>
              <a:t>ORM;</a:t>
            </a:r>
          </a:p>
          <a:p>
            <a:r>
              <a:rPr lang="ru-RU" dirty="0" smtClean="0"/>
              <a:t>Валидация полей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1188</Words>
  <Application>Microsoft Macintosh PowerPoint</Application>
  <PresentationFormat>On-screen Show (4:3)</PresentationFormat>
  <Paragraphs>216</Paragraphs>
  <Slides>20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Введение в django</vt:lpstr>
      <vt:lpstr>django</vt:lpstr>
      <vt:lpstr>Преимущества</vt:lpstr>
      <vt:lpstr>Структура проекта django</vt:lpstr>
      <vt:lpstr>Создание проекта</vt:lpstr>
      <vt:lpstr>Структура директорий проекта</vt:lpstr>
      <vt:lpstr>MVT</vt:lpstr>
      <vt:lpstr>Модели</vt:lpstr>
      <vt:lpstr>Возможности моделей</vt:lpstr>
      <vt:lpstr>ORM в примерах</vt:lpstr>
      <vt:lpstr>Работа с моделями</vt:lpstr>
      <vt:lpstr>Шаблоны</vt:lpstr>
      <vt:lpstr>Пример шаблона</vt:lpstr>
      <vt:lpstr>URLs</vt:lpstr>
      <vt:lpstr>Виды (views)</vt:lpstr>
      <vt:lpstr>Формы в django</vt:lpstr>
      <vt:lpstr>Аутентификация</vt:lpstr>
      <vt:lpstr>Кеширование</vt:lpstr>
      <vt:lpstr>Дополнительные возможности</vt:lpstr>
      <vt:lpstr>Конец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django</dc:title>
  <dc:creator>X Y</dc:creator>
  <cp:lastModifiedBy>X Y</cp:lastModifiedBy>
  <cp:revision>84</cp:revision>
  <dcterms:created xsi:type="dcterms:W3CDTF">2011-05-06T12:09:52Z</dcterms:created>
  <dcterms:modified xsi:type="dcterms:W3CDTF">2011-05-06T14:52:09Z</dcterms:modified>
</cp:coreProperties>
</file>