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10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331" r:id="rId38"/>
    <p:sldId id="332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2FADE"/>
    <a:srgbClr val="1662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39" autoAdjust="0"/>
  </p:normalViewPr>
  <p:slideViewPr>
    <p:cSldViewPr snapToGrid="0" snapToObjects="1">
      <p:cViewPr varScale="1">
        <p:scale>
          <a:sx n="77" d="100"/>
          <a:sy n="77" d="100"/>
        </p:scale>
        <p:origin x="-13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53691-2568-724D-8AC3-0B4EBB217FA1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A6817-5B0F-ED4C-8B30-03A1A1081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53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CF698-560B-A546-A4FA-6B15CCA392CB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sql/sql_update.asp" TargetMode="External"/><Relationship Id="rId2" Type="http://schemas.openxmlformats.org/officeDocument/2006/relationships/hyperlink" Target="http://www.w3schools.com/sql/sql_insert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schools.com/sql/sql_select.asp" TargetMode="External"/><Relationship Id="rId4" Type="http://schemas.openxmlformats.org/officeDocument/2006/relationships/hyperlink" Target="http://www.w3schools.com/sql/sql_delete.asp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5/library/sqlite3.html" TargetMode="External"/><Relationship Id="rId2" Type="http://schemas.openxmlformats.org/officeDocument/2006/relationships/hyperlink" Target="https://sqlbol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lusar.su/izuchaem-python-n19-rabota-s-bazoy-dannykh-sqlite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Базы данных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Базы данных и язык </a:t>
            </a:r>
            <a:r>
              <a:rPr lang="en-US" b="1" dirty="0" smtClean="0"/>
              <a:t>SQL</a:t>
            </a:r>
          </a:p>
          <a:p>
            <a:r>
              <a:rPr lang="ru-RU" b="1" dirty="0" smtClean="0"/>
              <a:t>СУБД </a:t>
            </a:r>
            <a:r>
              <a:rPr lang="en-US" b="1" dirty="0" smtClean="0"/>
              <a:t>SQLite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984807"/>
                </a:solidFill>
              </a:rPr>
              <a:t>Модель реляционной </a:t>
            </a:r>
            <a:r>
              <a:rPr lang="ru-RU" dirty="0" smtClean="0">
                <a:solidFill>
                  <a:srgbClr val="984807"/>
                </a:solidFill>
              </a:rPr>
              <a:t>б/д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7140"/>
            <a:ext cx="8229600" cy="5282514"/>
          </a:xfrm>
        </p:spPr>
        <p:txBody>
          <a:bodyPr>
            <a:normAutofit/>
          </a:bodyPr>
          <a:lstStyle/>
          <a:p>
            <a:r>
              <a:rPr lang="ru-RU" sz="2400" dirty="0"/>
              <a:t>Каждая таблица реляционной б/д должна состоять из полей, которые содержат характеристики данных и записи со значениями.</a:t>
            </a:r>
          </a:p>
          <a:p>
            <a:r>
              <a:rPr lang="ru-RU" sz="2400" dirty="0" smtClean="0"/>
              <a:t>Каждая </a:t>
            </a:r>
            <a:r>
              <a:rPr lang="ru-RU" sz="2400" dirty="0"/>
              <a:t>таблица должна содержать </a:t>
            </a:r>
            <a:r>
              <a:rPr lang="ru-RU" sz="2400" b="1" dirty="0"/>
              <a:t>первичный ключ </a:t>
            </a:r>
            <a:r>
              <a:rPr lang="ru-RU" sz="2400" dirty="0"/>
              <a:t>(</a:t>
            </a:r>
            <a:r>
              <a:rPr lang="ru-RU" sz="2400" dirty="0" err="1"/>
              <a:t>primary</a:t>
            </a:r>
            <a:r>
              <a:rPr lang="ru-RU" sz="2400" dirty="0"/>
              <a:t> </a:t>
            </a:r>
            <a:r>
              <a:rPr lang="ru-RU" sz="2400" dirty="0" err="1"/>
              <a:t>key</a:t>
            </a:r>
            <a:r>
              <a:rPr lang="ru-RU" sz="2400" dirty="0"/>
              <a:t>) - значение, которое уникально идентифицирует каждую запись в пределах таблицы.</a:t>
            </a:r>
            <a:endParaRPr lang="en-US" sz="2400" dirty="0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713772"/>
              </p:ext>
            </p:extLst>
          </p:nvPr>
        </p:nvGraphicFramePr>
        <p:xfrm>
          <a:off x="457200" y="3863181"/>
          <a:ext cx="8390238" cy="2046280"/>
        </p:xfrm>
        <a:graphic>
          <a:graphicData uri="http://schemas.openxmlformats.org/drawingml/2006/table">
            <a:tbl>
              <a:tblPr/>
              <a:tblGrid>
                <a:gridCol w="5291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04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220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763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2513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21724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5023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effectLst/>
                        </a:rPr>
                        <a:t>id</a:t>
                      </a:r>
                      <a:endParaRPr lang="en-US" sz="1600" b="1" dirty="0">
                        <a:effectLst/>
                      </a:endParaRP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effectLst/>
                        </a:rPr>
                        <a:t>FName</a:t>
                      </a:r>
                      <a:endParaRPr lang="en-US" sz="1600" b="1" dirty="0">
                        <a:effectLst/>
                      </a:endParaRP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effectLst/>
                        </a:rPr>
                        <a:t>LName</a:t>
                      </a:r>
                      <a:endParaRPr lang="en-US" sz="1600" b="1" dirty="0">
                        <a:effectLst/>
                      </a:endParaRP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Position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Department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PhoneDepartment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8117"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01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Вася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Пупкин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Инженер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115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21-21-21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8117"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02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Вова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Петров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Инженер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126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36-32-21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5023"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03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Петя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Головач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Администратор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126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36-21-21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039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984807"/>
                </a:solidFill>
              </a:rPr>
              <a:t>Связи между таблицами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7140"/>
            <a:ext cx="8229600" cy="5282514"/>
          </a:xfrm>
        </p:spPr>
        <p:txBody>
          <a:bodyPr>
            <a:normAutofit/>
          </a:bodyPr>
          <a:lstStyle/>
          <a:p>
            <a:r>
              <a:rPr lang="ru-RU" sz="2400" dirty="0"/>
              <a:t>Связи между таблицами осуществляются за счет добавления к таблице внешнего ключа (</a:t>
            </a:r>
            <a:r>
              <a:rPr lang="ru-RU" sz="2400" dirty="0" err="1"/>
              <a:t>foreingn</a:t>
            </a:r>
            <a:r>
              <a:rPr lang="ru-RU" sz="2400" dirty="0"/>
              <a:t> </a:t>
            </a:r>
            <a:r>
              <a:rPr lang="ru-RU" sz="2400" dirty="0" err="1"/>
              <a:t>key</a:t>
            </a:r>
            <a:r>
              <a:rPr lang="ru-RU" sz="2400" dirty="0"/>
              <a:t>). Внешним ключом таблицы называют поле, значение которого совпадает со значением поля с первичным ключом другой таблицы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r>
              <a:rPr lang="ru-RU" sz="2400" dirty="0"/>
              <a:t>Существуют следующие типы связей между таблицами</a:t>
            </a:r>
            <a:r>
              <a:rPr lang="ru-RU" sz="2400" dirty="0" smtClean="0"/>
              <a:t>:</a:t>
            </a:r>
            <a:endParaRPr lang="ru-RU" sz="2400" dirty="0"/>
          </a:p>
          <a:p>
            <a:pPr lvl="1"/>
            <a:r>
              <a:rPr lang="ru-RU" sz="2000" dirty="0"/>
              <a:t>Один к одному</a:t>
            </a:r>
          </a:p>
          <a:p>
            <a:pPr lvl="1"/>
            <a:r>
              <a:rPr lang="ru-RU" sz="2000" dirty="0"/>
              <a:t>Один ко многим</a:t>
            </a:r>
          </a:p>
          <a:p>
            <a:pPr lvl="1"/>
            <a:r>
              <a:rPr lang="ru-RU" sz="2000" dirty="0"/>
              <a:t>Много к одному</a:t>
            </a:r>
          </a:p>
          <a:p>
            <a:pPr lvl="1"/>
            <a:r>
              <a:rPr lang="ru-RU" sz="2000" dirty="0"/>
              <a:t>Много ко многим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65580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984807"/>
                </a:solidFill>
              </a:rPr>
              <a:t>Связь один к одному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7140"/>
            <a:ext cx="8229600" cy="5282514"/>
          </a:xfrm>
        </p:spPr>
        <p:txBody>
          <a:bodyPr>
            <a:normAutofit/>
          </a:bodyPr>
          <a:lstStyle/>
          <a:p>
            <a:r>
              <a:rPr lang="ru-RU" sz="2400" dirty="0"/>
              <a:t>Таблицы А и В находятся в отношении «один-к-одному», если каждая запись в таблице А может иметь не более одной связанной с ней записи в таблице В и наоборот, каждая запись в таблице В может иметь не более одной связанной с ней записи в таблице А.</a:t>
            </a:r>
            <a:endParaRPr lang="en-US" sz="20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883" y="3934081"/>
            <a:ext cx="4745933" cy="210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534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984807"/>
                </a:solidFill>
              </a:rPr>
              <a:t>Один ко многим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7140"/>
            <a:ext cx="8229600" cy="5282514"/>
          </a:xfrm>
        </p:spPr>
        <p:txBody>
          <a:bodyPr>
            <a:normAutofit/>
          </a:bodyPr>
          <a:lstStyle/>
          <a:p>
            <a:r>
              <a:rPr lang="ru-RU" sz="2400" dirty="0"/>
              <a:t>Таблицы А и В находятся в отношении «один-ко-многим», если каждая запись в таблице А может быть связана с несколькими записями таблицы В, но каждая запись в таблице В не может быть связана более чем с одной записью таблицы А. Таблица А в этом случае называется главной таблицей, а таблица В – подчиненной.</a:t>
            </a:r>
            <a:endParaRPr lang="en-US" sz="2000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741" y="4361935"/>
            <a:ext cx="6438220" cy="1855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089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984807"/>
                </a:solidFill>
              </a:rPr>
              <a:t>Много ко многим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7140"/>
            <a:ext cx="8229600" cy="5282514"/>
          </a:xfrm>
        </p:spPr>
        <p:txBody>
          <a:bodyPr>
            <a:normAutofit/>
          </a:bodyPr>
          <a:lstStyle/>
          <a:p>
            <a:r>
              <a:rPr lang="ru-RU" sz="2400" dirty="0"/>
              <a:t>Таблицы А и В находятся в отношении «многие-ко-многим», если каждая запись таблицы А может быть связана с несколькими записями в таблице В, и наоборот, каждая запись таблицы В может быть связана с несколькими записями в таблице А.</a:t>
            </a:r>
            <a:endParaRPr lang="en-US" sz="2000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51" y="3682314"/>
            <a:ext cx="8151674" cy="2490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20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1914" y="275628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000" dirty="0">
                <a:solidFill>
                  <a:srgbClr val="984807"/>
                </a:solidFill>
              </a:rPr>
              <a:t>Введение в </a:t>
            </a:r>
            <a:r>
              <a:rPr lang="en-US" sz="6000" dirty="0">
                <a:solidFill>
                  <a:srgbClr val="984807"/>
                </a:solidFill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248955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984807"/>
                </a:solidFill>
              </a:rPr>
              <a:t>Что такое </a:t>
            </a:r>
            <a:r>
              <a:rPr lang="en-US" dirty="0">
                <a:solidFill>
                  <a:srgbClr val="984807"/>
                </a:solidFill>
              </a:rPr>
              <a:t>SQL?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7140"/>
            <a:ext cx="8229600" cy="5282514"/>
          </a:xfrm>
        </p:spPr>
        <p:txBody>
          <a:bodyPr>
            <a:normAutofit/>
          </a:bodyPr>
          <a:lstStyle/>
          <a:p>
            <a:r>
              <a:rPr lang="ru-RU" sz="2400" dirty="0"/>
              <a:t>SQL (</a:t>
            </a:r>
            <a:r>
              <a:rPr lang="ru-RU" sz="2400" dirty="0" err="1"/>
              <a:t>Structured</a:t>
            </a:r>
            <a:r>
              <a:rPr lang="ru-RU" sz="2400" dirty="0"/>
              <a:t> </a:t>
            </a:r>
            <a:r>
              <a:rPr lang="ru-RU" sz="2400" dirty="0" err="1"/>
              <a:t>Query</a:t>
            </a:r>
            <a:r>
              <a:rPr lang="ru-RU" sz="2400" dirty="0"/>
              <a:t> </a:t>
            </a:r>
            <a:r>
              <a:rPr lang="ru-RU" sz="2400" dirty="0" err="1"/>
              <a:t>Language</a:t>
            </a:r>
            <a:r>
              <a:rPr lang="ru-RU" sz="2400" dirty="0"/>
              <a:t> — «язык структурированных запросов») — формальный непроцедурный язык программирования, применяемый для создания, модификации и управления данными в реляционной б/д, управляемой СУБД.</a:t>
            </a:r>
            <a:endParaRPr lang="en-US" sz="2000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45" y="4072323"/>
            <a:ext cx="59055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445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984807"/>
                </a:solidFill>
              </a:rPr>
              <a:t>Назначение </a:t>
            </a:r>
            <a:r>
              <a:rPr lang="en-US" dirty="0">
                <a:solidFill>
                  <a:srgbClr val="984807"/>
                </a:solidFill>
              </a:rPr>
              <a:t>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10264"/>
            <a:ext cx="8229600" cy="3540212"/>
          </a:xfrm>
        </p:spPr>
        <p:txBody>
          <a:bodyPr>
            <a:normAutofit/>
          </a:bodyPr>
          <a:lstStyle/>
          <a:p>
            <a:r>
              <a:rPr lang="ru-RU" sz="2400" dirty="0"/>
              <a:t>создание в базе данных новой таблицы;</a:t>
            </a:r>
          </a:p>
          <a:p>
            <a:r>
              <a:rPr lang="ru-RU" sz="2400" dirty="0"/>
              <a:t>добавление в таблицу новых записей;</a:t>
            </a:r>
          </a:p>
          <a:p>
            <a:r>
              <a:rPr lang="ru-RU" sz="2400" dirty="0"/>
              <a:t>изменение записей;</a:t>
            </a:r>
          </a:p>
          <a:p>
            <a:r>
              <a:rPr lang="ru-RU" sz="2400" dirty="0"/>
              <a:t>удаление записей;</a:t>
            </a:r>
          </a:p>
          <a:p>
            <a:r>
              <a:rPr lang="ru-RU" sz="2400" dirty="0"/>
              <a:t>выборка записей из одной или нескольких таблиц (в соответствии с заданным условием);</a:t>
            </a:r>
          </a:p>
          <a:p>
            <a:r>
              <a:rPr lang="ru-RU" sz="2400" dirty="0"/>
              <a:t>изменение структур таблиц.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49965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984807"/>
                </a:solidFill>
              </a:rPr>
              <a:t>Категории команд </a:t>
            </a:r>
            <a:r>
              <a:rPr lang="en-US" dirty="0">
                <a:solidFill>
                  <a:srgbClr val="984807"/>
                </a:solidFill>
              </a:rPr>
              <a:t>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8529"/>
            <a:ext cx="8229600" cy="4766920"/>
          </a:xfrm>
        </p:spPr>
        <p:txBody>
          <a:bodyPr>
            <a:noAutofit/>
          </a:bodyPr>
          <a:lstStyle/>
          <a:p>
            <a:r>
              <a:rPr lang="ru-RU" sz="2000" b="1" dirty="0"/>
              <a:t>DDL</a:t>
            </a:r>
            <a:r>
              <a:rPr lang="ru-RU" sz="2000" dirty="0"/>
              <a:t> (</a:t>
            </a:r>
            <a:r>
              <a:rPr lang="ru-RU" sz="2000" dirty="0" err="1"/>
              <a:t>Data</a:t>
            </a:r>
            <a:r>
              <a:rPr lang="ru-RU" sz="2000" dirty="0"/>
              <a:t> </a:t>
            </a:r>
            <a:r>
              <a:rPr lang="ru-RU" sz="2000" dirty="0" err="1"/>
              <a:t>Definition</a:t>
            </a:r>
            <a:r>
              <a:rPr lang="ru-RU" sz="2000" dirty="0"/>
              <a:t> </a:t>
            </a:r>
            <a:r>
              <a:rPr lang="ru-RU" sz="2000" dirty="0" err="1"/>
              <a:t>Language</a:t>
            </a:r>
            <a:r>
              <a:rPr lang="ru-RU" sz="2000" dirty="0"/>
              <a:t>) позволяет создавать и изменять структуру объектов б/д, например, создавать и удалять таблицы.</a:t>
            </a:r>
          </a:p>
          <a:p>
            <a:r>
              <a:rPr lang="ru-RU" sz="2000" b="1" dirty="0"/>
              <a:t>DML</a:t>
            </a:r>
            <a:r>
              <a:rPr lang="ru-RU" sz="2000" dirty="0"/>
              <a:t> (</a:t>
            </a:r>
            <a:r>
              <a:rPr lang="ru-RU" sz="2000" dirty="0" err="1"/>
              <a:t>Data</a:t>
            </a:r>
            <a:r>
              <a:rPr lang="ru-RU" sz="2000" dirty="0"/>
              <a:t> </a:t>
            </a:r>
            <a:r>
              <a:rPr lang="ru-RU" sz="2000" dirty="0" err="1"/>
              <a:t>Manipulation</a:t>
            </a:r>
            <a:r>
              <a:rPr lang="ru-RU" sz="2000" dirty="0"/>
              <a:t> </a:t>
            </a:r>
            <a:r>
              <a:rPr lang="ru-RU" sz="2000" dirty="0" err="1"/>
              <a:t>Language</a:t>
            </a:r>
            <a:r>
              <a:rPr lang="ru-RU" sz="2000" dirty="0"/>
              <a:t>) используется для манипулирования информацией внутри объектов реляционной б/д</a:t>
            </a:r>
          </a:p>
          <a:p>
            <a:r>
              <a:rPr lang="ru-RU" sz="2000" b="1" dirty="0"/>
              <a:t>DQL</a:t>
            </a:r>
            <a:r>
              <a:rPr lang="ru-RU" sz="2000" dirty="0"/>
              <a:t> (</a:t>
            </a:r>
            <a:r>
              <a:rPr lang="ru-RU" sz="2000" dirty="0" err="1"/>
              <a:t>Data</a:t>
            </a:r>
            <a:r>
              <a:rPr lang="ru-RU" sz="2000" dirty="0"/>
              <a:t> </a:t>
            </a:r>
            <a:r>
              <a:rPr lang="ru-RU" sz="2000" dirty="0" err="1"/>
              <a:t>Query</a:t>
            </a:r>
            <a:r>
              <a:rPr lang="ru-RU" sz="2000" dirty="0"/>
              <a:t> </a:t>
            </a:r>
            <a:r>
              <a:rPr lang="ru-RU" sz="2000" dirty="0" err="1"/>
              <a:t>Language</a:t>
            </a:r>
            <a:r>
              <a:rPr lang="ru-RU" sz="2000" dirty="0"/>
              <a:t>) включает одну команду SELECT. Эта команда используется для формирования запросов к реляционной б/д.</a:t>
            </a:r>
          </a:p>
          <a:p>
            <a:r>
              <a:rPr lang="ru-RU" sz="2000" b="1" dirty="0"/>
              <a:t>DCL</a:t>
            </a:r>
            <a:r>
              <a:rPr lang="ru-RU" sz="2000" dirty="0"/>
              <a:t> (</a:t>
            </a:r>
            <a:r>
              <a:rPr lang="ru-RU" sz="2000" dirty="0" err="1"/>
              <a:t>Data</a:t>
            </a:r>
            <a:r>
              <a:rPr lang="ru-RU" sz="2000" dirty="0"/>
              <a:t> </a:t>
            </a:r>
            <a:r>
              <a:rPr lang="ru-RU" sz="2000" dirty="0" err="1"/>
              <a:t>Control</a:t>
            </a:r>
            <a:r>
              <a:rPr lang="ru-RU" sz="2000" dirty="0"/>
              <a:t> </a:t>
            </a:r>
            <a:r>
              <a:rPr lang="ru-RU" sz="2000" dirty="0" err="1"/>
              <a:t>Language</a:t>
            </a:r>
            <a:r>
              <a:rPr lang="ru-RU" sz="2000" dirty="0"/>
              <a:t>) позволяют управлять доступом к информации, находящейся внутри б/д. Как правило, они используются для создания объектов, связанных с доступом к данным, а также служат для контроля над распределением привилегий между пользователями</a:t>
            </a:r>
            <a:r>
              <a:rPr lang="ru-RU" sz="2000" dirty="0" smtClean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72832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rgbClr val="984807"/>
                </a:solidFill>
              </a:rPr>
              <a:t>DDL (работа со структурой базы)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8529"/>
            <a:ext cx="8229600" cy="47669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Команды DDL подразумевают под собой создание и организацию структуры как самой б/д так и ее объектов. Со строками такая группа операторов не работает вовсе.</a:t>
            </a:r>
          </a:p>
          <a:p>
            <a:endParaRPr lang="ru-RU" sz="2000" dirty="0"/>
          </a:p>
          <a:p>
            <a:r>
              <a:rPr lang="ru-RU" sz="2000" b="1" dirty="0"/>
              <a:t>CREATE</a:t>
            </a:r>
            <a:r>
              <a:rPr lang="ru-RU" sz="2000" dirty="0"/>
              <a:t> — создание объекта (например таблицы);</a:t>
            </a:r>
          </a:p>
          <a:p>
            <a:r>
              <a:rPr lang="ru-RU" sz="2000" b="1" dirty="0"/>
              <a:t>ALERT</a:t>
            </a:r>
            <a:r>
              <a:rPr lang="ru-RU" sz="2000" dirty="0"/>
              <a:t> — изменение объекта (например добавление/изменение полей);</a:t>
            </a:r>
          </a:p>
          <a:p>
            <a:r>
              <a:rPr lang="ru-RU" sz="2000" b="1" dirty="0"/>
              <a:t>DROP</a:t>
            </a:r>
            <a:r>
              <a:rPr lang="ru-RU" sz="2000" dirty="0"/>
              <a:t> — удаление объекта;</a:t>
            </a:r>
          </a:p>
        </p:txBody>
      </p:sp>
    </p:spTree>
    <p:extLst>
      <p:ext uri="{BB962C8B-B14F-4D97-AF65-F5344CB8AC3E}">
        <p14:creationId xmlns:p14="http://schemas.microsoft.com/office/powerpoint/2010/main" val="33064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703" y="3141405"/>
            <a:ext cx="8229600" cy="1143000"/>
          </a:xfrm>
        </p:spPr>
        <p:txBody>
          <a:bodyPr>
            <a:normAutofit/>
          </a:bodyPr>
          <a:lstStyle/>
          <a:p>
            <a:r>
              <a:rPr lang="ru-RU" sz="5400" dirty="0">
                <a:solidFill>
                  <a:srgbClr val="984807"/>
                </a:solidFill>
              </a:rPr>
              <a:t>Введение в базы данных</a:t>
            </a:r>
            <a:endParaRPr lang="en-US" sz="5400" dirty="0"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1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984807"/>
                </a:solidFill>
              </a:rPr>
              <a:t>Создание и удаление таблиц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48529"/>
            <a:ext cx="8798011" cy="47669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1" dirty="0" smtClean="0"/>
              <a:t>Создание таблицы:</a:t>
            </a:r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en-US" sz="2000" dirty="0" smtClean="0"/>
              <a:t>CREATE </a:t>
            </a:r>
            <a:r>
              <a:rPr lang="en-US" sz="2000" dirty="0"/>
              <a:t>TABLE [</a:t>
            </a:r>
            <a:r>
              <a:rPr lang="en-US" sz="2000" dirty="0">
                <a:solidFill>
                  <a:srgbClr val="A71D5D"/>
                </a:solidFill>
              </a:rPr>
              <a:t>IF NOT EXISTS</a:t>
            </a:r>
            <a:r>
              <a:rPr lang="en-US" sz="2000" dirty="0"/>
              <a:t>] &lt;</a:t>
            </a:r>
            <a:r>
              <a:rPr lang="ru-RU" sz="2000" dirty="0" err="1"/>
              <a:t>имя_таблицы</a:t>
            </a:r>
            <a:r>
              <a:rPr lang="ru-RU" sz="2000" dirty="0"/>
              <a:t>&gt;</a:t>
            </a:r>
          </a:p>
          <a:p>
            <a:pPr marL="0" indent="0">
              <a:buNone/>
            </a:pPr>
            <a:r>
              <a:rPr lang="ru-RU" sz="2000" dirty="0"/>
              <a:t>(</a:t>
            </a:r>
          </a:p>
          <a:p>
            <a:pPr marL="0" indent="0">
              <a:buNone/>
            </a:pPr>
            <a:r>
              <a:rPr lang="ru-RU" sz="2000" dirty="0"/>
              <a:t>   &lt;</a:t>
            </a:r>
            <a:r>
              <a:rPr lang="ru-RU" sz="2000" dirty="0" err="1"/>
              <a:t>имя_столбца</a:t>
            </a:r>
            <a:r>
              <a:rPr lang="ru-RU" sz="2000" dirty="0"/>
              <a:t>&gt; &lt;</a:t>
            </a:r>
            <a:r>
              <a:rPr lang="ru-RU" sz="2000" dirty="0" err="1"/>
              <a:t>тип_столбца</a:t>
            </a:r>
            <a:r>
              <a:rPr lang="ru-RU" sz="2000" dirty="0"/>
              <a:t>&gt;</a:t>
            </a:r>
          </a:p>
          <a:p>
            <a:pPr marL="0" indent="0">
              <a:buNone/>
            </a:pPr>
            <a:r>
              <a:rPr lang="ru-RU" sz="2000" dirty="0"/>
              <a:t>   [</a:t>
            </a:r>
            <a:r>
              <a:rPr lang="en-US" sz="2000" dirty="0">
                <a:solidFill>
                  <a:srgbClr val="A71D5D"/>
                </a:solidFill>
              </a:rPr>
              <a:t>NOT NULL </a:t>
            </a:r>
            <a:r>
              <a:rPr lang="en-US" sz="2000" dirty="0"/>
              <a:t>| </a:t>
            </a:r>
            <a:r>
              <a:rPr lang="en-US" sz="2000" dirty="0">
                <a:solidFill>
                  <a:srgbClr val="A71D5D"/>
                </a:solidFill>
              </a:rPr>
              <a:t>NULL</a:t>
            </a:r>
            <a:r>
              <a:rPr lang="en-US" sz="2000" dirty="0"/>
              <a:t>] [</a:t>
            </a:r>
            <a:r>
              <a:rPr lang="en-US" sz="2000" dirty="0">
                <a:solidFill>
                  <a:srgbClr val="A71D5D"/>
                </a:solidFill>
              </a:rPr>
              <a:t>DEFAULT</a:t>
            </a:r>
            <a:r>
              <a:rPr lang="en-US" sz="2000" dirty="0"/>
              <a:t> &lt;</a:t>
            </a:r>
            <a:r>
              <a:rPr lang="ru-RU" sz="2000" dirty="0" err="1"/>
              <a:t>значение_по_умолчанию</a:t>
            </a:r>
            <a:r>
              <a:rPr lang="ru-RU" sz="2000" dirty="0"/>
              <a:t>&gt;]</a:t>
            </a:r>
          </a:p>
          <a:p>
            <a:pPr marL="0" indent="0">
              <a:buNone/>
            </a:pPr>
            <a:r>
              <a:rPr lang="ru-RU" sz="2000" dirty="0"/>
              <a:t>   [</a:t>
            </a:r>
            <a:r>
              <a:rPr lang="en-US" sz="2000" dirty="0">
                <a:solidFill>
                  <a:srgbClr val="A71D5D"/>
                </a:solidFill>
              </a:rPr>
              <a:t>AUTOINCREMENT</a:t>
            </a:r>
            <a:r>
              <a:rPr lang="en-US" sz="2000" dirty="0" smtClean="0"/>
              <a:t>] </a:t>
            </a:r>
            <a:r>
              <a:rPr lang="en-US" sz="2000" dirty="0"/>
              <a:t>[</a:t>
            </a:r>
            <a:r>
              <a:rPr lang="en-US" sz="2000" dirty="0">
                <a:solidFill>
                  <a:srgbClr val="A71D5D"/>
                </a:solidFill>
              </a:rPr>
              <a:t>UNIQUE </a:t>
            </a:r>
            <a:r>
              <a:rPr lang="en-US" sz="2000" dirty="0" smtClean="0"/>
              <a:t>| </a:t>
            </a:r>
            <a:r>
              <a:rPr lang="en-US" sz="2000" dirty="0"/>
              <a:t>[</a:t>
            </a:r>
            <a:r>
              <a:rPr lang="en-US" sz="2000" dirty="0">
                <a:solidFill>
                  <a:srgbClr val="A71D5D"/>
                </a:solidFill>
              </a:rPr>
              <a:t>PRIMARY KEY</a:t>
            </a:r>
            <a:r>
              <a:rPr lang="en-US" sz="2000" dirty="0" smtClean="0"/>
              <a:t>]</a:t>
            </a:r>
          </a:p>
          <a:p>
            <a:pPr marL="0" indent="0">
              <a:buNone/>
            </a:pPr>
            <a:r>
              <a:rPr lang="en-US" sz="2000" dirty="0" smtClean="0"/>
              <a:t>   [[ </a:t>
            </a:r>
            <a:r>
              <a:rPr lang="en-US" sz="2000" dirty="0">
                <a:solidFill>
                  <a:srgbClr val="A71D5D"/>
                </a:solidFill>
              </a:rPr>
              <a:t>FOREIGN KEY</a:t>
            </a:r>
            <a:r>
              <a:rPr lang="en-US" sz="2000" dirty="0"/>
              <a:t> ] </a:t>
            </a:r>
            <a:r>
              <a:rPr lang="en-US" sz="2000" dirty="0">
                <a:solidFill>
                  <a:srgbClr val="A71D5D"/>
                </a:solidFill>
              </a:rPr>
              <a:t>REFERENCES</a:t>
            </a:r>
            <a:r>
              <a:rPr lang="en-US" sz="2000" dirty="0"/>
              <a:t> </a:t>
            </a:r>
            <a:r>
              <a:rPr lang="en-US" sz="2000" dirty="0" smtClean="0"/>
              <a:t> 			</a:t>
            </a:r>
            <a:r>
              <a:rPr lang="en-US" sz="2000" dirty="0" smtClean="0">
                <a:solidFill>
                  <a:srgbClr val="A71D5D"/>
                </a:solidFill>
              </a:rPr>
              <a:t>&lt;</a:t>
            </a:r>
            <a:r>
              <a:rPr lang="ru-RU" sz="2000" dirty="0" err="1"/>
              <a:t>имя_мастер_таблицы</a:t>
            </a:r>
            <a:r>
              <a:rPr lang="ru-RU" sz="2000" dirty="0">
                <a:solidFill>
                  <a:srgbClr val="A71D5D"/>
                </a:solidFill>
              </a:rPr>
              <a:t>&gt;</a:t>
            </a:r>
            <a:r>
              <a:rPr lang="ru-RU" sz="2000" dirty="0"/>
              <a:t>(</a:t>
            </a:r>
            <a:r>
              <a:rPr lang="ru-RU" sz="2000" dirty="0">
                <a:solidFill>
                  <a:srgbClr val="A71D5D"/>
                </a:solidFill>
              </a:rPr>
              <a:t>&lt;</a:t>
            </a:r>
            <a:r>
              <a:rPr lang="ru-RU" sz="2000" dirty="0" err="1"/>
              <a:t>имя_столбца</a:t>
            </a:r>
            <a:r>
              <a:rPr lang="ru-RU" sz="2000" dirty="0">
                <a:solidFill>
                  <a:srgbClr val="A71D5D"/>
                </a:solidFill>
              </a:rPr>
              <a:t>&gt;</a:t>
            </a:r>
            <a:r>
              <a:rPr lang="ru-RU" sz="2000" dirty="0"/>
              <a:t>)]</a:t>
            </a:r>
            <a:endParaRPr lang="en-US" sz="2000" dirty="0"/>
          </a:p>
          <a:p>
            <a:pPr marL="0" indent="0">
              <a:buNone/>
            </a:pPr>
            <a:r>
              <a:rPr lang="ru-RU" sz="2000" dirty="0" smtClean="0"/>
              <a:t>);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ru-RU" sz="2000" b="1" dirty="0" smtClean="0"/>
              <a:t>Удаление таблицы</a:t>
            </a:r>
            <a:r>
              <a:rPr lang="ru-RU" sz="2000" dirty="0" smtClean="0"/>
              <a:t>: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DROP TABLE [</a:t>
            </a:r>
            <a:r>
              <a:rPr lang="en-US" sz="2000" dirty="0">
                <a:solidFill>
                  <a:srgbClr val="A71D5D"/>
                </a:solidFill>
              </a:rPr>
              <a:t>IF EXISTS</a:t>
            </a:r>
            <a:r>
              <a:rPr lang="en-US" sz="2000" dirty="0"/>
              <a:t>] &lt;</a:t>
            </a:r>
            <a:r>
              <a:rPr lang="en-US" sz="2000" dirty="0" err="1"/>
              <a:t>имя_таблицы</a:t>
            </a:r>
            <a:r>
              <a:rPr lang="en-US" sz="2000" dirty="0"/>
              <a:t>&gt;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844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984807"/>
                </a:solidFill>
              </a:rPr>
              <a:t>Типы данных </a:t>
            </a:r>
            <a:r>
              <a:rPr lang="en-US" dirty="0">
                <a:solidFill>
                  <a:srgbClr val="984807"/>
                </a:solidFill>
              </a:rPr>
              <a:t>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8529"/>
            <a:ext cx="8229600" cy="4766920"/>
          </a:xfrm>
        </p:spPr>
        <p:txBody>
          <a:bodyPr>
            <a:noAutofit/>
          </a:bodyPr>
          <a:lstStyle/>
          <a:p>
            <a:r>
              <a:rPr lang="ru-RU" sz="2000" dirty="0" smtClean="0">
                <a:solidFill>
                  <a:srgbClr val="333333"/>
                </a:solidFill>
                <a:latin typeface="-apple-system"/>
              </a:rPr>
              <a:t>Целые числа</a:t>
            </a:r>
            <a:r>
              <a:rPr lang="en-US" sz="2000" dirty="0" smtClean="0">
                <a:solidFill>
                  <a:srgbClr val="333333"/>
                </a:solidFill>
                <a:latin typeface="-apple-system"/>
              </a:rPr>
              <a:t> (INTEGER)</a:t>
            </a:r>
            <a:endParaRPr lang="ru-RU" sz="2000" dirty="0">
              <a:solidFill>
                <a:srgbClr val="333333"/>
              </a:solidFill>
              <a:latin typeface="-apple-system"/>
            </a:endParaRPr>
          </a:p>
          <a:p>
            <a:r>
              <a:rPr lang="ru-RU" sz="2000" dirty="0">
                <a:solidFill>
                  <a:srgbClr val="333333"/>
                </a:solidFill>
                <a:latin typeface="-apple-system"/>
              </a:rPr>
              <a:t>Дробные </a:t>
            </a:r>
            <a:r>
              <a:rPr lang="ru-RU" sz="2000" dirty="0" smtClean="0">
                <a:solidFill>
                  <a:srgbClr val="333333"/>
                </a:solidFill>
                <a:latin typeface="-apple-system"/>
              </a:rPr>
              <a:t>числа</a:t>
            </a:r>
            <a:r>
              <a:rPr lang="en-US" sz="2000" dirty="0" smtClean="0">
                <a:solidFill>
                  <a:srgbClr val="333333"/>
                </a:solidFill>
                <a:latin typeface="-apple-system"/>
              </a:rPr>
              <a:t> (REAL)</a:t>
            </a:r>
            <a:endParaRPr lang="ru-RU" sz="2000" dirty="0">
              <a:solidFill>
                <a:srgbClr val="333333"/>
              </a:solidFill>
              <a:latin typeface="-apple-system"/>
            </a:endParaRPr>
          </a:p>
          <a:p>
            <a:r>
              <a:rPr lang="ru-RU" sz="2000" dirty="0" smtClean="0">
                <a:solidFill>
                  <a:srgbClr val="333333"/>
                </a:solidFill>
                <a:latin typeface="-apple-system"/>
              </a:rPr>
              <a:t>Строки</a:t>
            </a:r>
            <a:r>
              <a:rPr lang="en-US" sz="2000" dirty="0" smtClean="0">
                <a:solidFill>
                  <a:srgbClr val="333333"/>
                </a:solidFill>
                <a:latin typeface="-apple-system"/>
              </a:rPr>
              <a:t> (TEXT)</a:t>
            </a:r>
            <a:endParaRPr lang="ru-RU" sz="2000" dirty="0">
              <a:solidFill>
                <a:srgbClr val="333333"/>
              </a:solidFill>
              <a:latin typeface="-apple-system"/>
            </a:endParaRPr>
          </a:p>
          <a:p>
            <a:r>
              <a:rPr lang="ru-RU" sz="2000" dirty="0">
                <a:solidFill>
                  <a:srgbClr val="333333"/>
                </a:solidFill>
                <a:latin typeface="-apple-system"/>
              </a:rPr>
              <a:t>Бинарные </a:t>
            </a:r>
            <a:r>
              <a:rPr lang="ru-RU" sz="2000" dirty="0" smtClean="0">
                <a:solidFill>
                  <a:srgbClr val="333333"/>
                </a:solidFill>
                <a:latin typeface="-apple-system"/>
              </a:rPr>
              <a:t>данные</a:t>
            </a:r>
            <a:r>
              <a:rPr lang="en-US" sz="2000" dirty="0" smtClean="0">
                <a:solidFill>
                  <a:srgbClr val="333333"/>
                </a:solidFill>
                <a:latin typeface="-apple-system"/>
              </a:rPr>
              <a:t> (BLOB)</a:t>
            </a:r>
            <a:endParaRPr lang="ru-RU" sz="2000" dirty="0">
              <a:solidFill>
                <a:srgbClr val="333333"/>
              </a:solidFill>
              <a:latin typeface="-apple-system"/>
            </a:endParaRPr>
          </a:p>
          <a:p>
            <a:r>
              <a:rPr lang="ru-RU" sz="2000" dirty="0">
                <a:solidFill>
                  <a:srgbClr val="333333"/>
                </a:solidFill>
                <a:latin typeface="-apple-system"/>
              </a:rPr>
              <a:t>Дата и </a:t>
            </a:r>
            <a:r>
              <a:rPr lang="ru-RU" sz="2000" dirty="0" smtClean="0">
                <a:solidFill>
                  <a:srgbClr val="333333"/>
                </a:solidFill>
                <a:latin typeface="-apple-system"/>
              </a:rPr>
              <a:t>время</a:t>
            </a:r>
            <a:r>
              <a:rPr lang="en-US" sz="2000" dirty="0" smtClean="0">
                <a:solidFill>
                  <a:srgbClr val="333333"/>
                </a:solidFill>
                <a:latin typeface="-apple-system"/>
              </a:rPr>
              <a:t> (NUMERIC)</a:t>
            </a:r>
          </a:p>
          <a:p>
            <a:r>
              <a:rPr lang="ru-RU" sz="2000" dirty="0" smtClean="0">
                <a:solidFill>
                  <a:srgbClr val="333333"/>
                </a:solidFill>
                <a:latin typeface="-apple-system"/>
              </a:rPr>
              <a:t>Специальные значения (</a:t>
            </a:r>
            <a:r>
              <a:rPr lang="en-US" sz="2000" dirty="0" smtClean="0">
                <a:solidFill>
                  <a:srgbClr val="333333"/>
                </a:solidFill>
                <a:latin typeface="-apple-system"/>
              </a:rPr>
              <a:t>NULL)</a:t>
            </a:r>
            <a:endParaRPr lang="ru-RU" sz="2000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r>
              <a:rPr lang="ru-RU" sz="2000" dirty="0"/>
              <a:t/>
            </a:r>
            <a:br>
              <a:rPr lang="ru-RU" sz="2000" dirty="0"/>
            </a:b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5181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984807"/>
                </a:solidFill>
              </a:rPr>
              <a:t>Пример создания таблиц</a:t>
            </a:r>
            <a:endParaRPr lang="en-US" dirty="0">
              <a:solidFill>
                <a:srgbClr val="984807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468" y="1417638"/>
            <a:ext cx="5604112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" y="4079895"/>
            <a:ext cx="8433486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sz="2000" i="1" dirty="0">
                <a:solidFill>
                  <a:srgbClr val="808080"/>
                </a:solidFill>
                <a:cs typeface="Cordia New" pitchFamily="34" charset="-34"/>
              </a:rPr>
              <a:t>-- таблица </a:t>
            </a:r>
            <a:r>
              <a:rPr lang="ru-RU" sz="2000" i="1" dirty="0" smtClean="0">
                <a:solidFill>
                  <a:srgbClr val="808080"/>
                </a:solidFill>
                <a:cs typeface="Cordia New" pitchFamily="34" charset="-34"/>
              </a:rPr>
              <a:t>издателей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cs typeface="Cordia New" pitchFamily="34" charset="-34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80"/>
                </a:solidFill>
                <a:cs typeface="Cordia New" pitchFamily="34" charset="-34"/>
              </a:rPr>
              <a:t>CREATE TABLE </a:t>
            </a:r>
            <a:r>
              <a:rPr lang="en-US" sz="2000" dirty="0">
                <a:cs typeface="Cordia New" pitchFamily="34" charset="-34"/>
              </a:rPr>
              <a:t>publishers </a:t>
            </a:r>
            <a:endParaRPr lang="en-US" sz="2000" dirty="0" smtClean="0">
              <a:cs typeface="Cordia New" pitchFamily="34" charset="-34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cs typeface="Cordia New" pitchFamily="34" charset="-34"/>
              </a:rPr>
              <a:t>(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cs typeface="Cordia New" pitchFamily="34" charset="-34"/>
              </a:rPr>
              <a:t> 	</a:t>
            </a:r>
            <a:r>
              <a:rPr lang="en-US" sz="2000" b="1" dirty="0" err="1" smtClean="0">
                <a:solidFill>
                  <a:srgbClr val="660E7A"/>
                </a:solidFill>
                <a:cs typeface="Cordia New" pitchFamily="34" charset="-34"/>
              </a:rPr>
              <a:t>pub_id</a:t>
            </a:r>
            <a:r>
              <a:rPr lang="en-US" sz="2000" b="1" dirty="0" smtClean="0">
                <a:solidFill>
                  <a:srgbClr val="660E7A"/>
                </a:solidFill>
                <a:cs typeface="Cordia New" pitchFamily="34" charset="-34"/>
              </a:rPr>
              <a:t> </a:t>
            </a:r>
            <a:r>
              <a:rPr lang="en-US" sz="2000" b="1" dirty="0" smtClean="0">
                <a:solidFill>
                  <a:srgbClr val="000080"/>
                </a:solidFill>
                <a:cs typeface="Cordia New" pitchFamily="34" charset="-34"/>
              </a:rPr>
              <a:t>INTEGER PRIMARY KEY AUTOINCREMENT</a:t>
            </a:r>
            <a:r>
              <a:rPr lang="en-US" sz="2000" dirty="0" smtClean="0">
                <a:cs typeface="Cordia New" pitchFamily="34" charset="-34"/>
              </a:rPr>
              <a:t>,</a:t>
            </a:r>
            <a:br>
              <a:rPr lang="en-US" sz="2000" dirty="0" smtClean="0">
                <a:cs typeface="Cordia New" pitchFamily="34" charset="-34"/>
              </a:rPr>
            </a:br>
            <a:r>
              <a:rPr lang="en-US" sz="2000" dirty="0" smtClean="0">
                <a:cs typeface="Cordia New" pitchFamily="34" charset="-34"/>
              </a:rPr>
              <a:t> 	</a:t>
            </a:r>
            <a:r>
              <a:rPr lang="en-US" sz="2000" b="1" dirty="0" smtClean="0">
                <a:solidFill>
                  <a:srgbClr val="660E7A"/>
                </a:solidFill>
                <a:cs typeface="Cordia New" pitchFamily="34" charset="-34"/>
              </a:rPr>
              <a:t>publisher </a:t>
            </a:r>
            <a:r>
              <a:rPr lang="en-US" sz="2000" b="1" dirty="0" smtClean="0">
                <a:solidFill>
                  <a:srgbClr val="000080"/>
                </a:solidFill>
                <a:cs typeface="Cordia New" pitchFamily="34" charset="-34"/>
              </a:rPr>
              <a:t>TEXT NOT NULL</a:t>
            </a:r>
            <a:r>
              <a:rPr lang="en-US" sz="2000" dirty="0" smtClean="0">
                <a:cs typeface="Cordia New" pitchFamily="34" charset="-34"/>
              </a:rPr>
              <a:t>,</a:t>
            </a:r>
            <a:br>
              <a:rPr lang="en-US" sz="2000" dirty="0" smtClean="0">
                <a:cs typeface="Cordia New" pitchFamily="34" charset="-34"/>
              </a:rPr>
            </a:br>
            <a:r>
              <a:rPr lang="en-US" sz="2000" dirty="0" smtClean="0">
                <a:cs typeface="Cordia New" pitchFamily="34" charset="-34"/>
              </a:rPr>
              <a:t> 	</a:t>
            </a:r>
            <a:r>
              <a:rPr lang="en-US" sz="2000" b="1" dirty="0" err="1" smtClean="0">
                <a:solidFill>
                  <a:srgbClr val="660E7A"/>
                </a:solidFill>
                <a:cs typeface="Cordia New" pitchFamily="34" charset="-34"/>
              </a:rPr>
              <a:t>url</a:t>
            </a:r>
            <a:r>
              <a:rPr lang="en-US" sz="2000" b="1" dirty="0" smtClean="0">
                <a:solidFill>
                  <a:srgbClr val="660E7A"/>
                </a:solidFill>
                <a:cs typeface="Cordia New" pitchFamily="34" charset="-34"/>
              </a:rPr>
              <a:t> </a:t>
            </a:r>
            <a:r>
              <a:rPr lang="en-US" sz="2000" b="1" dirty="0" smtClean="0">
                <a:solidFill>
                  <a:srgbClr val="000080"/>
                </a:solidFill>
                <a:cs typeface="Cordia New" pitchFamily="34" charset="-34"/>
              </a:rPr>
              <a:t>TEXT</a:t>
            </a:r>
            <a:r>
              <a:rPr lang="en-US" sz="2000" b="1" dirty="0">
                <a:solidFill>
                  <a:srgbClr val="000080"/>
                </a:solidFill>
                <a:cs typeface="Cordia New" pitchFamily="34" charset="-34"/>
              </a:rPr>
              <a:t/>
            </a:r>
            <a:br>
              <a:rPr lang="en-US" sz="2000" b="1" dirty="0">
                <a:solidFill>
                  <a:srgbClr val="000080"/>
                </a:solidFill>
                <a:cs typeface="Cordia New" pitchFamily="34" charset="-34"/>
              </a:rPr>
            </a:br>
            <a:r>
              <a:rPr lang="en-US" sz="2000" dirty="0">
                <a:cs typeface="Cordia New" pitchFamily="34" charset="-34"/>
              </a:rPr>
              <a:t>);</a:t>
            </a:r>
            <a:endParaRPr kumimoji="0" 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Cord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7975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984807"/>
                </a:solidFill>
              </a:rPr>
              <a:t>Пример создания таблиц</a:t>
            </a:r>
            <a:endParaRPr lang="en-US" dirty="0">
              <a:solidFill>
                <a:srgbClr val="984807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468" y="1417638"/>
            <a:ext cx="5604112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" y="3926007"/>
            <a:ext cx="8433486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sz="2000" i="1" dirty="0">
                <a:solidFill>
                  <a:srgbClr val="808080"/>
                </a:solidFill>
                <a:latin typeface="+mj-lt"/>
              </a:rPr>
              <a:t>-- таблица публикаций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+mj-lt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CREATE TABLE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titles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	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title_id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INTEGER PRIMARY KEY  AUTOINCREMENT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,</a:t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	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title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TEXT NOT NULL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,</a:t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	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yearpub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INTEGER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,</a:t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	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pub_id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INTEGER REFERENCES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publishers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pub_id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);</a:t>
            </a:r>
            <a:endParaRPr kumimoji="0" 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17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rgbClr val="984807"/>
                </a:solidFill>
              </a:rPr>
              <a:t>Модификация таблицы (</a:t>
            </a:r>
            <a:r>
              <a:rPr lang="en-US" dirty="0">
                <a:solidFill>
                  <a:srgbClr val="984807"/>
                </a:solidFill>
              </a:rPr>
              <a:t>ALERT)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143" y="1417638"/>
            <a:ext cx="8587947" cy="47669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1" dirty="0"/>
              <a:t>Добавить столбцы</a:t>
            </a:r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en-US" sz="2000" dirty="0">
                <a:solidFill>
                  <a:srgbClr val="A71D5D"/>
                </a:solidFill>
              </a:rPr>
              <a:t>ALTER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A71D5D"/>
                </a:solidFill>
              </a:rPr>
              <a:t>TABLE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A71D5D"/>
                </a:solidFill>
              </a:rPr>
              <a:t>&lt;</a:t>
            </a:r>
            <a:r>
              <a:rPr lang="ru-RU" sz="2000" dirty="0" err="1"/>
              <a:t>имя_таблицы</a:t>
            </a:r>
            <a:r>
              <a:rPr lang="ru-RU" sz="2000" dirty="0">
                <a:solidFill>
                  <a:srgbClr val="A71D5D"/>
                </a:solidFill>
              </a:rPr>
              <a:t>&gt;</a:t>
            </a:r>
            <a:r>
              <a:rPr lang="ru-RU" sz="2000" dirty="0"/>
              <a:t> </a:t>
            </a:r>
            <a:r>
              <a:rPr lang="en-US" sz="2000" dirty="0" smtClean="0"/>
              <a:t>ADD </a:t>
            </a:r>
            <a:endParaRPr lang="ru-RU" sz="2000" dirty="0" smtClean="0"/>
          </a:p>
          <a:p>
            <a:pPr marL="0" indent="0">
              <a:buNone/>
            </a:pPr>
            <a:r>
              <a:rPr lang="en-US" sz="2000" dirty="0" smtClean="0"/>
              <a:t>(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A71D5D"/>
                </a:solidFill>
              </a:rPr>
              <a:t>	</a:t>
            </a:r>
            <a:r>
              <a:rPr lang="en-US" sz="2000" dirty="0" smtClean="0">
                <a:solidFill>
                  <a:srgbClr val="A71D5D"/>
                </a:solidFill>
              </a:rPr>
              <a:t>&lt;</a:t>
            </a:r>
            <a:r>
              <a:rPr lang="ru-RU" sz="2000" dirty="0" err="1"/>
              <a:t>имя_столбца</a:t>
            </a:r>
            <a:r>
              <a:rPr lang="ru-RU" sz="2000" dirty="0">
                <a:solidFill>
                  <a:srgbClr val="A71D5D"/>
                </a:solidFill>
              </a:rPr>
              <a:t>&gt;</a:t>
            </a:r>
            <a:r>
              <a:rPr lang="ru-RU" sz="2000" dirty="0"/>
              <a:t> </a:t>
            </a:r>
            <a:r>
              <a:rPr lang="ru-RU" sz="2000" dirty="0">
                <a:solidFill>
                  <a:srgbClr val="A71D5D"/>
                </a:solidFill>
              </a:rPr>
              <a:t>&lt;</a:t>
            </a:r>
            <a:r>
              <a:rPr lang="ru-RU" sz="2000" dirty="0" err="1"/>
              <a:t>тип_столбца</a:t>
            </a:r>
            <a:r>
              <a:rPr lang="ru-RU" sz="2000" dirty="0">
                <a:solidFill>
                  <a:srgbClr val="A71D5D"/>
                </a:solidFill>
              </a:rPr>
              <a:t>&gt;</a:t>
            </a:r>
            <a:r>
              <a:rPr lang="ru-RU" sz="2000" dirty="0"/>
              <a:t> [</a:t>
            </a:r>
            <a:r>
              <a:rPr lang="en-US" sz="2000" dirty="0">
                <a:solidFill>
                  <a:srgbClr val="A71D5D"/>
                </a:solidFill>
              </a:rPr>
              <a:t>NOT NULL</a:t>
            </a:r>
            <a:r>
              <a:rPr lang="en-US" sz="2000" dirty="0"/>
              <a:t>]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[</a:t>
            </a:r>
            <a:r>
              <a:rPr lang="en-US" sz="2000" dirty="0"/>
              <a:t>UNIQUE | </a:t>
            </a:r>
            <a:r>
              <a:rPr lang="en-US" sz="2000" dirty="0">
                <a:solidFill>
                  <a:srgbClr val="A71D5D"/>
                </a:solidFill>
              </a:rPr>
              <a:t>PRIMARY KEY</a:t>
            </a:r>
            <a:r>
              <a:rPr lang="en-US" sz="2000" dirty="0"/>
              <a:t>] [</a:t>
            </a:r>
            <a:r>
              <a:rPr lang="en-US" sz="2000" dirty="0">
                <a:solidFill>
                  <a:srgbClr val="A71D5D"/>
                </a:solidFill>
              </a:rPr>
              <a:t>REFERENCES</a:t>
            </a:r>
            <a:r>
              <a:rPr lang="en-US" sz="2000" dirty="0"/>
              <a:t>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>
                <a:solidFill>
                  <a:srgbClr val="A71D5D"/>
                </a:solidFill>
              </a:rPr>
              <a:t>	</a:t>
            </a:r>
            <a:r>
              <a:rPr lang="en-US" sz="2000" dirty="0" smtClean="0">
                <a:solidFill>
                  <a:srgbClr val="A71D5D"/>
                </a:solidFill>
              </a:rPr>
              <a:t>	&lt;</a:t>
            </a:r>
            <a:r>
              <a:rPr lang="ru-RU" sz="2000" dirty="0" err="1"/>
              <a:t>имя_мастер_таблицы</a:t>
            </a:r>
            <a:r>
              <a:rPr lang="ru-RU" sz="2000" dirty="0">
                <a:solidFill>
                  <a:srgbClr val="A71D5D"/>
                </a:solidFill>
              </a:rPr>
              <a:t>&gt;</a:t>
            </a:r>
            <a:r>
              <a:rPr lang="ru-RU" sz="2000" dirty="0"/>
              <a:t>(</a:t>
            </a:r>
            <a:r>
              <a:rPr lang="ru-RU" sz="2000" dirty="0">
                <a:solidFill>
                  <a:srgbClr val="A71D5D"/>
                </a:solidFill>
              </a:rPr>
              <a:t>&lt;</a:t>
            </a:r>
            <a:r>
              <a:rPr lang="ru-RU" sz="2000" dirty="0" err="1"/>
              <a:t>имя_столбца</a:t>
            </a:r>
            <a:r>
              <a:rPr lang="ru-RU" sz="2000" dirty="0">
                <a:solidFill>
                  <a:srgbClr val="A71D5D"/>
                </a:solidFill>
              </a:rPr>
              <a:t>&gt;</a:t>
            </a:r>
            <a:r>
              <a:rPr lang="ru-RU" sz="2000" dirty="0"/>
              <a:t>)] ,... </a:t>
            </a:r>
            <a:endParaRPr lang="en-US" sz="2000" dirty="0" smtClean="0"/>
          </a:p>
          <a:p>
            <a:pPr marL="0" indent="0">
              <a:buNone/>
            </a:pPr>
            <a:r>
              <a:rPr lang="ru-RU" sz="2000" dirty="0" smtClean="0"/>
              <a:t>);</a:t>
            </a:r>
            <a:endParaRPr lang="en-US" sz="2000" dirty="0" smtClean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ru-RU" sz="2000" b="1" dirty="0"/>
              <a:t>Удалить столбцы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A71D5D"/>
                </a:solidFill>
              </a:rPr>
              <a:t>ALTER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A71D5D"/>
                </a:solidFill>
              </a:rPr>
              <a:t>TABLE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A71D5D"/>
                </a:solidFill>
              </a:rPr>
              <a:t>&lt;</a:t>
            </a:r>
            <a:r>
              <a:rPr lang="ru-RU" sz="2000" dirty="0" err="1"/>
              <a:t>имя_таблицы</a:t>
            </a:r>
            <a:r>
              <a:rPr lang="ru-RU" sz="2000" dirty="0">
                <a:solidFill>
                  <a:srgbClr val="A71D5D"/>
                </a:solidFill>
              </a:rPr>
              <a:t>&gt;</a:t>
            </a:r>
            <a:r>
              <a:rPr lang="ru-RU" sz="2000" dirty="0"/>
              <a:t> </a:t>
            </a:r>
            <a:r>
              <a:rPr lang="en-US" sz="2000" dirty="0"/>
              <a:t>DROP (</a:t>
            </a:r>
            <a:r>
              <a:rPr lang="en-US" sz="2000" dirty="0">
                <a:solidFill>
                  <a:srgbClr val="A71D5D"/>
                </a:solidFill>
              </a:rPr>
              <a:t>&lt;</a:t>
            </a:r>
            <a:r>
              <a:rPr lang="ru-RU" sz="2000" dirty="0" err="1"/>
              <a:t>имя_столбца</a:t>
            </a:r>
            <a:r>
              <a:rPr lang="ru-RU" sz="2000" dirty="0">
                <a:solidFill>
                  <a:srgbClr val="A71D5D"/>
                </a:solidFill>
              </a:rPr>
              <a:t>&gt;</a:t>
            </a:r>
            <a:r>
              <a:rPr lang="ru-RU" sz="2000" dirty="0"/>
              <a:t>,...)</a:t>
            </a:r>
          </a:p>
        </p:txBody>
      </p:sp>
    </p:spTree>
    <p:extLst>
      <p:ext uri="{BB962C8B-B14F-4D97-AF65-F5344CB8AC3E}">
        <p14:creationId xmlns:p14="http://schemas.microsoft.com/office/powerpoint/2010/main" val="197649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rgbClr val="984807"/>
                </a:solidFill>
              </a:rPr>
              <a:t>Модификация таблицы (</a:t>
            </a:r>
            <a:r>
              <a:rPr lang="en-US" dirty="0">
                <a:solidFill>
                  <a:srgbClr val="984807"/>
                </a:solidFill>
              </a:rPr>
              <a:t>ALERT)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48529"/>
            <a:ext cx="8587947" cy="47669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1" dirty="0">
                <a:solidFill>
                  <a:srgbClr val="333333"/>
                </a:solidFill>
                <a:latin typeface="-apple-system"/>
              </a:rPr>
              <a:t>Модификация типа столбцов</a:t>
            </a:r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en-US" sz="2000" dirty="0">
                <a:solidFill>
                  <a:srgbClr val="A71D5D"/>
                </a:solidFill>
              </a:rPr>
              <a:t>ALTER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A71D5D"/>
                </a:solidFill>
              </a:rPr>
              <a:t>TABLE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A71D5D"/>
                </a:solidFill>
              </a:rPr>
              <a:t>&lt;</a:t>
            </a:r>
            <a:r>
              <a:rPr lang="ru-RU" sz="2000" dirty="0"/>
              <a:t>имя_таблицы</a:t>
            </a:r>
            <a:r>
              <a:rPr lang="ru-RU" sz="2000" dirty="0">
                <a:solidFill>
                  <a:srgbClr val="A71D5D"/>
                </a:solidFill>
              </a:rPr>
              <a:t>&gt;</a:t>
            </a:r>
            <a:r>
              <a:rPr lang="ru-RU" sz="2000" dirty="0"/>
              <a:t>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en-US" sz="2000" dirty="0">
                <a:solidFill>
                  <a:srgbClr val="A71D5D"/>
                </a:solidFill>
              </a:rPr>
              <a:t>MODIFY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rgbClr val="A71D5D"/>
                </a:solidFill>
              </a:rPr>
              <a:t>&lt;</a:t>
            </a:r>
            <a:r>
              <a:rPr lang="ru-RU" sz="2000" dirty="0"/>
              <a:t>имя_столбца</a:t>
            </a:r>
            <a:r>
              <a:rPr lang="ru-RU" sz="2000" dirty="0" smtClean="0">
                <a:solidFill>
                  <a:srgbClr val="A71D5D"/>
                </a:solidFill>
              </a:rPr>
              <a:t>&gt;</a:t>
            </a:r>
            <a:r>
              <a:rPr lang="ru-RU" sz="2000" dirty="0" smtClean="0"/>
              <a:t> </a:t>
            </a:r>
            <a:r>
              <a:rPr lang="ru-RU" sz="2000" dirty="0">
                <a:solidFill>
                  <a:srgbClr val="A71D5D"/>
                </a:solidFill>
              </a:rPr>
              <a:t>&lt;</a:t>
            </a:r>
            <a:r>
              <a:rPr lang="ru-RU" sz="2000" dirty="0"/>
              <a:t>тип_столбца</a:t>
            </a:r>
            <a:r>
              <a:rPr lang="ru-RU" sz="2000" dirty="0">
                <a:solidFill>
                  <a:srgbClr val="A71D5D"/>
                </a:solidFill>
              </a:rPr>
              <a:t>&gt;</a:t>
            </a:r>
            <a:r>
              <a:rPr lang="ru-RU" sz="2000" dirty="0"/>
              <a:t>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ru-RU" sz="2000" dirty="0" smtClean="0"/>
              <a:t>[</a:t>
            </a:r>
            <a:r>
              <a:rPr lang="en-US" sz="2000" dirty="0">
                <a:solidFill>
                  <a:srgbClr val="A71D5D"/>
                </a:solidFill>
              </a:rPr>
              <a:t>NOT NULL</a:t>
            </a:r>
            <a:r>
              <a:rPr lang="en-US" sz="2000" dirty="0"/>
              <a:t>] [UNIQUE | </a:t>
            </a:r>
            <a:r>
              <a:rPr lang="en-US" sz="2000" dirty="0">
                <a:solidFill>
                  <a:srgbClr val="A71D5D"/>
                </a:solidFill>
              </a:rPr>
              <a:t>PRIMARY KEY</a:t>
            </a:r>
            <a:r>
              <a:rPr lang="en-US" sz="2000" dirty="0"/>
              <a:t>] </a:t>
            </a:r>
            <a:r>
              <a:rPr lang="en-US" sz="2000" dirty="0" smtClean="0"/>
              <a:t>	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en-US" sz="2000" dirty="0" smtClean="0"/>
              <a:t>[</a:t>
            </a:r>
            <a:r>
              <a:rPr lang="en-US" sz="2000" dirty="0">
                <a:solidFill>
                  <a:srgbClr val="A71D5D"/>
                </a:solidFill>
              </a:rPr>
              <a:t>REFERENCES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A71D5D"/>
                </a:solidFill>
              </a:rPr>
              <a:t>&lt;</a:t>
            </a:r>
            <a:r>
              <a:rPr lang="ru-RU" sz="2000" dirty="0" err="1"/>
              <a:t>имя_мастер_таблицы</a:t>
            </a:r>
            <a:r>
              <a:rPr lang="ru-RU" sz="2000" dirty="0">
                <a:solidFill>
                  <a:srgbClr val="A71D5D"/>
                </a:solidFill>
              </a:rPr>
              <a:t>&gt;</a:t>
            </a:r>
            <a:r>
              <a:rPr lang="ru-RU" sz="2000" dirty="0"/>
              <a:t>(</a:t>
            </a:r>
            <a:r>
              <a:rPr lang="ru-RU" sz="2000" dirty="0">
                <a:solidFill>
                  <a:srgbClr val="A71D5D"/>
                </a:solidFill>
              </a:rPr>
              <a:t>&lt;</a:t>
            </a:r>
            <a:r>
              <a:rPr lang="ru-RU" sz="2000" dirty="0" err="1"/>
              <a:t>имя_столбца</a:t>
            </a:r>
            <a:r>
              <a:rPr lang="ru-RU" sz="2000" dirty="0">
                <a:solidFill>
                  <a:srgbClr val="A71D5D"/>
                </a:solidFill>
              </a:rPr>
              <a:t>&gt;</a:t>
            </a:r>
            <a:r>
              <a:rPr lang="ru-RU" sz="2000" dirty="0"/>
              <a:t>)]] </a:t>
            </a:r>
            <a:r>
              <a:rPr lang="ru-RU" sz="2000" dirty="0" smtClean="0"/>
              <a:t>,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ru-RU" sz="2000" dirty="0" smtClean="0"/>
              <a:t>...</a:t>
            </a:r>
            <a:endParaRPr lang="en-US" sz="2000" dirty="0" smtClean="0"/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932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1914" y="275628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rgbClr val="984807"/>
                </a:solidFill>
              </a:rPr>
              <a:t>Data Manipulation Language (DML)</a:t>
            </a:r>
          </a:p>
        </p:txBody>
      </p:sp>
    </p:spTree>
    <p:extLst>
      <p:ext uri="{BB962C8B-B14F-4D97-AF65-F5344CB8AC3E}">
        <p14:creationId xmlns:p14="http://schemas.microsoft.com/office/powerpoint/2010/main" val="186970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1914" y="49500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olidFill>
                  <a:srgbClr val="984807"/>
                </a:solidFill>
              </a:rPr>
              <a:t>Команды </a:t>
            </a:r>
            <a:r>
              <a:rPr lang="en-US" sz="4000" dirty="0">
                <a:solidFill>
                  <a:srgbClr val="984807"/>
                </a:solidFill>
              </a:rPr>
              <a:t>DML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778473" y="1878558"/>
            <a:ext cx="753762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rgbClr val="333333"/>
                </a:solidFill>
              </a:rPr>
              <a:t>Команды DML содержит следующие конструкции: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hlinkClick r:id="rId2"/>
              </a:rPr>
              <a:t>INSERT</a:t>
            </a:r>
            <a:r>
              <a:rPr lang="ru-RU" sz="2000" dirty="0">
                <a:solidFill>
                  <a:srgbClr val="333333"/>
                </a:solidFill>
              </a:rPr>
              <a:t> – вставка новых данных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4078C0"/>
                </a:solidFill>
                <a:hlinkClick r:id="rId3"/>
              </a:rPr>
              <a:t>UPDATE</a:t>
            </a:r>
            <a:r>
              <a:rPr lang="ru-RU" sz="2000" dirty="0">
                <a:solidFill>
                  <a:srgbClr val="333333"/>
                </a:solidFill>
              </a:rPr>
              <a:t> – обновление данных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4078C0"/>
                </a:solidFill>
                <a:hlinkClick r:id="rId4"/>
              </a:rPr>
              <a:t>DELETE</a:t>
            </a:r>
            <a:r>
              <a:rPr lang="ru-RU" sz="2000" dirty="0">
                <a:solidFill>
                  <a:srgbClr val="333333"/>
                </a:solidFill>
              </a:rPr>
              <a:t> – удаление данных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4078C0"/>
                </a:solidFill>
                <a:hlinkClick r:id="rId5"/>
              </a:rPr>
              <a:t>SELECT</a:t>
            </a:r>
            <a:r>
              <a:rPr lang="ru-RU" sz="2000" dirty="0">
                <a:solidFill>
                  <a:srgbClr val="333333"/>
                </a:solidFill>
              </a:rPr>
              <a:t> – выборка данных</a:t>
            </a:r>
            <a:endParaRPr lang="ru-RU" sz="2000" b="0" i="0" dirty="0">
              <a:solidFill>
                <a:srgbClr val="3333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268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1914" y="49500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olidFill>
                  <a:srgbClr val="984807"/>
                </a:solidFill>
              </a:rPr>
              <a:t>Оператор </a:t>
            </a:r>
            <a:r>
              <a:rPr lang="en-US" sz="4000" dirty="0">
                <a:solidFill>
                  <a:srgbClr val="984807"/>
                </a:solidFill>
              </a:rPr>
              <a:t>INSERT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81914" y="1878558"/>
            <a:ext cx="82295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A71D5D"/>
                </a:solidFill>
              </a:rPr>
              <a:t>INSERT</a:t>
            </a:r>
            <a:r>
              <a:rPr lang="ru-RU" sz="2000" dirty="0"/>
              <a:t> [</a:t>
            </a:r>
            <a:r>
              <a:rPr lang="ru-RU" sz="2000" dirty="0">
                <a:solidFill>
                  <a:srgbClr val="A71D5D"/>
                </a:solidFill>
              </a:rPr>
              <a:t>INTO</a:t>
            </a:r>
            <a:r>
              <a:rPr lang="ru-RU" sz="2000" dirty="0"/>
              <a:t>] </a:t>
            </a:r>
            <a:r>
              <a:rPr lang="ru-RU" sz="2000" dirty="0">
                <a:solidFill>
                  <a:srgbClr val="A71D5D"/>
                </a:solidFill>
              </a:rPr>
              <a:t>&lt;</a:t>
            </a:r>
            <a:r>
              <a:rPr lang="ru-RU" sz="2000" dirty="0"/>
              <a:t>название_таблицы</a:t>
            </a:r>
            <a:r>
              <a:rPr lang="ru-RU" sz="2000" dirty="0">
                <a:solidFill>
                  <a:srgbClr val="A71D5D"/>
                </a:solidFill>
              </a:rPr>
              <a:t>&gt;</a:t>
            </a:r>
            <a:r>
              <a:rPr lang="ru-RU" sz="2000" dirty="0"/>
              <a:t> </a:t>
            </a:r>
            <a:r>
              <a:rPr lang="ru-RU" sz="2000" dirty="0" smtClean="0"/>
              <a:t>[( </a:t>
            </a:r>
            <a:r>
              <a:rPr lang="ru-RU" sz="2000" dirty="0">
                <a:solidFill>
                  <a:srgbClr val="A71D5D"/>
                </a:solidFill>
              </a:rPr>
              <a:t>&lt;</a:t>
            </a:r>
            <a:r>
              <a:rPr lang="ru-RU" sz="2000" dirty="0"/>
              <a:t>поле</a:t>
            </a:r>
            <a:r>
              <a:rPr lang="ru-RU" sz="2000" dirty="0">
                <a:solidFill>
                  <a:srgbClr val="0086B3"/>
                </a:solidFill>
              </a:rPr>
              <a:t>1</a:t>
            </a:r>
            <a:r>
              <a:rPr lang="ru-RU" sz="2000" dirty="0">
                <a:solidFill>
                  <a:srgbClr val="A71D5D"/>
                </a:solidFill>
              </a:rPr>
              <a:t>&gt;</a:t>
            </a:r>
            <a:r>
              <a:rPr lang="ru-RU" sz="2000" dirty="0"/>
              <a:t> [, </a:t>
            </a:r>
            <a:r>
              <a:rPr lang="ru-RU" sz="2000" dirty="0">
                <a:solidFill>
                  <a:srgbClr val="A71D5D"/>
                </a:solidFill>
              </a:rPr>
              <a:t>&lt;</a:t>
            </a:r>
            <a:r>
              <a:rPr lang="ru-RU" sz="2000" dirty="0"/>
              <a:t>поле</a:t>
            </a:r>
            <a:r>
              <a:rPr lang="ru-RU" sz="2000" dirty="0">
                <a:solidFill>
                  <a:srgbClr val="0086B3"/>
                </a:solidFill>
              </a:rPr>
              <a:t>2</a:t>
            </a:r>
            <a:r>
              <a:rPr lang="ru-RU" sz="2000" dirty="0">
                <a:solidFill>
                  <a:srgbClr val="A71D5D"/>
                </a:solidFill>
              </a:rPr>
              <a:t>&gt;</a:t>
            </a:r>
            <a:r>
              <a:rPr lang="ru-RU" sz="2000" dirty="0"/>
              <a:t> [,...]] </a:t>
            </a:r>
            <a:r>
              <a:rPr lang="ru-RU" sz="2000" dirty="0" smtClean="0"/>
              <a:t>)]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ru-RU" sz="2000" dirty="0" smtClean="0"/>
              <a:t> </a:t>
            </a:r>
            <a:r>
              <a:rPr lang="ru-RU" sz="2000" dirty="0">
                <a:solidFill>
                  <a:srgbClr val="A71D5D"/>
                </a:solidFill>
              </a:rPr>
              <a:t>VALUES</a:t>
            </a:r>
            <a:r>
              <a:rPr lang="ru-RU" sz="2000" dirty="0"/>
              <a:t> </a:t>
            </a:r>
            <a:r>
              <a:rPr lang="ru-RU" sz="2000" dirty="0" smtClean="0"/>
              <a:t>(</a:t>
            </a:r>
            <a:r>
              <a:rPr lang="ru-RU" sz="2000" dirty="0" smtClean="0">
                <a:solidFill>
                  <a:srgbClr val="A71D5D"/>
                </a:solidFill>
              </a:rPr>
              <a:t>&lt;</a:t>
            </a:r>
            <a:r>
              <a:rPr lang="ru-RU" sz="2000" dirty="0"/>
              <a:t>значение</a:t>
            </a:r>
            <a:r>
              <a:rPr lang="ru-RU" sz="2000" dirty="0">
                <a:solidFill>
                  <a:srgbClr val="0086B3"/>
                </a:solidFill>
              </a:rPr>
              <a:t>1</a:t>
            </a:r>
            <a:r>
              <a:rPr lang="ru-RU" sz="2000" dirty="0">
                <a:solidFill>
                  <a:srgbClr val="A71D5D"/>
                </a:solidFill>
              </a:rPr>
              <a:t>&gt;</a:t>
            </a:r>
            <a:r>
              <a:rPr lang="ru-RU" sz="2000" dirty="0"/>
              <a:t> [, </a:t>
            </a:r>
            <a:r>
              <a:rPr lang="ru-RU" sz="2000" dirty="0">
                <a:solidFill>
                  <a:srgbClr val="A71D5D"/>
                </a:solidFill>
              </a:rPr>
              <a:t>&lt;</a:t>
            </a:r>
            <a:r>
              <a:rPr lang="ru-RU" sz="2000" dirty="0"/>
              <a:t>значение</a:t>
            </a:r>
            <a:r>
              <a:rPr lang="ru-RU" sz="2000" dirty="0">
                <a:solidFill>
                  <a:srgbClr val="0086B3"/>
                </a:solidFill>
              </a:rPr>
              <a:t>2</a:t>
            </a:r>
            <a:r>
              <a:rPr lang="ru-RU" sz="2000" dirty="0">
                <a:solidFill>
                  <a:srgbClr val="A71D5D"/>
                </a:solidFill>
              </a:rPr>
              <a:t>&gt;</a:t>
            </a:r>
            <a:r>
              <a:rPr lang="ru-RU" sz="2000" dirty="0"/>
              <a:t> [,...]] </a:t>
            </a:r>
            <a:r>
              <a:rPr lang="ru-RU" sz="2000" dirty="0" smtClean="0"/>
              <a:t>);</a:t>
            </a:r>
            <a:endParaRPr lang="en-US" sz="2000" dirty="0" smtClean="0"/>
          </a:p>
          <a:p>
            <a:endParaRPr lang="en-US" b="0" i="0" dirty="0">
              <a:solidFill>
                <a:srgbClr val="333333"/>
              </a:solidFill>
              <a:effectLst/>
            </a:endParaRPr>
          </a:p>
          <a:p>
            <a:endParaRPr lang="en-US" dirty="0" smtClean="0">
              <a:solidFill>
                <a:srgbClr val="333333"/>
              </a:solidFill>
            </a:endParaRPr>
          </a:p>
          <a:p>
            <a:r>
              <a:rPr lang="ru-RU" sz="3200" b="0" i="0" dirty="0" smtClean="0">
                <a:solidFill>
                  <a:srgbClr val="333333"/>
                </a:solidFill>
                <a:effectLst/>
              </a:rPr>
              <a:t>Пример</a:t>
            </a:r>
            <a:endParaRPr lang="ru-RU" sz="3200" b="0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78471" y="4402439"/>
            <a:ext cx="7574695" cy="61555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969896"/>
                </a:solidFill>
                <a:effectLst/>
                <a:latin typeface="Consolas" pitchFamily="49" charset="0"/>
                <a:cs typeface="Consolas" pitchFamily="49" charset="0"/>
              </a:rPr>
              <a:t>-- Добавление данных в таблицу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969896"/>
                </a:solidFill>
                <a:effectLst/>
                <a:latin typeface="Consolas" pitchFamily="49" charset="0"/>
                <a:cs typeface="Consolas" pitchFamily="49" charset="0"/>
              </a:rPr>
              <a:t>authors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cs typeface="Consolas" pitchFamily="49" charset="0"/>
              </a:rPr>
              <a:t>INSERT INTO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authors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)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cs typeface="Consolas" pitchFamily="49" charset="0"/>
              </a:rPr>
              <a:t>VALUES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(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183691"/>
                </a:solidFill>
                <a:effectLst/>
                <a:latin typeface="Consolas" pitchFamily="49" charset="0"/>
                <a:cs typeface="Consolas" pitchFamily="49" charset="0"/>
              </a:rPr>
              <a:t>'Станислав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183691"/>
                </a:solidFill>
                <a:effectLst/>
                <a:latin typeface="Consolas" pitchFamily="49" charset="0"/>
                <a:cs typeface="Consolas" pitchFamily="49" charset="0"/>
              </a:rPr>
              <a:t>Лем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183691"/>
                </a:solidFill>
                <a:effectLst/>
                <a:latin typeface="Consolas" pitchFamily="49" charset="0"/>
                <a:cs typeface="Consolas" pitchFamily="49" charset="0"/>
              </a:rPr>
              <a:t>'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384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1914" y="49500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olidFill>
                  <a:srgbClr val="984807"/>
                </a:solidFill>
              </a:rPr>
              <a:t>Оператор </a:t>
            </a:r>
            <a:r>
              <a:rPr lang="en-US" sz="4000" dirty="0">
                <a:solidFill>
                  <a:srgbClr val="984807"/>
                </a:solidFill>
              </a:rPr>
              <a:t>UPDATE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778473" y="1878558"/>
            <a:ext cx="782183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A71D5D"/>
                </a:solidFill>
              </a:rPr>
              <a:t>UPDATE</a:t>
            </a:r>
            <a:r>
              <a:rPr lang="ru-RU" sz="2000" dirty="0"/>
              <a:t> </a:t>
            </a:r>
            <a:r>
              <a:rPr lang="ru-RU" sz="2000" dirty="0">
                <a:solidFill>
                  <a:srgbClr val="A71D5D"/>
                </a:solidFill>
              </a:rPr>
              <a:t>&lt;</a:t>
            </a:r>
            <a:r>
              <a:rPr lang="ru-RU" sz="2000" dirty="0" err="1"/>
              <a:t>название_таблицы</a:t>
            </a:r>
            <a:r>
              <a:rPr lang="ru-RU" sz="2000" dirty="0">
                <a:solidFill>
                  <a:srgbClr val="A71D5D"/>
                </a:solidFill>
              </a:rPr>
              <a:t>&gt;</a:t>
            </a:r>
            <a:r>
              <a:rPr lang="ru-RU" sz="2000" dirty="0"/>
              <a:t> </a:t>
            </a:r>
            <a:endParaRPr lang="ru-RU" sz="2000" dirty="0" smtClean="0"/>
          </a:p>
          <a:p>
            <a:r>
              <a:rPr lang="ru-RU" sz="2000" dirty="0">
                <a:solidFill>
                  <a:srgbClr val="A71D5D"/>
                </a:solidFill>
              </a:rPr>
              <a:t>	</a:t>
            </a:r>
            <a:r>
              <a:rPr lang="ru-RU" sz="2000" dirty="0" smtClean="0">
                <a:solidFill>
                  <a:srgbClr val="A71D5D"/>
                </a:solidFill>
              </a:rPr>
              <a:t>SET</a:t>
            </a:r>
            <a:r>
              <a:rPr lang="ru-RU" sz="2000" dirty="0" smtClean="0"/>
              <a:t> </a:t>
            </a:r>
            <a:r>
              <a:rPr lang="ru-RU" sz="2000" dirty="0">
                <a:solidFill>
                  <a:srgbClr val="A71D5D"/>
                </a:solidFill>
              </a:rPr>
              <a:t>&lt;</a:t>
            </a:r>
            <a:r>
              <a:rPr lang="ru-RU" sz="2000" dirty="0"/>
              <a:t>поле</a:t>
            </a:r>
            <a:r>
              <a:rPr lang="ru-RU" sz="2000" dirty="0">
                <a:solidFill>
                  <a:srgbClr val="0086B3"/>
                </a:solidFill>
              </a:rPr>
              <a:t>1</a:t>
            </a:r>
            <a:r>
              <a:rPr lang="ru-RU" sz="2000" dirty="0">
                <a:solidFill>
                  <a:srgbClr val="A71D5D"/>
                </a:solidFill>
              </a:rPr>
              <a:t>&gt;=&lt;</a:t>
            </a:r>
            <a:r>
              <a:rPr lang="ru-RU" sz="2000" dirty="0"/>
              <a:t>значение</a:t>
            </a:r>
            <a:r>
              <a:rPr lang="ru-RU" sz="2000" dirty="0">
                <a:solidFill>
                  <a:srgbClr val="0086B3"/>
                </a:solidFill>
              </a:rPr>
              <a:t>1</a:t>
            </a:r>
            <a:r>
              <a:rPr lang="ru-RU" sz="2000" dirty="0">
                <a:solidFill>
                  <a:srgbClr val="A71D5D"/>
                </a:solidFill>
              </a:rPr>
              <a:t>&gt;</a:t>
            </a:r>
            <a:r>
              <a:rPr lang="ru-RU" sz="2000" dirty="0"/>
              <a:t>, </a:t>
            </a:r>
            <a:r>
              <a:rPr lang="ru-RU" sz="2000" dirty="0">
                <a:solidFill>
                  <a:srgbClr val="A71D5D"/>
                </a:solidFill>
              </a:rPr>
              <a:t>&lt;</a:t>
            </a:r>
            <a:r>
              <a:rPr lang="ru-RU" sz="2000" dirty="0"/>
              <a:t>поле</a:t>
            </a:r>
            <a:r>
              <a:rPr lang="ru-RU" sz="2000" dirty="0">
                <a:solidFill>
                  <a:srgbClr val="0086B3"/>
                </a:solidFill>
              </a:rPr>
              <a:t>2</a:t>
            </a:r>
            <a:r>
              <a:rPr lang="ru-RU" sz="2000" dirty="0">
                <a:solidFill>
                  <a:srgbClr val="A71D5D"/>
                </a:solidFill>
              </a:rPr>
              <a:t>&gt;=&lt;</a:t>
            </a:r>
            <a:r>
              <a:rPr lang="ru-RU" sz="2000" dirty="0"/>
              <a:t>значение</a:t>
            </a:r>
            <a:r>
              <a:rPr lang="ru-RU" sz="2000" dirty="0">
                <a:solidFill>
                  <a:srgbClr val="0086B3"/>
                </a:solidFill>
              </a:rPr>
              <a:t>2</a:t>
            </a:r>
            <a:r>
              <a:rPr lang="ru-RU" sz="2000" dirty="0">
                <a:solidFill>
                  <a:srgbClr val="A71D5D"/>
                </a:solidFill>
              </a:rPr>
              <a:t>&gt;</a:t>
            </a:r>
            <a:r>
              <a:rPr lang="ru-RU" sz="2000" dirty="0"/>
              <a:t>,... </a:t>
            </a:r>
            <a:endParaRPr lang="ru-RU" sz="2000" dirty="0" smtClean="0"/>
          </a:p>
          <a:p>
            <a:r>
              <a:rPr lang="ru-RU" sz="2000" dirty="0" smtClean="0">
                <a:solidFill>
                  <a:srgbClr val="A71D5D"/>
                </a:solidFill>
              </a:rPr>
              <a:t>	WHERE</a:t>
            </a:r>
            <a:r>
              <a:rPr lang="ru-RU" sz="2000" dirty="0" smtClean="0"/>
              <a:t> </a:t>
            </a:r>
            <a:r>
              <a:rPr lang="ru-RU" sz="2000" dirty="0">
                <a:solidFill>
                  <a:srgbClr val="A71D5D"/>
                </a:solidFill>
              </a:rPr>
              <a:t>&lt;</a:t>
            </a:r>
            <a:r>
              <a:rPr lang="ru-RU" sz="2000" dirty="0" err="1"/>
              <a:t>некое_поле</a:t>
            </a:r>
            <a:r>
              <a:rPr lang="ru-RU" sz="2000" dirty="0">
                <a:solidFill>
                  <a:srgbClr val="A71D5D"/>
                </a:solidFill>
              </a:rPr>
              <a:t>&gt;=&lt;</a:t>
            </a:r>
            <a:r>
              <a:rPr lang="ru-RU" sz="2000" dirty="0" err="1"/>
              <a:t>некое_значение</a:t>
            </a:r>
            <a:r>
              <a:rPr lang="ru-RU" sz="2000" dirty="0">
                <a:solidFill>
                  <a:srgbClr val="A71D5D"/>
                </a:solidFill>
              </a:rPr>
              <a:t>&gt;</a:t>
            </a:r>
            <a:r>
              <a:rPr lang="ru-RU" sz="2000" dirty="0"/>
              <a:t>;</a:t>
            </a:r>
            <a:endParaRPr lang="en-US" sz="2000" b="0" i="0" dirty="0">
              <a:solidFill>
                <a:srgbClr val="333333"/>
              </a:solidFill>
              <a:effectLst/>
            </a:endParaRPr>
          </a:p>
          <a:p>
            <a:endParaRPr lang="en-US" dirty="0" smtClean="0">
              <a:solidFill>
                <a:srgbClr val="333333"/>
              </a:solidFill>
            </a:endParaRPr>
          </a:p>
          <a:p>
            <a:r>
              <a:rPr lang="ru-RU" sz="3200" b="0" i="0" dirty="0" smtClean="0">
                <a:solidFill>
                  <a:srgbClr val="333333"/>
                </a:solidFill>
                <a:effectLst/>
              </a:rPr>
              <a:t>Пример</a:t>
            </a:r>
            <a:endParaRPr lang="ru-RU" sz="3200" b="0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09366" y="4094662"/>
            <a:ext cx="7574695" cy="61555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969896"/>
                </a:solidFill>
              </a:rPr>
              <a:t>-- Обновляем запись с </a:t>
            </a:r>
            <a:r>
              <a:rPr lang="en-US" sz="2000" dirty="0">
                <a:solidFill>
                  <a:srgbClr val="969896"/>
                </a:solidFill>
              </a:rPr>
              <a:t>id=2 </a:t>
            </a:r>
            <a:r>
              <a:rPr lang="ru-RU" sz="2000" dirty="0">
                <a:solidFill>
                  <a:srgbClr val="969896"/>
                </a:solidFill>
              </a:rPr>
              <a:t>в таблице </a:t>
            </a:r>
            <a:r>
              <a:rPr lang="en-US" sz="2000" dirty="0">
                <a:solidFill>
                  <a:srgbClr val="969896"/>
                </a:solidFill>
              </a:rPr>
              <a:t>books</a:t>
            </a:r>
            <a:r>
              <a:rPr lang="en-US" sz="2000" dirty="0"/>
              <a:t> </a:t>
            </a:r>
            <a:endParaRPr lang="ru-RU" sz="2000" dirty="0" smtClean="0"/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A71D5D"/>
                </a:solidFill>
              </a:rPr>
              <a:t>UPDATE</a:t>
            </a:r>
            <a:r>
              <a:rPr lang="en-US" sz="2000" dirty="0" smtClean="0"/>
              <a:t> </a:t>
            </a:r>
            <a:r>
              <a:rPr lang="en-US" sz="2000" dirty="0"/>
              <a:t>books </a:t>
            </a:r>
            <a:r>
              <a:rPr lang="en-US" sz="2000" dirty="0">
                <a:solidFill>
                  <a:srgbClr val="A71D5D"/>
                </a:solidFill>
              </a:rPr>
              <a:t>SET</a:t>
            </a:r>
            <a:r>
              <a:rPr lang="en-US" sz="2000" dirty="0"/>
              <a:t> year</a:t>
            </a:r>
            <a:r>
              <a:rPr lang="en-US" sz="2000" dirty="0">
                <a:solidFill>
                  <a:srgbClr val="A71D5D"/>
                </a:solidFill>
              </a:rPr>
              <a:t>=</a:t>
            </a:r>
            <a:r>
              <a:rPr lang="en-US" sz="2000" dirty="0">
                <a:solidFill>
                  <a:srgbClr val="0086B3"/>
                </a:solidFill>
              </a:rPr>
              <a:t>1961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A71D5D"/>
                </a:solidFill>
              </a:rPr>
              <a:t>WHERE</a:t>
            </a:r>
            <a:r>
              <a:rPr lang="en-US" sz="2000" dirty="0"/>
              <a:t> id</a:t>
            </a:r>
            <a:r>
              <a:rPr lang="en-US" sz="2000" dirty="0">
                <a:solidFill>
                  <a:srgbClr val="A71D5D"/>
                </a:solidFill>
              </a:rPr>
              <a:t>=</a:t>
            </a:r>
            <a:r>
              <a:rPr lang="en-US" sz="2000" dirty="0">
                <a:solidFill>
                  <a:srgbClr val="0086B3"/>
                </a:solidFill>
              </a:rPr>
              <a:t>2</a:t>
            </a:r>
            <a:r>
              <a:rPr lang="en-US" sz="2000" dirty="0"/>
              <a:t>;</a:t>
            </a:r>
            <a:endParaRPr kumimoji="0" 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91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984807"/>
                </a:solidFill>
              </a:rPr>
              <a:t>Где хранить данные программ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8733" cy="4525963"/>
          </a:xfrm>
        </p:spPr>
        <p:txBody>
          <a:bodyPr>
            <a:normAutofit fontScale="92500" lnSpcReduction="20000"/>
          </a:bodyPr>
          <a:lstStyle/>
          <a:p>
            <a:r>
              <a:rPr lang="ru-RU" sz="3000" dirty="0"/>
              <a:t>При разработке прикладного ПО возникает необходимость в работе с различного рода данными. </a:t>
            </a:r>
            <a:endParaRPr lang="ru-RU" sz="3000" dirty="0" smtClean="0"/>
          </a:p>
          <a:p>
            <a:r>
              <a:rPr lang="ru-RU" sz="3000" dirty="0" smtClean="0"/>
              <a:t>Эти </a:t>
            </a:r>
            <a:r>
              <a:rPr lang="ru-RU" sz="3000" dirty="0"/>
              <a:t>данные необходимо сохранять между запуском программы. </a:t>
            </a:r>
            <a:endParaRPr lang="ru-RU" sz="3000" dirty="0" smtClean="0"/>
          </a:p>
          <a:p>
            <a:r>
              <a:rPr lang="ru-RU" sz="3000" dirty="0" smtClean="0"/>
              <a:t>Кроме </a:t>
            </a:r>
            <a:r>
              <a:rPr lang="ru-RU" sz="3000" dirty="0"/>
              <a:t>того, эти данные возможно необходимо </a:t>
            </a:r>
            <a:r>
              <a:rPr lang="ru-RU" sz="3000" dirty="0" smtClean="0"/>
              <a:t>предоставлят</a:t>
            </a:r>
            <a:r>
              <a:rPr lang="ru-RU" sz="3000" dirty="0"/>
              <a:t>ь</a:t>
            </a:r>
            <a:r>
              <a:rPr lang="ru-RU" sz="3000" dirty="0" smtClean="0"/>
              <a:t> </a:t>
            </a:r>
            <a:r>
              <a:rPr lang="ru-RU" sz="3000" dirty="0"/>
              <a:t>различным программам (клиентам).</a:t>
            </a:r>
          </a:p>
          <a:p>
            <a:r>
              <a:rPr lang="ru-RU" sz="3000" dirty="0" smtClean="0"/>
              <a:t>Как </a:t>
            </a:r>
            <a:r>
              <a:rPr lang="ru-RU" sz="3000" dirty="0"/>
              <a:t>хранить эти данные? Текстовый файл? Бинарный файл? Какой выбрать формат файла?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244115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1914" y="49500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olidFill>
                  <a:srgbClr val="984807"/>
                </a:solidFill>
              </a:rPr>
              <a:t>Оператор </a:t>
            </a:r>
            <a:r>
              <a:rPr lang="en-US" sz="4000" dirty="0">
                <a:solidFill>
                  <a:srgbClr val="984807"/>
                </a:solidFill>
              </a:rPr>
              <a:t>DELETE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778473" y="1878558"/>
            <a:ext cx="782183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A71D5D"/>
                </a:solidFill>
              </a:rPr>
              <a:t>DELETE</a:t>
            </a:r>
            <a:r>
              <a:rPr lang="ru-RU" sz="2000" dirty="0"/>
              <a:t> </a:t>
            </a:r>
            <a:r>
              <a:rPr lang="ru-RU" sz="2000" dirty="0">
                <a:solidFill>
                  <a:srgbClr val="A71D5D"/>
                </a:solidFill>
              </a:rPr>
              <a:t>FROM</a:t>
            </a:r>
            <a:r>
              <a:rPr lang="ru-RU" sz="2000" dirty="0"/>
              <a:t> </a:t>
            </a:r>
            <a:r>
              <a:rPr lang="ru-RU" sz="2000" dirty="0">
                <a:solidFill>
                  <a:srgbClr val="A71D5D"/>
                </a:solidFill>
              </a:rPr>
              <a:t>&lt;</a:t>
            </a:r>
            <a:r>
              <a:rPr lang="ru-RU" sz="2000" dirty="0"/>
              <a:t>название_таблицы</a:t>
            </a:r>
            <a:r>
              <a:rPr lang="ru-RU" sz="2000" dirty="0">
                <a:solidFill>
                  <a:srgbClr val="A71D5D"/>
                </a:solidFill>
              </a:rPr>
              <a:t>&gt;</a:t>
            </a:r>
            <a:r>
              <a:rPr lang="ru-RU" sz="2000" dirty="0"/>
              <a:t> </a:t>
            </a:r>
            <a:endParaRPr lang="ru-RU" sz="2000" dirty="0" smtClean="0"/>
          </a:p>
          <a:p>
            <a:r>
              <a:rPr lang="ru-RU" sz="2000" dirty="0">
                <a:solidFill>
                  <a:srgbClr val="A71D5D"/>
                </a:solidFill>
              </a:rPr>
              <a:t>	</a:t>
            </a:r>
            <a:r>
              <a:rPr lang="ru-RU" sz="2000" dirty="0" smtClean="0">
                <a:solidFill>
                  <a:srgbClr val="A71D5D"/>
                </a:solidFill>
              </a:rPr>
              <a:t>WHERE</a:t>
            </a:r>
            <a:r>
              <a:rPr lang="ru-RU" sz="2000" dirty="0" smtClean="0"/>
              <a:t> </a:t>
            </a:r>
            <a:r>
              <a:rPr lang="ru-RU" sz="2000" dirty="0" smtClean="0">
                <a:solidFill>
                  <a:srgbClr val="A71D5D"/>
                </a:solidFill>
              </a:rPr>
              <a:t>&lt;</a:t>
            </a:r>
            <a:r>
              <a:rPr lang="ru-RU" sz="2000" dirty="0"/>
              <a:t>некое_поле</a:t>
            </a:r>
            <a:r>
              <a:rPr lang="ru-RU" sz="2000" dirty="0">
                <a:solidFill>
                  <a:srgbClr val="A71D5D"/>
                </a:solidFill>
              </a:rPr>
              <a:t>&gt;=&lt;</a:t>
            </a:r>
            <a:r>
              <a:rPr lang="ru-RU" sz="2000" dirty="0"/>
              <a:t>некое_значение</a:t>
            </a:r>
            <a:r>
              <a:rPr lang="ru-RU" sz="2000" dirty="0" smtClean="0">
                <a:solidFill>
                  <a:srgbClr val="A71D5D"/>
                </a:solidFill>
              </a:rPr>
              <a:t>&gt;</a:t>
            </a:r>
          </a:p>
          <a:p>
            <a:endParaRPr lang="ru-RU" dirty="0" smtClean="0">
              <a:solidFill>
                <a:srgbClr val="333333"/>
              </a:solidFill>
            </a:endParaRPr>
          </a:p>
          <a:p>
            <a:endParaRPr lang="en-US" dirty="0" smtClean="0">
              <a:solidFill>
                <a:srgbClr val="333333"/>
              </a:solidFill>
            </a:endParaRPr>
          </a:p>
          <a:p>
            <a:r>
              <a:rPr lang="ru-RU" sz="3200" b="0" i="0" dirty="0" smtClean="0">
                <a:solidFill>
                  <a:srgbClr val="333333"/>
                </a:solidFill>
                <a:effectLst/>
              </a:rPr>
              <a:t>Пример</a:t>
            </a:r>
            <a:endParaRPr lang="ru-RU" sz="3200" b="0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78471" y="4402439"/>
            <a:ext cx="7574695" cy="61555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969896"/>
                </a:solidFill>
              </a:rPr>
              <a:t>-- Удаление по ключевому полю </a:t>
            </a:r>
            <a:r>
              <a:rPr lang="en-US" sz="2000" dirty="0">
                <a:solidFill>
                  <a:srgbClr val="969896"/>
                </a:solidFill>
              </a:rPr>
              <a:t>id</a:t>
            </a:r>
            <a:r>
              <a:rPr lang="en-US" sz="2000" dirty="0"/>
              <a:t> </a:t>
            </a:r>
            <a:endParaRPr lang="ru-RU" sz="2000" dirty="0" smtClean="0"/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A71D5D"/>
                </a:solidFill>
              </a:rPr>
              <a:t>DELETE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rgbClr val="A71D5D"/>
                </a:solidFill>
              </a:rPr>
              <a:t>FROM</a:t>
            </a:r>
            <a:r>
              <a:rPr lang="en-US" sz="2000" dirty="0"/>
              <a:t> books </a:t>
            </a:r>
            <a:r>
              <a:rPr lang="en-US" sz="2000" dirty="0">
                <a:solidFill>
                  <a:srgbClr val="A71D5D"/>
                </a:solidFill>
              </a:rPr>
              <a:t>WHERE</a:t>
            </a:r>
            <a:r>
              <a:rPr lang="en-US" sz="2000" dirty="0"/>
              <a:t> id</a:t>
            </a:r>
            <a:r>
              <a:rPr lang="en-US" sz="2000" dirty="0">
                <a:solidFill>
                  <a:srgbClr val="A71D5D"/>
                </a:solidFill>
              </a:rPr>
              <a:t>=</a:t>
            </a:r>
            <a:r>
              <a:rPr lang="en-US" sz="2000" dirty="0">
                <a:solidFill>
                  <a:srgbClr val="0086B3"/>
                </a:solidFill>
              </a:rPr>
              <a:t>6</a:t>
            </a:r>
            <a:r>
              <a:rPr lang="en-US" sz="2000" dirty="0"/>
              <a:t>;</a:t>
            </a:r>
            <a:endParaRPr kumimoji="0" 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46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1914" y="49500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984807"/>
                </a:solidFill>
              </a:rPr>
              <a:t>DQL. </a:t>
            </a:r>
            <a:r>
              <a:rPr lang="ru-RU" sz="4000" dirty="0">
                <a:solidFill>
                  <a:srgbClr val="984807"/>
                </a:solidFill>
              </a:rPr>
              <a:t>Оператор </a:t>
            </a:r>
            <a:r>
              <a:rPr lang="en-US" sz="4000" dirty="0">
                <a:solidFill>
                  <a:srgbClr val="984807"/>
                </a:solidFill>
              </a:rPr>
              <a:t>SELECT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81914" y="1499745"/>
            <a:ext cx="82296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A71D5D"/>
                </a:solidFill>
              </a:rPr>
              <a:t>SELECT</a:t>
            </a:r>
            <a:r>
              <a:rPr lang="en-US" sz="2000" dirty="0"/>
              <a:t> [DISTINCT] </a:t>
            </a:r>
            <a:r>
              <a:rPr lang="en-US" sz="2000" dirty="0">
                <a:solidFill>
                  <a:srgbClr val="A71D5D"/>
                </a:solidFill>
              </a:rPr>
              <a:t>&lt;</a:t>
            </a:r>
            <a:r>
              <a:rPr lang="ru-RU" sz="2000" dirty="0"/>
              <a:t>список стобцов</a:t>
            </a:r>
            <a:r>
              <a:rPr lang="ru-RU" sz="2000" dirty="0">
                <a:solidFill>
                  <a:srgbClr val="A71D5D"/>
                </a:solidFill>
              </a:rPr>
              <a:t>&gt;</a:t>
            </a:r>
            <a:r>
              <a:rPr lang="ru-RU" sz="2000" dirty="0"/>
              <a:t>,... </a:t>
            </a:r>
            <a:r>
              <a:rPr lang="ru-RU" sz="2000" dirty="0" smtClean="0"/>
              <a:t>[</a:t>
            </a:r>
            <a:r>
              <a:rPr lang="en-US" sz="2000" dirty="0">
                <a:solidFill>
                  <a:srgbClr val="A71D5D"/>
                </a:solidFill>
              </a:rPr>
              <a:t>FROM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A71D5D"/>
                </a:solidFill>
              </a:rPr>
              <a:t>&lt;</a:t>
            </a:r>
            <a:r>
              <a:rPr lang="ru-RU" sz="2000" dirty="0"/>
              <a:t>источник</a:t>
            </a:r>
            <a:r>
              <a:rPr lang="ru-RU" sz="2000" dirty="0" smtClean="0">
                <a:solidFill>
                  <a:srgbClr val="A71D5D"/>
                </a:solidFill>
              </a:rPr>
              <a:t>&gt;</a:t>
            </a:r>
            <a:r>
              <a:rPr lang="ru-RU" sz="2000" dirty="0" smtClean="0"/>
              <a:t>]</a:t>
            </a:r>
          </a:p>
          <a:p>
            <a:r>
              <a:rPr lang="ru-RU" sz="2000" dirty="0"/>
              <a:t>	</a:t>
            </a:r>
            <a:r>
              <a:rPr lang="ru-RU" sz="2000" dirty="0" smtClean="0"/>
              <a:t>[</a:t>
            </a:r>
            <a:r>
              <a:rPr lang="en-US" sz="2000" dirty="0">
                <a:solidFill>
                  <a:srgbClr val="A71D5D"/>
                </a:solidFill>
              </a:rPr>
              <a:t>WHERE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A71D5D"/>
                </a:solidFill>
              </a:rPr>
              <a:t>&lt;</a:t>
            </a:r>
            <a:r>
              <a:rPr lang="ru-RU" sz="2000" dirty="0"/>
              <a:t>фильтр</a:t>
            </a:r>
            <a:r>
              <a:rPr lang="ru-RU" sz="2000" dirty="0">
                <a:solidFill>
                  <a:srgbClr val="A71D5D"/>
                </a:solidFill>
              </a:rPr>
              <a:t>&gt;</a:t>
            </a:r>
            <a:r>
              <a:rPr lang="ru-RU" sz="2000" dirty="0"/>
              <a:t>] </a:t>
            </a:r>
            <a:endParaRPr lang="ru-RU" sz="2000" dirty="0" smtClean="0"/>
          </a:p>
          <a:p>
            <a:r>
              <a:rPr lang="ru-RU" sz="2000" dirty="0"/>
              <a:t>	</a:t>
            </a:r>
            <a:r>
              <a:rPr lang="ru-RU" sz="2000" dirty="0" smtClean="0"/>
              <a:t>[</a:t>
            </a:r>
            <a:r>
              <a:rPr lang="en-US" sz="2000" dirty="0">
                <a:solidFill>
                  <a:srgbClr val="A71D5D"/>
                </a:solidFill>
              </a:rPr>
              <a:t>GROUP BY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A71D5D"/>
                </a:solidFill>
              </a:rPr>
              <a:t>&lt;</a:t>
            </a:r>
            <a:r>
              <a:rPr lang="ru-RU" sz="2000" dirty="0"/>
              <a:t>поле</a:t>
            </a:r>
            <a:r>
              <a:rPr lang="ru-RU" sz="2000" dirty="0" smtClean="0">
                <a:solidFill>
                  <a:srgbClr val="A71D5D"/>
                </a:solidFill>
              </a:rPr>
              <a:t>&gt;</a:t>
            </a:r>
            <a:r>
              <a:rPr lang="ru-RU" sz="2000" dirty="0" smtClean="0"/>
              <a:t>]</a:t>
            </a:r>
          </a:p>
          <a:p>
            <a:r>
              <a:rPr lang="ru-RU" sz="2000" dirty="0"/>
              <a:t>	</a:t>
            </a:r>
            <a:r>
              <a:rPr lang="ru-RU" sz="2000" dirty="0" smtClean="0"/>
              <a:t>[</a:t>
            </a:r>
            <a:r>
              <a:rPr lang="en-US" sz="2000" dirty="0">
                <a:solidFill>
                  <a:srgbClr val="A71D5D"/>
                </a:solidFill>
              </a:rPr>
              <a:t>HAVING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A71D5D"/>
                </a:solidFill>
              </a:rPr>
              <a:t>&lt;</a:t>
            </a:r>
            <a:r>
              <a:rPr lang="ru-RU" sz="2000" dirty="0"/>
              <a:t>фильтр</a:t>
            </a:r>
            <a:r>
              <a:rPr lang="ru-RU" sz="2000" dirty="0">
                <a:solidFill>
                  <a:srgbClr val="A71D5D"/>
                </a:solidFill>
              </a:rPr>
              <a:t>&gt;</a:t>
            </a:r>
            <a:r>
              <a:rPr lang="ru-RU" sz="2000" dirty="0"/>
              <a:t>] </a:t>
            </a:r>
            <a:endParaRPr lang="ru-RU" sz="2000" dirty="0" smtClean="0"/>
          </a:p>
          <a:p>
            <a:r>
              <a:rPr lang="ru-RU" sz="2000" dirty="0"/>
              <a:t>	</a:t>
            </a:r>
            <a:r>
              <a:rPr lang="ru-RU" sz="2000" dirty="0" smtClean="0"/>
              <a:t>[</a:t>
            </a:r>
            <a:r>
              <a:rPr lang="en-US" sz="2000" dirty="0">
                <a:solidFill>
                  <a:srgbClr val="A71D5D"/>
                </a:solidFill>
              </a:rPr>
              <a:t>ORDER BY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A71D5D"/>
                </a:solidFill>
              </a:rPr>
              <a:t>&lt;</a:t>
            </a:r>
            <a:r>
              <a:rPr lang="ru-RU" sz="2000" dirty="0"/>
              <a:t>поле</a:t>
            </a:r>
            <a:r>
              <a:rPr lang="ru-RU" sz="2000" dirty="0">
                <a:solidFill>
                  <a:srgbClr val="A71D5D"/>
                </a:solidFill>
              </a:rPr>
              <a:t>&gt;</a:t>
            </a:r>
            <a:r>
              <a:rPr lang="ru-RU" sz="2000" dirty="0"/>
              <a:t> [</a:t>
            </a:r>
            <a:r>
              <a:rPr lang="en-US" sz="2000" dirty="0">
                <a:solidFill>
                  <a:srgbClr val="A71D5D"/>
                </a:solidFill>
              </a:rPr>
              <a:t>ASC</a:t>
            </a:r>
            <a:r>
              <a:rPr lang="en-US" sz="2000" dirty="0"/>
              <a:t> | </a:t>
            </a:r>
            <a:r>
              <a:rPr lang="en-US" sz="2000" dirty="0">
                <a:solidFill>
                  <a:srgbClr val="A71D5D"/>
                </a:solidFill>
              </a:rPr>
              <a:t>DESC</a:t>
            </a:r>
            <a:r>
              <a:rPr lang="en-US" sz="2000" dirty="0"/>
              <a:t>], ...] </a:t>
            </a:r>
            <a:endParaRPr lang="ru-RU" sz="2000" dirty="0" smtClean="0"/>
          </a:p>
          <a:p>
            <a:endParaRPr lang="ru-RU" sz="2000" dirty="0" smtClean="0"/>
          </a:p>
          <a:p>
            <a:r>
              <a:rPr lang="ru-RU" sz="2000" dirty="0">
                <a:solidFill>
                  <a:srgbClr val="333333"/>
                </a:solidFill>
              </a:rPr>
              <a:t>DISTINCT – исключает записи, содержащие повторяющиеся данные в выбранных полях</a:t>
            </a:r>
          </a:p>
          <a:p>
            <a:r>
              <a:rPr lang="ru-RU" sz="2000" dirty="0">
                <a:solidFill>
                  <a:srgbClr val="333333"/>
                </a:solidFill>
              </a:rPr>
              <a:t>WHERE — используется для определения, какие строки должны быть выбраны или включены в GROUP BY</a:t>
            </a:r>
          </a:p>
          <a:p>
            <a:r>
              <a:rPr lang="ru-RU" sz="2000" dirty="0">
                <a:solidFill>
                  <a:srgbClr val="333333"/>
                </a:solidFill>
              </a:rPr>
              <a:t>GROUP BY — используется для объединения строк с общими значениями в элементы меньшего набора строк</a:t>
            </a:r>
          </a:p>
          <a:p>
            <a:r>
              <a:rPr lang="ru-RU" sz="2000" dirty="0">
                <a:solidFill>
                  <a:srgbClr val="333333"/>
                </a:solidFill>
              </a:rPr>
              <a:t>HAVING — используется для определения, какие строки </a:t>
            </a:r>
            <a:r>
              <a:rPr lang="ru-RU" sz="2000" dirty="0" smtClean="0">
                <a:solidFill>
                  <a:srgbClr val="333333"/>
                </a:solidFill>
              </a:rPr>
              <a:t>после GROUP </a:t>
            </a:r>
            <a:r>
              <a:rPr lang="ru-RU" sz="2000" dirty="0">
                <a:solidFill>
                  <a:srgbClr val="333333"/>
                </a:solidFill>
              </a:rPr>
              <a:t>BY должны быть выбраны</a:t>
            </a:r>
          </a:p>
          <a:p>
            <a:r>
              <a:rPr lang="ru-RU" sz="2000" dirty="0">
                <a:solidFill>
                  <a:srgbClr val="333333"/>
                </a:solidFill>
              </a:rPr>
              <a:t>ORDER BY — используется для определения, какие столбцы используются для сортировки</a:t>
            </a:r>
            <a:endParaRPr lang="ru-RU" sz="2000" b="0" i="0" dirty="0">
              <a:solidFill>
                <a:srgbClr val="3333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8011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2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1914" y="49500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olidFill>
                  <a:srgbClr val="984807"/>
                </a:solidFill>
              </a:rPr>
              <a:t>Простая выборка</a:t>
            </a:r>
            <a:endParaRPr lang="en-US" sz="4000" dirty="0">
              <a:solidFill>
                <a:srgbClr val="984807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81914" y="1499745"/>
            <a:ext cx="822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69896"/>
                </a:solidFill>
              </a:rPr>
              <a:t>-- Выборка всех полей и всех записей из таблицы </a:t>
            </a:r>
            <a:r>
              <a:rPr lang="ru-RU" sz="2000" dirty="0" err="1">
                <a:solidFill>
                  <a:srgbClr val="969896"/>
                </a:solidFill>
              </a:rPr>
              <a:t>books</a:t>
            </a:r>
            <a:r>
              <a:rPr lang="ru-RU" sz="2000" dirty="0">
                <a:solidFill>
                  <a:srgbClr val="969896"/>
                </a:solidFill>
              </a:rPr>
              <a:t>.</a:t>
            </a:r>
            <a:r>
              <a:rPr lang="ru-RU" sz="2000" dirty="0"/>
              <a:t> </a:t>
            </a:r>
            <a:endParaRPr lang="ru-RU" sz="2000" dirty="0" smtClean="0"/>
          </a:p>
          <a:p>
            <a:r>
              <a:rPr lang="ru-RU" sz="2000" dirty="0" smtClean="0">
                <a:solidFill>
                  <a:srgbClr val="A71D5D"/>
                </a:solidFill>
              </a:rPr>
              <a:t>SELECT</a:t>
            </a:r>
            <a:r>
              <a:rPr lang="ru-RU" sz="2000" dirty="0" smtClean="0"/>
              <a:t> </a:t>
            </a:r>
            <a:r>
              <a:rPr lang="en-US" sz="2000" dirty="0" smtClean="0"/>
              <a:t> </a:t>
            </a:r>
            <a:r>
              <a:rPr lang="ru-RU" sz="2000" dirty="0" smtClean="0"/>
              <a:t>* </a:t>
            </a:r>
            <a:r>
              <a:rPr lang="ru-RU" sz="2000" dirty="0">
                <a:solidFill>
                  <a:srgbClr val="A71D5D"/>
                </a:solidFill>
              </a:rPr>
              <a:t>FROM</a:t>
            </a:r>
            <a:r>
              <a:rPr lang="ru-RU" sz="2000" dirty="0"/>
              <a:t> </a:t>
            </a:r>
            <a:r>
              <a:rPr lang="ru-RU" sz="2000" dirty="0" err="1"/>
              <a:t>books</a:t>
            </a:r>
            <a:r>
              <a:rPr lang="ru-RU" sz="2000" dirty="0" smtClean="0"/>
              <a:t>;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521023"/>
              </p:ext>
            </p:extLst>
          </p:nvPr>
        </p:nvGraphicFramePr>
        <p:xfrm>
          <a:off x="481914" y="2678026"/>
          <a:ext cx="8050990" cy="3577503"/>
        </p:xfrm>
        <a:graphic>
          <a:graphicData uri="http://schemas.openxmlformats.org/drawingml/2006/table">
            <a:tbl>
              <a:tblPr/>
              <a:tblGrid>
                <a:gridCol w="6178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440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917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967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1019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17448">
                <a:tc>
                  <a:txBody>
                    <a:bodyPr/>
                    <a:lstStyle/>
                    <a:p>
                      <a:r>
                        <a:rPr lang="en-US" sz="1700" b="1">
                          <a:effectLst/>
                        </a:rPr>
                        <a:t>id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>
                          <a:effectLst/>
                        </a:rPr>
                        <a:t>title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>
                          <a:effectLst/>
                        </a:rPr>
                        <a:t>author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>
                          <a:effectLst/>
                        </a:rPr>
                        <a:t>year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>
                          <a:effectLst/>
                        </a:rPr>
                        <a:t>description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7448"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1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Молох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1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2006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NULL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7448"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2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Солярис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1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1961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NULL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3046"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3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Пикник на обочине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2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1972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NULL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23046"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4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Челове-амфибия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3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1928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NULL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23046"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5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Трудно быть богом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2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1963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NULL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1685"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6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Полное собрание сочинений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4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1967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NULL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23046"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7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Хроники Амбера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5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1991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</a:rPr>
                        <a:t>NULL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652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1914" y="49500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rgbClr val="984807"/>
                </a:solidFill>
              </a:rPr>
              <a:t>Выборка заданных полей</a:t>
            </a:r>
            <a:endParaRPr lang="en-US" sz="4000" dirty="0">
              <a:solidFill>
                <a:srgbClr val="984807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81914" y="1499745"/>
            <a:ext cx="822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69896"/>
                </a:solidFill>
              </a:rPr>
              <a:t>-- Выборка всех полей и всех записей из таблицы </a:t>
            </a:r>
            <a:r>
              <a:rPr lang="ru-RU" sz="2000" dirty="0" err="1">
                <a:solidFill>
                  <a:srgbClr val="969896"/>
                </a:solidFill>
              </a:rPr>
              <a:t>books</a:t>
            </a:r>
            <a:r>
              <a:rPr lang="ru-RU" sz="2000" dirty="0">
                <a:solidFill>
                  <a:srgbClr val="969896"/>
                </a:solidFill>
              </a:rPr>
              <a:t>.</a:t>
            </a:r>
            <a:r>
              <a:rPr lang="ru-RU" sz="2000" dirty="0"/>
              <a:t> </a:t>
            </a:r>
            <a:endParaRPr lang="ru-RU" sz="2000" dirty="0" smtClean="0"/>
          </a:p>
          <a:p>
            <a:r>
              <a:rPr lang="ru-RU" sz="2000" dirty="0" smtClean="0">
                <a:solidFill>
                  <a:srgbClr val="A71D5D"/>
                </a:solidFill>
              </a:rPr>
              <a:t>SELECT</a:t>
            </a:r>
            <a:r>
              <a:rPr lang="ru-RU" sz="2000" dirty="0" smtClean="0"/>
              <a:t> </a:t>
            </a:r>
            <a:r>
              <a:rPr lang="ru-RU" sz="2000" dirty="0" smtClean="0">
                <a:solidFill>
                  <a:srgbClr val="A71D5D"/>
                </a:solidFill>
              </a:rPr>
              <a:t> </a:t>
            </a:r>
            <a:r>
              <a:rPr lang="en-US" sz="2000" dirty="0" smtClean="0"/>
              <a:t>title, year</a:t>
            </a:r>
            <a:r>
              <a:rPr lang="ru-RU" sz="2000" dirty="0" smtClean="0"/>
              <a:t> </a:t>
            </a:r>
            <a:r>
              <a:rPr lang="ru-RU" sz="2000" dirty="0">
                <a:solidFill>
                  <a:srgbClr val="A71D5D"/>
                </a:solidFill>
              </a:rPr>
              <a:t>FROM</a:t>
            </a:r>
            <a:r>
              <a:rPr lang="ru-RU" sz="2000" dirty="0"/>
              <a:t> </a:t>
            </a:r>
            <a:r>
              <a:rPr lang="ru-RU" sz="2000" dirty="0" err="1"/>
              <a:t>books</a:t>
            </a:r>
            <a:r>
              <a:rPr lang="ru-RU" sz="2000" dirty="0" smtClean="0"/>
              <a:t>;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343127"/>
              </p:ext>
            </p:extLst>
          </p:nvPr>
        </p:nvGraphicFramePr>
        <p:xfrm>
          <a:off x="1878228" y="2582562"/>
          <a:ext cx="4673777" cy="3577503"/>
        </p:xfrm>
        <a:graphic>
          <a:graphicData uri="http://schemas.openxmlformats.org/drawingml/2006/table">
            <a:tbl>
              <a:tblPr/>
              <a:tblGrid>
                <a:gridCol w="37440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296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4488">
                <a:tc>
                  <a:txBody>
                    <a:bodyPr/>
                    <a:lstStyle/>
                    <a:p>
                      <a:r>
                        <a:rPr lang="en-US" sz="1700" b="1" dirty="0">
                          <a:effectLst/>
                        </a:rPr>
                        <a:t>title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effectLst/>
                        </a:rPr>
                        <a:t>year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7448"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Молох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2006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7448"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Солярис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1961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3046"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Пикник на обочине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1972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23046"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Челове-амфибия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1928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23046"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Трудно быть богом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1963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1685"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Полное собрание сочинений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1967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23046"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Хроники Амбера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effectLst/>
                        </a:rPr>
                        <a:t>1991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09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1914" y="49500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olidFill>
                  <a:srgbClr val="984807"/>
                </a:solidFill>
              </a:rPr>
              <a:t>Операторы в фильтрах </a:t>
            </a:r>
            <a:r>
              <a:rPr lang="en-US" sz="4000" dirty="0">
                <a:solidFill>
                  <a:srgbClr val="984807"/>
                </a:solidFill>
              </a:rPr>
              <a:t>WHERE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471108"/>
              </p:ext>
            </p:extLst>
          </p:nvPr>
        </p:nvGraphicFramePr>
        <p:xfrm>
          <a:off x="593124" y="1767943"/>
          <a:ext cx="8229600" cy="424083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117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effectLst/>
                        </a:rPr>
                        <a:t>Оператор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effectLst/>
                        </a:rPr>
                        <a:t>Описание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8117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=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Равно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8117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&lt;&gt; или !=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Не равно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8117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&gt;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Больше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8117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&lt;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Меньше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8117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&gt;=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Больше или равно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8117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&lt;=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Меньше или равно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8117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BETWEEN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Между (включительно)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8117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LIKE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Шаблон поиска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8117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IN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Для указания множества занчений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8117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AND OR NOT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Логические И ИЛИ и НЕ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381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1914" y="49500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rgbClr val="984807"/>
                </a:solidFill>
              </a:rPr>
              <a:t>Операторы в фильтрах </a:t>
            </a:r>
            <a:r>
              <a:rPr lang="en-US" sz="4000" dirty="0" smtClean="0">
                <a:solidFill>
                  <a:srgbClr val="984807"/>
                </a:solidFill>
              </a:rPr>
              <a:t>WHERE</a:t>
            </a:r>
            <a:endParaRPr lang="en-US" sz="4000" dirty="0">
              <a:solidFill>
                <a:srgbClr val="984807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81914" y="1861749"/>
            <a:ext cx="8473795" cy="55399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969896"/>
                </a:solidFill>
                <a:effectLst/>
                <a:latin typeface="Consolas" pitchFamily="49" charset="0"/>
                <a:cs typeface="Consolas" pitchFamily="49" charset="0"/>
              </a:rPr>
              <a:t>-- Выбрать произведения опубликованные между 1960 и 1990 годами</a:t>
            </a:r>
            <a:endParaRPr lang="en-US" dirty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cs typeface="Consolas" pitchFamily="49" charset="0"/>
              </a:rPr>
              <a:t>SELECT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title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year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cs typeface="Consolas" pitchFamily="49" charset="0"/>
              </a:rPr>
              <a:t>FROM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books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cs typeface="Consolas" pitchFamily="49" charset="0"/>
              </a:rPr>
              <a:t>WHERE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cs typeface="Consolas" pitchFamily="49" charset="0"/>
              </a:rPr>
              <a:t>year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cs typeface="Consolas" pitchFamily="49" charset="0"/>
              </a:rPr>
              <a:t>between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cs typeface="Consolas" pitchFamily="49" charset="0"/>
              </a:rPr>
              <a:t>1960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cs typeface="Consolas" pitchFamily="49" charset="0"/>
              </a:rPr>
              <a:t>AND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cs typeface="Consolas" pitchFamily="49" charset="0"/>
              </a:rPr>
              <a:t>1990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322202"/>
              </p:ext>
            </p:extLst>
          </p:nvPr>
        </p:nvGraphicFramePr>
        <p:xfrm>
          <a:off x="481914" y="2714004"/>
          <a:ext cx="8229600" cy="192765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117"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title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year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8117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Солярис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1961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8117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Пикник на обочине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1972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8117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Трудно быть богом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1963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8117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Полное собрание сочинений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1967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81914" y="5294872"/>
            <a:ext cx="8600431" cy="55399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dirty="0">
                <a:solidFill>
                  <a:srgbClr val="969896"/>
                </a:solidFill>
                <a:latin typeface="Consolas" pitchFamily="49" charset="0"/>
                <a:cs typeface="Consolas" pitchFamily="49" charset="0"/>
              </a:rPr>
              <a:t>-- Тот же самый результат может быть получен с </a:t>
            </a:r>
            <a:r>
              <a:rPr lang="ru-RU" dirty="0" smtClean="0">
                <a:solidFill>
                  <a:srgbClr val="969896"/>
                </a:solidFill>
                <a:latin typeface="Consolas" pitchFamily="49" charset="0"/>
                <a:cs typeface="Consolas" pitchFamily="49" charset="0"/>
              </a:rPr>
              <a:t>BETWEEN</a:t>
            </a:r>
            <a:endParaRPr lang="en-US" dirty="0" smtClean="0">
              <a:solidFill>
                <a:srgbClr val="969896"/>
              </a:solidFill>
              <a:latin typeface="Consolas" pitchFamily="49" charset="0"/>
              <a:cs typeface="Consolas" pitchFamily="49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cs typeface="Consolas" pitchFamily="49" charset="0"/>
              </a:rPr>
              <a:t>SELECT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title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year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cs typeface="Consolas" pitchFamily="49" charset="0"/>
              </a:rPr>
              <a:t>FROM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books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cs typeface="Consolas" pitchFamily="49" charset="0"/>
              </a:rPr>
              <a:t>WHERE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year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cs typeface="Consolas" pitchFamily="49" charset="0"/>
              </a:rPr>
              <a:t>1960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cs typeface="Consolas" pitchFamily="49" charset="0"/>
              </a:rPr>
              <a:t>AND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year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cs typeface="Consolas" pitchFamily="49" charset="0"/>
              </a:rPr>
              <a:t>1990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8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1914" y="49500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olidFill>
                  <a:srgbClr val="984807"/>
                </a:solidFill>
              </a:rPr>
              <a:t>Оператор </a:t>
            </a:r>
            <a:r>
              <a:rPr lang="en-US" sz="4000" dirty="0">
                <a:solidFill>
                  <a:srgbClr val="984807"/>
                </a:solidFill>
              </a:rPr>
              <a:t>LIKE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727914"/>
              </p:ext>
            </p:extLst>
          </p:nvPr>
        </p:nvGraphicFramePr>
        <p:xfrm>
          <a:off x="540692" y="1681711"/>
          <a:ext cx="8229600" cy="220197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117">
                <a:tc>
                  <a:txBody>
                    <a:bodyPr/>
                    <a:lstStyle/>
                    <a:p>
                      <a:r>
                        <a:rPr lang="ru-RU" sz="1800" b="1">
                          <a:effectLst/>
                        </a:rPr>
                        <a:t>Знак подстановки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>
                          <a:effectLst/>
                        </a:rPr>
                        <a:t>Описание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8117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%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Заменяет нуль и более символов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8117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_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Замена для одиночного символа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8117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[список]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Задает диапазон символов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45023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[^список] или [!список]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Подходит только для </a:t>
                      </a:r>
                      <a:r>
                        <a:rPr lang="ru-RU" sz="1800" dirty="0" err="1">
                          <a:effectLst/>
                        </a:rPr>
                        <a:t>сиволов</a:t>
                      </a:r>
                      <a:r>
                        <a:rPr lang="ru-RU" sz="1800" dirty="0">
                          <a:effectLst/>
                        </a:rPr>
                        <a:t> НЕ из диапазона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40692" y="4064170"/>
            <a:ext cx="6536724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cs typeface="Consolas" pitchFamily="49" charset="0"/>
              </a:rPr>
              <a:t>SELECT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cs typeface="Consolas" pitchFamily="49" charset="0"/>
              </a:rPr>
              <a:t>*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cs typeface="Consolas" pitchFamily="49" charset="0"/>
              </a:rPr>
              <a:t>FROM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books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cs typeface="Consolas" pitchFamily="49" charset="0"/>
              </a:rPr>
              <a:t>WHERE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title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cs typeface="Consolas" pitchFamily="49" charset="0"/>
              </a:rPr>
              <a:t>LIKE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183691"/>
                </a:solidFill>
                <a:effectLst/>
                <a:latin typeface="Consolas" pitchFamily="49" charset="0"/>
                <a:cs typeface="Consolas" pitchFamily="49" charset="0"/>
              </a:rPr>
              <a:t>'П%'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543132"/>
              </p:ext>
            </p:extLst>
          </p:nvPr>
        </p:nvGraphicFramePr>
        <p:xfrm>
          <a:off x="540692" y="4770628"/>
          <a:ext cx="8229600" cy="1578627"/>
        </p:xfrm>
        <a:graphic>
          <a:graphicData uri="http://schemas.openxmlformats.org/drawingml/2006/table">
            <a:tbl>
              <a:tblPr/>
              <a:tblGrid>
                <a:gridCol w="6178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740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95433"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id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title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author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year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description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4283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3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Пикник на обочине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2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1972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NULL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98814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6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Полное собрание сочинений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4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1967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NULL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45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1914" y="49500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olidFill>
                  <a:srgbClr val="984807"/>
                </a:solidFill>
              </a:rPr>
              <a:t>Оператор IN и ORDER BY</a:t>
            </a:r>
            <a:endParaRPr lang="en-US" sz="4000" dirty="0">
              <a:solidFill>
                <a:srgbClr val="984807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57200" y="1817745"/>
            <a:ext cx="8229600" cy="123110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969896"/>
                </a:solidFill>
                <a:effectLst/>
                <a:latin typeface="Consolas" pitchFamily="49" charset="0"/>
                <a:cs typeface="Consolas" pitchFamily="49" charset="0"/>
              </a:rPr>
              <a:t>-- выборка по авторам с сортировкой по возрастанию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cs typeface="Consolas" pitchFamily="49" charset="0"/>
              </a:rPr>
              <a:t>SELECT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cs typeface="Consolas" pitchFamily="49" charset="0"/>
              </a:rPr>
              <a:t>*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cs typeface="Consolas" pitchFamily="49" charset="0"/>
              </a:rPr>
              <a:t>FROM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books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cs typeface="Consolas" pitchFamily="49" charset="0"/>
              </a:rPr>
              <a:t>WHERE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author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cs typeface="Consolas" pitchFamily="49" charset="0"/>
              </a:rPr>
              <a:t>IN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(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cs typeface="Consolas" pitchFamily="49" charset="0"/>
              </a:rPr>
              <a:t>2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cs typeface="Consolas" pitchFamily="49" charset="0"/>
              </a:rPr>
              <a:t>3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)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                 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cs typeface="Consolas" pitchFamily="49" charset="0"/>
              </a:rPr>
              <a:t>ORDER BY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year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379423"/>
              </p:ext>
            </p:extLst>
          </p:nvPr>
        </p:nvGraphicFramePr>
        <p:xfrm>
          <a:off x="457200" y="3471473"/>
          <a:ext cx="8229600" cy="2365080"/>
        </p:xfrm>
        <a:graphic>
          <a:graphicData uri="http://schemas.openxmlformats.org/drawingml/2006/table">
            <a:tbl>
              <a:tblPr/>
              <a:tblGrid>
                <a:gridCol w="16459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811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effectLst/>
                        </a:rPr>
                        <a:t>id</a:t>
                      </a:r>
                      <a:endParaRPr lang="en-US" sz="1800" b="1" dirty="0">
                        <a:effectLst/>
                      </a:endParaRP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title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author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year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description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5023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4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Челове-амфибия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3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1928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NULL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5023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5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Трудно быть богом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2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1963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NULL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5023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3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Пикник на обочине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2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1972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NULL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36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Дополнительные ссылки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Интерактивный учебник </a:t>
            </a:r>
            <a:r>
              <a:rPr lang="en-US" dirty="0"/>
              <a:t>SQL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sqlbolt.com</a:t>
            </a:r>
            <a:r>
              <a:rPr lang="en-US" dirty="0" smtClean="0"/>
              <a:t> </a:t>
            </a:r>
          </a:p>
          <a:p>
            <a:r>
              <a:rPr lang="ru-RU" dirty="0" smtClean="0"/>
              <a:t>Документация по пакету </a:t>
            </a:r>
            <a:r>
              <a:rPr lang="en-US" dirty="0"/>
              <a:t>sqlite3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docs.python.org/3.5/library/sqlite3.html</a:t>
            </a:r>
            <a:r>
              <a:rPr lang="en-US" dirty="0" smtClean="0"/>
              <a:t> </a:t>
            </a:r>
          </a:p>
          <a:p>
            <a:r>
              <a:rPr lang="ru-RU" dirty="0"/>
              <a:t>Изучаем Python. №19. Работа с базой данных </a:t>
            </a:r>
            <a:r>
              <a:rPr lang="ru-RU" dirty="0" smtClean="0"/>
              <a:t>SQLIte </a:t>
            </a:r>
            <a:r>
              <a:rPr lang="en-US" dirty="0" smtClean="0">
                <a:hlinkClick r:id="rId4"/>
              </a:rPr>
              <a:t>http://slusar.su/izuchaem-python-n19-rabota-s-bazoy-dannykh-sqlite/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54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984807"/>
                </a:solidFill>
              </a:rPr>
              <a:t>Понятие базы данных (б/д)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7140"/>
            <a:ext cx="7928733" cy="4525963"/>
          </a:xfrm>
        </p:spPr>
        <p:txBody>
          <a:bodyPr>
            <a:normAutofit/>
          </a:bodyPr>
          <a:lstStyle/>
          <a:p>
            <a:r>
              <a:rPr lang="ru-RU" sz="2400" dirty="0"/>
              <a:t>База данных (</a:t>
            </a:r>
            <a:r>
              <a:rPr lang="ru-RU" sz="2400" dirty="0" err="1"/>
              <a:t>database</a:t>
            </a:r>
            <a:r>
              <a:rPr lang="ru-RU" sz="2400" dirty="0"/>
              <a:t>/</a:t>
            </a:r>
            <a:r>
              <a:rPr lang="ru-RU" sz="2400" dirty="0" err="1"/>
              <a:t>db</a:t>
            </a:r>
            <a:r>
              <a:rPr lang="ru-RU" sz="2400" dirty="0"/>
              <a:t>) - это совокупность данных связанных между собой определенной тематикой. Данных сохраняются на машинных носителях системы в </a:t>
            </a:r>
            <a:r>
              <a:rPr lang="ru-RU" sz="2400" dirty="0" smtClean="0"/>
              <a:t>упорядоченном </a:t>
            </a:r>
            <a:r>
              <a:rPr lang="ru-RU" sz="2400" dirty="0"/>
              <a:t>виде.</a:t>
            </a:r>
            <a:endParaRPr lang="en-US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237" y="2820559"/>
            <a:ext cx="4286250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551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984807"/>
                </a:solidFill>
              </a:rPr>
              <a:t>СУБД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7140"/>
            <a:ext cx="8229600" cy="52825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/>
              <a:t>Системы управления б/д (СУБД) - программы, которые предназначенные для управления б/д. Имеют следующие составляющие</a:t>
            </a:r>
            <a:r>
              <a:rPr lang="ru-RU" sz="2400" dirty="0" smtClean="0"/>
              <a:t>:</a:t>
            </a:r>
          </a:p>
          <a:p>
            <a:r>
              <a:rPr lang="ru-RU" sz="2400" dirty="0"/>
              <a:t>Ядро СУБД, отвечающее за управление данными и их </a:t>
            </a:r>
            <a:r>
              <a:rPr lang="ru-RU" sz="2400" dirty="0" err="1"/>
              <a:t>журналирование</a:t>
            </a:r>
            <a:endParaRPr lang="ru-RU" sz="2400" dirty="0"/>
          </a:p>
          <a:p>
            <a:r>
              <a:rPr lang="ru-RU" sz="2400" dirty="0"/>
              <a:t>Процессор языка базы данных, обеспечивающий оптимизацию запросов и переводом их на машинный язык</a:t>
            </a:r>
          </a:p>
          <a:p>
            <a:r>
              <a:rPr lang="ru-RU" sz="2400" dirty="0"/>
              <a:t>Подсистему поддержки времени выполнения (</a:t>
            </a:r>
            <a:r>
              <a:rPr lang="ru-RU" sz="2400" dirty="0" err="1"/>
              <a:t>runtime</a:t>
            </a:r>
            <a:r>
              <a:rPr lang="ru-RU" sz="2400" dirty="0"/>
              <a:t>), которая создает пользовательский интерфейс и обеспечивает его взаимодействие с б/д</a:t>
            </a:r>
          </a:p>
          <a:p>
            <a:r>
              <a:rPr lang="ru-RU" sz="2400" dirty="0"/>
              <a:t>Набор утилит, которые предоставляют дополнительные возможности по обслуживанию информационной системы.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10161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984807"/>
                </a:solidFill>
              </a:rPr>
              <a:t>Типы и модели б/д и СУБД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70902"/>
            <a:ext cx="8229600" cy="3589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Находят применение следующие 4 типа моделей б/д и СУБД:</a:t>
            </a:r>
          </a:p>
          <a:p>
            <a:pPr marL="0" indent="0">
              <a:buNone/>
            </a:pPr>
            <a:endParaRPr lang="ru-RU" sz="2400" dirty="0"/>
          </a:p>
          <a:p>
            <a:r>
              <a:rPr lang="ru-RU" sz="2400" dirty="0"/>
              <a:t>Иерархические</a:t>
            </a:r>
          </a:p>
          <a:p>
            <a:r>
              <a:rPr lang="ru-RU" sz="2400" dirty="0"/>
              <a:t>Сетевые</a:t>
            </a:r>
          </a:p>
          <a:p>
            <a:r>
              <a:rPr lang="ru-RU" sz="2400" dirty="0"/>
              <a:t>Реляционные</a:t>
            </a:r>
          </a:p>
          <a:p>
            <a:r>
              <a:rPr lang="ru-RU" sz="2400" dirty="0"/>
              <a:t>Объектно-ориентированные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80969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984807"/>
                </a:solidFill>
              </a:rPr>
              <a:t>Реляционные б/д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7140"/>
            <a:ext cx="8229600" cy="52825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В реляционной б/д все данные сохраняются в виде двумерных таблиц. Таблицы состоят из столбцов и рядов данных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dirty="0"/>
              <a:t>Примеры</a:t>
            </a:r>
            <a:r>
              <a:rPr lang="ru-RU" sz="2400" dirty="0" smtClean="0"/>
              <a:t>:</a:t>
            </a:r>
            <a:endParaRPr lang="ru-RU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MS SQL Server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Oracle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MySQL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MS </a:t>
            </a:r>
            <a:r>
              <a:rPr lang="en-US" sz="2400" dirty="0" smtClean="0"/>
              <a:t>Access</a:t>
            </a:r>
            <a:endParaRPr lang="ru-RU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err="1" smtClean="0"/>
              <a:t>PostgreSQL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SQLite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002" y="3108754"/>
            <a:ext cx="5675219" cy="298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035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984807"/>
                </a:solidFill>
              </a:rPr>
              <a:t>Реляционные б/д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7140"/>
            <a:ext cx="8229600" cy="52825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В реляционной б/д все данные сохраняются в виде двумерных таблиц. Таблицы состоят из столбцов и рядов данных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dirty="0"/>
              <a:t>Примеры</a:t>
            </a:r>
            <a:r>
              <a:rPr lang="ru-RU" sz="2400" dirty="0" smtClean="0"/>
              <a:t>:</a:t>
            </a:r>
            <a:endParaRPr lang="ru-RU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MS SQL Server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Oracle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MySQL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MS </a:t>
            </a:r>
            <a:r>
              <a:rPr lang="en-US" sz="2400" dirty="0" smtClean="0"/>
              <a:t>Access</a:t>
            </a:r>
            <a:endParaRPr lang="ru-RU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err="1" smtClean="0"/>
              <a:t>PostgreSQL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SQLite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002" y="3108754"/>
            <a:ext cx="5675219" cy="298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206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83060"/>
            <a:ext cx="8229600" cy="1143000"/>
          </a:xfrm>
        </p:spPr>
        <p:txBody>
          <a:bodyPr>
            <a:normAutofit/>
          </a:bodyPr>
          <a:lstStyle/>
          <a:p>
            <a:r>
              <a:rPr lang="ru-RU" sz="5400" dirty="0">
                <a:solidFill>
                  <a:srgbClr val="984807"/>
                </a:solidFill>
              </a:rPr>
              <a:t>Работа с таблицами б/д</a:t>
            </a:r>
            <a:endParaRPr lang="en-US" sz="5400" dirty="0"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99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1373</Words>
  <Application>Microsoft Office PowerPoint</Application>
  <PresentationFormat>Экран (4:3)</PresentationFormat>
  <Paragraphs>356</Paragraphs>
  <Slides>38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39" baseType="lpstr">
      <vt:lpstr>Office Theme</vt:lpstr>
      <vt:lpstr>Базы данных</vt:lpstr>
      <vt:lpstr>Введение в базы данных</vt:lpstr>
      <vt:lpstr>Где хранить данные программ</vt:lpstr>
      <vt:lpstr>Понятие базы данных (б/д)</vt:lpstr>
      <vt:lpstr>СУБД</vt:lpstr>
      <vt:lpstr>Типы и модели б/д и СУБД</vt:lpstr>
      <vt:lpstr>Реляционные б/д</vt:lpstr>
      <vt:lpstr>Реляционные б/д</vt:lpstr>
      <vt:lpstr>Работа с таблицами б/д</vt:lpstr>
      <vt:lpstr>Модель реляционной б/д</vt:lpstr>
      <vt:lpstr>Связи между таблицами</vt:lpstr>
      <vt:lpstr>Связь один к одному</vt:lpstr>
      <vt:lpstr>Один ко многим</vt:lpstr>
      <vt:lpstr>Много ко многим</vt:lpstr>
      <vt:lpstr>Презентация PowerPoint</vt:lpstr>
      <vt:lpstr>Что такое SQL?</vt:lpstr>
      <vt:lpstr>Назначение SQL</vt:lpstr>
      <vt:lpstr>Категории команд SQL</vt:lpstr>
      <vt:lpstr>DDL (работа со структурой базы)</vt:lpstr>
      <vt:lpstr>Создание и удаление таблиц</vt:lpstr>
      <vt:lpstr>Типы данных SQL</vt:lpstr>
      <vt:lpstr>Пример создания таблиц</vt:lpstr>
      <vt:lpstr>Пример создания таблиц</vt:lpstr>
      <vt:lpstr>Модификация таблицы (ALERT)</vt:lpstr>
      <vt:lpstr>Модификация таблицы (ALERT)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Дополнительные ссылки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django</dc:title>
  <dc:creator>X Y</dc:creator>
  <cp:lastModifiedBy>Максим Шаптала</cp:lastModifiedBy>
  <cp:revision>285</cp:revision>
  <dcterms:created xsi:type="dcterms:W3CDTF">2011-05-06T12:09:52Z</dcterms:created>
  <dcterms:modified xsi:type="dcterms:W3CDTF">2016-11-06T18:34:09Z</dcterms:modified>
</cp:coreProperties>
</file>