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705" r:id="rId1"/>
    <p:sldMasterId id="2147483708" r:id="rId2"/>
  </p:sldMasterIdLst>
  <p:notesMasterIdLst>
    <p:notesMasterId r:id="rId37"/>
  </p:notesMasterIdLst>
  <p:sldIdLst>
    <p:sldId id="285" r:id="rId3"/>
    <p:sldId id="283" r:id="rId4"/>
    <p:sldId id="328" r:id="rId5"/>
    <p:sldId id="325" r:id="rId6"/>
    <p:sldId id="326" r:id="rId7"/>
    <p:sldId id="330" r:id="rId8"/>
    <p:sldId id="331" r:id="rId9"/>
    <p:sldId id="323" r:id="rId10"/>
    <p:sldId id="327" r:id="rId11"/>
    <p:sldId id="324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6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</p:sldIdLst>
  <p:sldSz cx="16256000" cy="9144000"/>
  <p:notesSz cx="6858000" cy="9144000"/>
  <p:embeddedFontLst>
    <p:embeddedFont>
      <p:font typeface="Cab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8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http://informatics.mccme.ru/mod/resource/view.php?id=1992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24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02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040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22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03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94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3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172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62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52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http://informatics.mccme.ru/mod/resource/view.php?id=1992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180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572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750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514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247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849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876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38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57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1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30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07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69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0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65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http://pythonicway.com/python-fileio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68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9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Работа с файлами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Атрибуты </a:t>
            </a: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объектов-файлов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55700" y="2539998"/>
            <a:ext cx="1393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только файл был открыт и у вас появился файловый объект, вы можете получить следующую информацию о нем: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3948"/>
              </p:ext>
            </p:extLst>
          </p:nvPr>
        </p:nvGraphicFramePr>
        <p:xfrm>
          <a:off x="1155700" y="4304858"/>
          <a:ext cx="1381467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548">
                  <a:extLst>
                    <a:ext uri="{9D8B030D-6E8A-4147-A177-3AD203B41FA5}">
                      <a16:colId xmlns:a16="http://schemas.microsoft.com/office/drawing/2014/main" val="59766943"/>
                    </a:ext>
                  </a:extLst>
                </a:gridCol>
                <a:gridCol w="11594122">
                  <a:extLst>
                    <a:ext uri="{9D8B030D-6E8A-4147-A177-3AD203B41FA5}">
                      <a16:colId xmlns:a16="http://schemas.microsoft.com/office/drawing/2014/main" val="357859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bg2"/>
                          </a:solidFill>
                        </a:rPr>
                        <a:t>Атрибут</a:t>
                      </a:r>
                      <a:endParaRPr lang="ru-RU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chemeClr val="bg2"/>
                          </a:solidFill>
                        </a:rPr>
                        <a:t>Назначение</a:t>
                      </a:r>
                      <a:endParaRPr lang="ru-RU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2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err="1" smtClean="0">
                          <a:solidFill>
                            <a:schemeClr val="bg2"/>
                          </a:solidFill>
                        </a:rPr>
                        <a:t>closed</a:t>
                      </a:r>
                      <a:endParaRPr lang="ru-RU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Возвращает </a:t>
                      </a:r>
                      <a:r>
                        <a:rPr lang="ru-RU" sz="2800" dirty="0" err="1" smtClean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 если файл был закрыт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err="1" smtClean="0">
                          <a:solidFill>
                            <a:schemeClr val="bg2"/>
                          </a:solidFill>
                        </a:rPr>
                        <a:t>mode</a:t>
                      </a:r>
                      <a:endParaRPr lang="ru-RU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Возвращает режим доступа, с которым был открыт файл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ru-RU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Возвращает имя файла.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3495"/>
                  </a:ext>
                </a:extLst>
              </a:tr>
              <a:tr h="45893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encoding</a:t>
                      </a:r>
                      <a:endParaRPr lang="ru-RU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Возвращает кодировку</a:t>
                      </a:r>
                      <a:r>
                        <a:rPr lang="ru-RU" sz="2800" baseline="0" dirty="0" smtClean="0">
                          <a:solidFill>
                            <a:schemeClr val="bg2"/>
                          </a:solidFill>
                        </a:rPr>
                        <a:t> файла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8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Атрибуты </a:t>
            </a: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объектов-файлов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82" y="2374768"/>
            <a:ext cx="8675723" cy="2326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99" y="6006486"/>
            <a:ext cx="7120251" cy="16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Закрытие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close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2277" y="3209336"/>
            <a:ext cx="13575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Метод файлового объекта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</a:rPr>
              <a:t>close</a:t>
            </a:r>
            <a:r>
              <a:rPr lang="ru-RU" sz="32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</a:rPr>
              <a:t>() </a:t>
            </a:r>
            <a:r>
              <a:rPr lang="ru-RU" sz="3200" dirty="0"/>
              <a:t>автоматически закрывает файл, при этом </a:t>
            </a:r>
            <a:r>
              <a:rPr lang="ru-RU" sz="3200" dirty="0">
                <a:solidFill>
                  <a:srgbClr val="FF0000"/>
                </a:solidFill>
              </a:rPr>
              <a:t>теряется любая несохраненная информация</a:t>
            </a:r>
            <a:r>
              <a:rPr lang="ru-RU" sz="3200" dirty="0"/>
              <a:t>. Работать с файлом (читать, записывать) после этого </a:t>
            </a:r>
            <a:r>
              <a:rPr lang="ru-RU" sz="3200" dirty="0">
                <a:solidFill>
                  <a:srgbClr val="FF0000"/>
                </a:solidFill>
              </a:rPr>
              <a:t>нельзя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 err="1"/>
              <a:t>Python</a:t>
            </a:r>
            <a:r>
              <a:rPr lang="ru-RU" sz="3200" dirty="0"/>
              <a:t> автоматически закрывает файл если файловый объект к которому он привязан присваивается другому файлу. 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Однако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00B050"/>
                </a:solidFill>
              </a:rPr>
              <a:t>хорошей практикой </a:t>
            </a:r>
            <a:r>
              <a:rPr lang="ru-RU" sz="3200" dirty="0" smtClean="0"/>
              <a:t>является явное закрытие файла </a:t>
            </a:r>
            <a:r>
              <a:rPr lang="ru-RU" sz="3200" dirty="0"/>
              <a:t>командой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</a:rPr>
              <a:t>close</a:t>
            </a:r>
            <a:r>
              <a:rPr lang="ru-RU" sz="32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</a:rPr>
              <a:t>()</a:t>
            </a:r>
            <a:r>
              <a:rPr lang="ru-RU" sz="3200" dirty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Закрытие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close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39" y="2539999"/>
            <a:ext cx="6529991" cy="2528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/>
          <a:stretch/>
        </p:blipFill>
        <p:spPr>
          <a:xfrm>
            <a:off x="1395045" y="5963845"/>
            <a:ext cx="5979687" cy="12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Запись в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write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66496" y="3619499"/>
            <a:ext cx="13110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Метод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записывает </a:t>
            </a:r>
            <a:r>
              <a:rPr lang="ru-RU" sz="3200" dirty="0"/>
              <a:t>любую строку в открытый файл. </a:t>
            </a:r>
            <a:r>
              <a:rPr lang="ru-RU" sz="3200" dirty="0" smtClean="0"/>
              <a:t>Строки </a:t>
            </a:r>
            <a:r>
              <a:rPr lang="ru-RU" sz="3200" dirty="0"/>
              <a:t>в </a:t>
            </a:r>
            <a:r>
              <a:rPr lang="ru-RU" sz="3200" dirty="0" err="1"/>
              <a:t>Python</a:t>
            </a:r>
            <a:r>
              <a:rPr lang="ru-RU" sz="3200" dirty="0"/>
              <a:t> могут содержать двоичные данные, а не только текст.</a:t>
            </a:r>
          </a:p>
          <a:p>
            <a:endParaRPr lang="ru-RU" sz="3200" dirty="0"/>
          </a:p>
          <a:p>
            <a:r>
              <a:rPr lang="ru-RU" sz="3200" dirty="0"/>
              <a:t>Метод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3200" dirty="0"/>
              <a:t>не добавляет символ переноса строки (</a:t>
            </a:r>
            <a:r>
              <a:rPr lang="ru-RU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ru-RU" sz="3200" dirty="0"/>
              <a:t>) в конец файла.</a:t>
            </a:r>
          </a:p>
        </p:txBody>
      </p:sp>
    </p:spTree>
    <p:extLst>
      <p:ext uri="{BB962C8B-B14F-4D97-AF65-F5344CB8AC3E}">
        <p14:creationId xmlns:p14="http://schemas.microsoft.com/office/powerpoint/2010/main" val="3135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Запись в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write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66496" y="3174022"/>
            <a:ext cx="131103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Записывает </a:t>
            </a:r>
            <a:r>
              <a:rPr lang="ru-RU" sz="3200" dirty="0"/>
              <a:t>любую строку в открытый файл. 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Возвращает </a:t>
            </a:r>
            <a:r>
              <a:rPr lang="ru-RU" sz="3200" dirty="0"/>
              <a:t>количество записанных байтов.</a:t>
            </a:r>
          </a:p>
          <a:p>
            <a:endParaRPr lang="ru-RU" sz="3200" dirty="0"/>
          </a:p>
          <a:p>
            <a:r>
              <a:rPr lang="ru-RU" sz="3200" dirty="0" smtClean="0"/>
              <a:t>Не добавляет </a:t>
            </a:r>
            <a:r>
              <a:rPr lang="ru-RU" sz="3200" dirty="0"/>
              <a:t>символ переноса строки (</a:t>
            </a:r>
            <a:r>
              <a:rPr lang="ru-RU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ru-RU" sz="3200" dirty="0"/>
              <a:t>) в конец файла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Метод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writable() </a:t>
            </a:r>
            <a:r>
              <a:rPr lang="ru-RU" sz="3200" dirty="0" smtClean="0"/>
              <a:t>позволяет узнать допускается ли запись в этот файл или нет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7153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Запись в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write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1" y="5064073"/>
            <a:ext cx="8335538" cy="3677163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65" y="2403465"/>
            <a:ext cx="8259571" cy="197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5641"/>
          <a:stretch/>
        </p:blipFill>
        <p:spPr>
          <a:xfrm>
            <a:off x="1371600" y="4367213"/>
            <a:ext cx="4748298" cy="3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1930398"/>
            <a:ext cx="1361720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Метод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[count]</a:t>
            </a:r>
            <a:r>
              <a:rPr lang="ru-RU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3200" dirty="0"/>
              <a:t>читает строку из открытого файла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Необязательный </a:t>
            </a:r>
            <a:r>
              <a:rPr lang="ru-RU" sz="3200" dirty="0"/>
              <a:t>параметр </a:t>
            </a:r>
            <a:r>
              <a:rPr lang="ru-RU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sz="3200" dirty="0"/>
              <a:t> - это количество байт, которые следует прочитать из открытого файла.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Этот </a:t>
            </a:r>
            <a:r>
              <a:rPr lang="ru-RU" sz="3200" dirty="0"/>
              <a:t>метод читает информацию с начала файла и, если параметр </a:t>
            </a:r>
            <a:r>
              <a:rPr lang="ru-RU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sz="3200" dirty="0"/>
              <a:t> не указан</a:t>
            </a:r>
            <a:r>
              <a:rPr lang="ru-RU" sz="3200" dirty="0" smtClean="0"/>
              <a:t>, то </a:t>
            </a:r>
            <a:r>
              <a:rPr lang="ru-RU" sz="3200" dirty="0"/>
              <a:t>до конца файла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/>
              <a:t>Е</a:t>
            </a:r>
            <a:r>
              <a:rPr lang="ru-RU" sz="3200" dirty="0" smtClean="0"/>
              <a:t>сли </a:t>
            </a:r>
            <a:r>
              <a:rPr lang="ru-RU" sz="3200" dirty="0"/>
              <a:t>файл по величине </a:t>
            </a:r>
            <a:r>
              <a:rPr lang="ru-RU" sz="3200" dirty="0" smtClean="0"/>
              <a:t>больше </a:t>
            </a:r>
            <a:r>
              <a:rPr lang="ru-RU" sz="3200" dirty="0"/>
              <a:t>оперативной памяти вашего компьютера, </a:t>
            </a:r>
            <a:r>
              <a:rPr lang="ru-RU" sz="3200" dirty="0">
                <a:solidFill>
                  <a:srgbClr val="FF0000"/>
                </a:solidFill>
              </a:rPr>
              <a:t>то решение этой проблемы остаётся на </a:t>
            </a:r>
            <a:r>
              <a:rPr lang="ru-RU" sz="3200" dirty="0" smtClean="0">
                <a:solidFill>
                  <a:srgbClr val="FF0000"/>
                </a:solidFill>
              </a:rPr>
              <a:t>совести программиста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/>
              <a:t>Метод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readable() </a:t>
            </a:r>
            <a:r>
              <a:rPr lang="ru-RU" sz="3200" dirty="0"/>
              <a:t>позволяет узнать допускается ли </a:t>
            </a:r>
            <a:r>
              <a:rPr lang="ru-RU" sz="3200" dirty="0" smtClean="0"/>
              <a:t>чтение из файла или </a:t>
            </a:r>
            <a:r>
              <a:rPr lang="ru-RU" sz="3200" dirty="0"/>
              <a:t>нет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558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ru-RU" sz="54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097814"/>
            <a:ext cx="8333954" cy="367620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1" y="3137501"/>
            <a:ext cx="7363027" cy="2204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4"/>
          <a:stretch/>
        </p:blipFill>
        <p:spPr>
          <a:xfrm>
            <a:off x="1155699" y="6612504"/>
            <a:ext cx="6268843" cy="11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</a:t>
            </a:r>
            <a:r>
              <a:rPr lang="en-US" sz="54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count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097814"/>
            <a:ext cx="8333954" cy="367620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4" y="3356294"/>
            <a:ext cx="7795846" cy="2301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/>
          <a:stretch/>
        </p:blipFill>
        <p:spPr>
          <a:xfrm>
            <a:off x="1441938" y="6509126"/>
            <a:ext cx="5575944" cy="787058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9311482" y="4506886"/>
            <a:ext cx="914400" cy="5509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341077" y="6902655"/>
            <a:ext cx="2297723" cy="393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9" idx="3"/>
          </p:cNvCxnSpPr>
          <p:nvPr/>
        </p:nvCxnSpPr>
        <p:spPr>
          <a:xfrm flipH="1">
            <a:off x="5638800" y="4977181"/>
            <a:ext cx="3806593" cy="1925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два вида ошибок существуют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исключения?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перехватить все исключения?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перехватить исключения заданного типа?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Каково назначение блока </a:t>
            </a:r>
            <a:r>
              <a:rPr lang="en-US" sz="2800" dirty="0" smtClean="0"/>
              <a:t>else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Каково назначение блока </a:t>
            </a:r>
            <a:r>
              <a:rPr lang="en-US" sz="2800" dirty="0" smtClean="0"/>
              <a:t>finally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порождаются исключения?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Каким образом можно использовать сообщения, передаваемые с исключением?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line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36346" y="4076137"/>
            <a:ext cx="136172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</a:t>
            </a:r>
            <a:r>
              <a:rPr lang="ru-RU" sz="3200" dirty="0" smtClean="0"/>
              <a:t>итает </a:t>
            </a:r>
            <a:r>
              <a:rPr lang="ru-RU" sz="3200" dirty="0"/>
              <a:t>одну строку из файла; символ новой строки (</a:t>
            </a:r>
            <a:r>
              <a:rPr lang="ru-RU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ru-RU" sz="3200" dirty="0"/>
              <a:t>) остаётся в конце прочитанной строки 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Если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</a:rPr>
              <a:t>readline</a:t>
            </a:r>
            <a:r>
              <a:rPr lang="ru-RU" sz="32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</a:rPr>
              <a:t>() </a:t>
            </a:r>
            <a:r>
              <a:rPr lang="ru-RU" sz="3200" dirty="0"/>
              <a:t>возвращает пустую строку </a:t>
            </a:r>
            <a:r>
              <a:rPr lang="ru-RU" sz="3200" dirty="0" smtClean="0"/>
              <a:t>если </a:t>
            </a:r>
            <a:r>
              <a:rPr lang="ru-RU" sz="3200" dirty="0"/>
              <a:t>достигнут конец </a:t>
            </a:r>
            <a:r>
              <a:rPr lang="ru-RU" sz="3200" dirty="0" smtClean="0"/>
              <a:t>файла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73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line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8" y="1839171"/>
            <a:ext cx="8333954" cy="3676207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704" y="3455000"/>
            <a:ext cx="7547681" cy="2430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>
          <a:xfrm>
            <a:off x="1863968" y="6308545"/>
            <a:ext cx="5183485" cy="13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line</a:t>
            </a:r>
            <a:r>
              <a:rPr lang="en-US" sz="5400" dirty="0" smtClean="0">
                <a:solidFill>
                  <a:srgbClr val="FF0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s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54284" y="3209336"/>
            <a:ext cx="136172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</a:t>
            </a:r>
            <a:r>
              <a:rPr lang="ru-RU" sz="3200" dirty="0" smtClean="0"/>
              <a:t>озвращает </a:t>
            </a:r>
            <a:r>
              <a:rPr lang="ru-RU" sz="3200" dirty="0">
                <a:solidFill>
                  <a:srgbClr val="00B050"/>
                </a:solidFill>
              </a:rPr>
              <a:t>список</a:t>
            </a:r>
            <a:r>
              <a:rPr lang="ru-RU" sz="3200" dirty="0"/>
              <a:t>, содержащий все строки с данными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ru-RU" sz="3200" dirty="0" smtClean="0"/>
              <a:t>обнаруженные </a:t>
            </a:r>
            <a:r>
              <a:rPr lang="ru-RU" sz="3200" dirty="0"/>
              <a:t>в файле. 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Считывание содержимого файла происходит быстрее, чем в методе </a:t>
            </a:r>
            <a:r>
              <a:rPr lang="en-US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3200" dirty="0" smtClean="0"/>
              <a:t>, но содержимое файла полностью загружается в память.</a:t>
            </a:r>
            <a:endParaRPr lang="en-US" sz="3200" dirty="0" smtClean="0"/>
          </a:p>
          <a:p>
            <a:endParaRPr lang="ru-RU" sz="3200" dirty="0"/>
          </a:p>
          <a:p>
            <a:r>
              <a:rPr lang="ru-RU" sz="3200" dirty="0" smtClean="0"/>
              <a:t>Часто применяется вместе с циклом </a:t>
            </a:r>
            <a:r>
              <a:rPr lang="en-US" sz="3200" dirty="0" smtClean="0"/>
              <a:t>for </a:t>
            </a:r>
            <a:r>
              <a:rPr lang="ru-RU" sz="3200" dirty="0" smtClean="0"/>
              <a:t>для перебора строк файла.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839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ru-RU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read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line</a:t>
            </a:r>
            <a:r>
              <a:rPr lang="en-US" sz="5400" dirty="0">
                <a:solidFill>
                  <a:srgbClr val="FF0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s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()</a:t>
            </a: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.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8" y="1839171"/>
            <a:ext cx="8333954" cy="3676207"/>
          </a:xfrm>
          <a:prstGeom prst="rect">
            <a:avLst/>
          </a:prstGeom>
        </p:spPr>
      </p:pic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61" y="3138853"/>
            <a:ext cx="7418921" cy="2814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/>
          <a:stretch/>
        </p:blipFill>
        <p:spPr>
          <a:xfrm>
            <a:off x="1576598" y="6551780"/>
            <a:ext cx="8780062" cy="11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файла. Цикл </a:t>
            </a:r>
            <a:r>
              <a:rPr lang="en-US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01176" y="3547890"/>
            <a:ext cx="136172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Альтернативный способ построчного чтения - организация цикла по файловому объекту посредством цикла </a:t>
            </a:r>
            <a:r>
              <a:rPr lang="en-US" sz="3200" dirty="0" smtClean="0"/>
              <a:t>for</a:t>
            </a:r>
          </a:p>
          <a:p>
            <a:endParaRPr lang="en-US" sz="3200" dirty="0" smtClean="0"/>
          </a:p>
          <a:p>
            <a:r>
              <a:rPr lang="ru-RU" sz="3200" dirty="0" smtClean="0"/>
              <a:t>Он быстр, рационально использует память и имеет простой код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ru-RU" sz="3200" dirty="0" smtClean="0"/>
              <a:t>Рекомендованный способ построчного чтения файлов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739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Чтение из файла. Цикл </a:t>
            </a:r>
            <a:r>
              <a:rPr lang="en-US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5400" dirty="0">
              <a:solidFill>
                <a:schemeClr val="bg2"/>
              </a:solidFill>
              <a:latin typeface="+mj-lt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8" y="1839171"/>
            <a:ext cx="8333954" cy="3676207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53" y="3619499"/>
            <a:ext cx="8313085" cy="2149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/>
          <a:stretch/>
        </p:blipFill>
        <p:spPr>
          <a:xfrm>
            <a:off x="1899138" y="6639112"/>
            <a:ext cx="4149970" cy="8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73723" y="241300"/>
            <a:ext cx="14642123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Позиция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указателя в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файле. Метод 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tell()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5968" y="4515826"/>
            <a:ext cx="14059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tell() </a:t>
            </a:r>
            <a:r>
              <a:rPr lang="ru-RU" sz="3200" dirty="0" smtClean="0"/>
              <a:t>возвращает </a:t>
            </a:r>
            <a:r>
              <a:rPr lang="ru-RU" sz="3200" dirty="0"/>
              <a:t>целое, представляющее собой текущую позицию в </a:t>
            </a:r>
            <a:r>
              <a:rPr lang="ru-RU" sz="3200" dirty="0" smtClean="0"/>
              <a:t>файле, </a:t>
            </a:r>
            <a:r>
              <a:rPr lang="ru-RU" sz="3200" dirty="0"/>
              <a:t>измеренную в </a:t>
            </a:r>
            <a:r>
              <a:rPr lang="ru-RU" sz="3200" dirty="0" smtClean="0"/>
              <a:t>байтах</a:t>
            </a:r>
            <a:r>
              <a:rPr lang="en-US" sz="3200" dirty="0" smtClean="0"/>
              <a:t> (</a:t>
            </a:r>
            <a:r>
              <a:rPr lang="ru-RU" sz="3200" dirty="0" smtClean="0"/>
              <a:t>символах) </a:t>
            </a:r>
            <a:r>
              <a:rPr lang="ru-RU" sz="3200" dirty="0"/>
              <a:t>от начала файла.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7266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73723" y="241300"/>
            <a:ext cx="14642123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Позиция </a:t>
            </a:r>
            <a:r>
              <a:rPr lang="ru-RU" sz="5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указателя в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файле. Метод 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seek()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4845" y="1971918"/>
            <a:ext cx="1405987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Чтобы </a:t>
            </a:r>
            <a:r>
              <a:rPr lang="ru-RU" sz="2800" dirty="0"/>
              <a:t>перейти на нужную нам позицию, следует использовать другой метод - </a:t>
            </a:r>
            <a:r>
              <a:rPr lang="ru-RU" sz="2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ru-RU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offset, [from]</a:t>
            </a:r>
            <a:r>
              <a:rPr lang="ru-RU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r>
              <a:rPr lang="ru-RU" sz="2800" dirty="0"/>
              <a:t>Позиция вычисляется прибавлением смещения к </a:t>
            </a:r>
            <a:r>
              <a:rPr lang="ru-RU" sz="2800" dirty="0" smtClean="0"/>
              <a:t>точке отсчёта; точка отсчёта выбирается </a:t>
            </a:r>
            <a:r>
              <a:rPr lang="ru-RU" sz="2800" dirty="0"/>
              <a:t>из параметра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Значение </a:t>
            </a:r>
            <a:r>
              <a:rPr lang="ru-RU" sz="2800" dirty="0"/>
              <a:t>0 параметра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800" dirty="0" smtClean="0"/>
              <a:t> </a:t>
            </a:r>
            <a:r>
              <a:rPr lang="ru-RU" sz="2800" dirty="0"/>
              <a:t>отмеряет смещение от начала файла, значение 1 применяет текущую позицию в файле, а значение 2 в качестве точки отсчёта использует конец файла. 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Параметр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800" dirty="0" smtClean="0"/>
              <a:t> </a:t>
            </a:r>
            <a:r>
              <a:rPr lang="ru-RU" sz="2800" dirty="0"/>
              <a:t>может быть опущен и по умолчанию устанавливается в 0, используя начало файла в качестве точки отсчёта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/>
              <a:t>При работе с текстовыми файлами (открытыми без символа </a:t>
            </a:r>
            <a:r>
              <a:rPr lang="ru-RU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800" dirty="0"/>
              <a:t> в строке режима), выполнять позиционирование (</a:t>
            </a:r>
            <a:r>
              <a:rPr lang="ru-RU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ru-RU" sz="2800" dirty="0"/>
              <a:t>) позволяется только от начала файла (за исключением прокрутки в конец файла с использованием </a:t>
            </a:r>
            <a:r>
              <a:rPr lang="ru-RU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ru-RU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(0, 2)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595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56492" y="241300"/>
            <a:ext cx="1443110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Позиционирование. Методы 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tell() </a:t>
            </a: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seek()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21" y="2092588"/>
            <a:ext cx="8333954" cy="3676207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76" y="3366082"/>
            <a:ext cx="7423724" cy="2511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59" y="6225996"/>
            <a:ext cx="5917368" cy="1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773723" y="241300"/>
            <a:ext cx="14642123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Хорошая практика. Слово </a:t>
            </a:r>
            <a:r>
              <a:rPr lang="en-US" sz="5400" dirty="0" smtClean="0">
                <a:solidFill>
                  <a:srgbClr val="FFC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with</a:t>
            </a:r>
            <a:endParaRPr lang="en-US" sz="5400" dirty="0">
              <a:solidFill>
                <a:srgbClr val="FFC00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70967" y="6594878"/>
            <a:ext cx="7554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5968" y="3619499"/>
            <a:ext cx="14059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Считается хорошей манерой использовать ключевое слово </a:t>
            </a:r>
            <a:r>
              <a:rPr lang="ru-RU" sz="28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sz="2800" dirty="0"/>
              <a:t> при работе с файловыми объектами.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Преимущество </a:t>
            </a:r>
            <a:r>
              <a:rPr lang="ru-RU" sz="2800" dirty="0"/>
              <a:t>этого способа в том, что файл всегда корректно закрывается после выполнения блока, либо если при выполнении было порождено исключение.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Кроме </a:t>
            </a:r>
            <a:r>
              <a:rPr lang="ru-RU" sz="2800" dirty="0"/>
              <a:t>того, получающийся код намного короче, чем эквивалентная форма с блоками </a:t>
            </a:r>
            <a:r>
              <a:rPr lang="ru-RU" sz="28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try-finally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49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Упражнение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6"/>
            <a:ext cx="14379677" cy="7389761"/>
          </a:xfrm>
        </p:spPr>
        <p:txBody>
          <a:bodyPr>
            <a:normAutofit lnSpcReduction="10000"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Напишите функцию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ru-RU" sz="2800" dirty="0" smtClean="0"/>
              <a:t>, которая принимает два параметра: </a:t>
            </a:r>
            <a:r>
              <a:rPr lang="en-US" sz="28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800" dirty="0" smtClean="0"/>
              <a:t>. </a:t>
            </a:r>
            <a:r>
              <a:rPr lang="ru-RU" sz="2800" dirty="0" smtClean="0"/>
              <a:t>Первый параметр должен быть перечисляемым типом (строка – </a:t>
            </a:r>
            <a:r>
              <a:rPr lang="en-US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 smtClean="0"/>
              <a:t>, </a:t>
            </a:r>
            <a:r>
              <a:rPr lang="ru-RU" sz="2800" dirty="0" smtClean="0"/>
              <a:t>список – 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dirty="0" smtClean="0"/>
              <a:t> </a:t>
            </a:r>
            <a:r>
              <a:rPr lang="ru-RU" sz="2800" dirty="0" smtClean="0"/>
              <a:t>или кортеж – 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800" dirty="0" smtClean="0"/>
              <a:t>), </a:t>
            </a:r>
            <a:r>
              <a:rPr lang="ru-RU" sz="2800" dirty="0" smtClean="0"/>
              <a:t>второй параметр – целочисленный (</a:t>
            </a:r>
            <a:r>
              <a:rPr lang="en-US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/>
              <a:t>).</a:t>
            </a:r>
            <a:endParaRPr lang="ru-RU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Функция должна возвращать результат операции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(повторение)</a:t>
            </a:r>
            <a:r>
              <a:rPr lang="ru-RU" sz="2800" dirty="0" smtClean="0"/>
              <a:t> над параметрами.</a:t>
            </a:r>
            <a:endParaRPr lang="en-US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Предусмотреть случаи нарушения контракта использования функции, когда в качестве первого аргумента передается </a:t>
            </a:r>
            <a:r>
              <a:rPr lang="ru-RU" sz="2800" dirty="0" smtClean="0">
                <a:solidFill>
                  <a:srgbClr val="FF0000"/>
                </a:solidFill>
              </a:rPr>
              <a:t>не</a:t>
            </a:r>
            <a:r>
              <a:rPr lang="ru-RU" sz="2800" dirty="0" smtClean="0"/>
              <a:t> последовательность или в качестве второго аргумента – не целое число. При нарушении контракта необходимо породить исключение типа </a:t>
            </a:r>
            <a:r>
              <a:rPr lang="en-US" sz="2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800" dirty="0" smtClean="0"/>
              <a:t> </a:t>
            </a:r>
            <a:r>
              <a:rPr lang="ru-RU" sz="2800" dirty="0" smtClean="0"/>
              <a:t>и передать сообщение конкретизирующее причину нарушения контракта.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Привести пример применения функции при выполнении контракта и при нарушении.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99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56492" y="241300"/>
            <a:ext cx="1443110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Модуль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os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73199" y="3619499"/>
            <a:ext cx="133447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Модуль </a:t>
            </a:r>
            <a:r>
              <a:rPr lang="ru-RU" sz="2800" dirty="0" err="1"/>
              <a:t>os</a:t>
            </a:r>
            <a:r>
              <a:rPr lang="ru-RU" sz="2800" dirty="0"/>
              <a:t> предоставляет множество функций для работы с операционной системой, причём их поведение, как правило, не зависит от ОС, поэтому программы остаются переносимыми. 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Рассмотрим функции, которые относятся к работе с файлами и директориями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757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56492" y="241300"/>
            <a:ext cx="1443110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Модуль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os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85630" y="2130668"/>
            <a:ext cx="133447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os.name</a:t>
            </a:r>
            <a:r>
              <a:rPr lang="ru-RU" sz="2800" dirty="0"/>
              <a:t> - имя операционной системы. Доступные варианты: '</a:t>
            </a:r>
            <a:r>
              <a:rPr lang="ru-RU" sz="2800" dirty="0" err="1"/>
              <a:t>posix</a:t>
            </a:r>
            <a:r>
              <a:rPr lang="ru-RU" sz="2800" dirty="0"/>
              <a:t>', '</a:t>
            </a:r>
            <a:r>
              <a:rPr lang="ru-RU" sz="2800" dirty="0" err="1"/>
              <a:t>nt</a:t>
            </a:r>
            <a:r>
              <a:rPr lang="ru-RU" sz="2800" dirty="0"/>
              <a:t>', '</a:t>
            </a:r>
            <a:r>
              <a:rPr lang="ru-RU" sz="2800" dirty="0" err="1"/>
              <a:t>mac</a:t>
            </a:r>
            <a:r>
              <a:rPr lang="ru-RU" sz="2800" dirty="0"/>
              <a:t>', 'os2', '</a:t>
            </a:r>
            <a:r>
              <a:rPr lang="ru-RU" sz="2800" dirty="0" err="1"/>
              <a:t>ce</a:t>
            </a:r>
            <a:r>
              <a:rPr lang="ru-RU" sz="2800" dirty="0"/>
              <a:t>', '</a:t>
            </a:r>
            <a:r>
              <a:rPr lang="ru-RU" sz="2800" dirty="0" err="1"/>
              <a:t>java</a:t>
            </a:r>
            <a:r>
              <a:rPr lang="ru-RU" sz="2800" dirty="0"/>
              <a:t>'.</a:t>
            </a:r>
          </a:p>
          <a:p>
            <a:endParaRPr lang="ru-RU" sz="2800" b="1" dirty="0" smtClean="0"/>
          </a:p>
          <a:p>
            <a:r>
              <a:rPr lang="ru-RU" sz="2800" b="1" dirty="0" err="1" smtClean="0"/>
              <a:t>os.environ</a:t>
            </a:r>
            <a:r>
              <a:rPr lang="ru-RU" sz="2800" dirty="0" smtClean="0"/>
              <a:t> </a:t>
            </a:r>
            <a:r>
              <a:rPr lang="ru-RU" sz="2800" dirty="0"/>
              <a:t>- словарь переменных окружения. Изменяемый (можно добавлять и удалять переменные окружения</a:t>
            </a:r>
            <a:r>
              <a:rPr lang="ru-RU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b="1" dirty="0" err="1"/>
              <a:t>os.chdir</a:t>
            </a:r>
            <a:r>
              <a:rPr lang="en-US" sz="2800" dirty="0"/>
              <a:t>(path) - </a:t>
            </a:r>
            <a:r>
              <a:rPr lang="ru-RU" sz="2800" dirty="0"/>
              <a:t>смена текущей директории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err="1"/>
              <a:t>os.getcwd</a:t>
            </a:r>
            <a:r>
              <a:rPr lang="en-US" sz="2800" dirty="0"/>
              <a:t>() - </a:t>
            </a:r>
            <a:r>
              <a:rPr lang="ru-RU" sz="2800" dirty="0"/>
              <a:t>текущая рабочая директория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err="1"/>
              <a:t>os.mkdir</a:t>
            </a:r>
            <a:r>
              <a:rPr lang="en-US" sz="2800" dirty="0"/>
              <a:t>(path, mode=0o777, *, </a:t>
            </a:r>
            <a:r>
              <a:rPr lang="en-US" sz="2800" dirty="0" err="1"/>
              <a:t>dir_fd</a:t>
            </a:r>
            <a:r>
              <a:rPr lang="en-US" sz="2800" dirty="0"/>
              <a:t>=None) - </a:t>
            </a:r>
            <a:r>
              <a:rPr lang="ru-RU" sz="2800" dirty="0"/>
              <a:t>создаёт директорию. </a:t>
            </a:r>
            <a:r>
              <a:rPr lang="en-US" sz="2800" dirty="0" err="1"/>
              <a:t>OSError</a:t>
            </a:r>
            <a:r>
              <a:rPr lang="en-US" sz="2800" dirty="0"/>
              <a:t>, </a:t>
            </a:r>
            <a:r>
              <a:rPr lang="ru-RU" sz="2800" dirty="0"/>
              <a:t>если директория существует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r>
              <a:rPr lang="en-US" sz="2800" b="1" dirty="0" err="1"/>
              <a:t>os.makedirs</a:t>
            </a:r>
            <a:r>
              <a:rPr lang="en-US" sz="2800" dirty="0"/>
              <a:t>(path, mode=0o777, </a:t>
            </a:r>
            <a:r>
              <a:rPr lang="en-US" sz="2800" dirty="0" err="1"/>
              <a:t>exist_ok</a:t>
            </a:r>
            <a:r>
              <a:rPr lang="en-US" sz="2800" dirty="0"/>
              <a:t>=False) - </a:t>
            </a:r>
            <a:r>
              <a:rPr lang="ru-RU" sz="2800" dirty="0"/>
              <a:t>создаёт директорию, создавая при этом промежуточные директории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09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56492" y="241300"/>
            <a:ext cx="1443110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Модуль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os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85630" y="2130668"/>
            <a:ext cx="1334476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os.remove</a:t>
            </a:r>
            <a:r>
              <a:rPr lang="en-US" sz="2800" dirty="0" smtClean="0"/>
              <a:t>(path</a:t>
            </a:r>
            <a:r>
              <a:rPr lang="en-US" sz="2800" dirty="0"/>
              <a:t>, *, </a:t>
            </a:r>
            <a:r>
              <a:rPr lang="en-US" sz="2800" dirty="0" err="1"/>
              <a:t>dir_fd</a:t>
            </a:r>
            <a:r>
              <a:rPr lang="en-US" sz="2800" dirty="0"/>
              <a:t>=None) - </a:t>
            </a:r>
            <a:r>
              <a:rPr lang="ru-RU" sz="2800" dirty="0"/>
              <a:t>удаляет путь к файлу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r>
              <a:rPr lang="en-US" sz="2800" b="1" dirty="0" err="1"/>
              <a:t>os.rename</a:t>
            </a:r>
            <a:r>
              <a:rPr lang="en-US" sz="2800" dirty="0"/>
              <a:t>(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dst</a:t>
            </a:r>
            <a:r>
              <a:rPr lang="en-US" sz="2800" dirty="0"/>
              <a:t>, *, </a:t>
            </a:r>
            <a:r>
              <a:rPr lang="en-US" sz="2800" dirty="0" err="1"/>
              <a:t>src_dir_fd</a:t>
            </a:r>
            <a:r>
              <a:rPr lang="en-US" sz="2800" dirty="0"/>
              <a:t>=None, </a:t>
            </a:r>
            <a:r>
              <a:rPr lang="en-US" sz="2800" dirty="0" err="1"/>
              <a:t>dst_dir_fd</a:t>
            </a:r>
            <a:r>
              <a:rPr lang="en-US" sz="2800" dirty="0"/>
              <a:t>=None) - </a:t>
            </a:r>
            <a:r>
              <a:rPr lang="ru-RU" sz="2800" dirty="0"/>
              <a:t>переименовывает файл или директорию из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dst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err="1"/>
              <a:t>os.renames</a:t>
            </a:r>
            <a:r>
              <a:rPr lang="en-US" sz="2800" dirty="0"/>
              <a:t>(old, new) - </a:t>
            </a:r>
            <a:r>
              <a:rPr lang="ru-RU" sz="2800" dirty="0"/>
              <a:t>переименовывает </a:t>
            </a:r>
            <a:r>
              <a:rPr lang="en-US" sz="2800" dirty="0"/>
              <a:t>old </a:t>
            </a:r>
            <a:r>
              <a:rPr lang="ru-RU" sz="2800" dirty="0"/>
              <a:t>в </a:t>
            </a:r>
            <a:r>
              <a:rPr lang="en-US" sz="2800" dirty="0"/>
              <a:t>new, </a:t>
            </a:r>
            <a:r>
              <a:rPr lang="ru-RU" sz="2800" dirty="0"/>
              <a:t>создавая промежуточные директории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r>
              <a:rPr lang="en-US" sz="2800" b="1" dirty="0" err="1"/>
              <a:t>os.replace</a:t>
            </a:r>
            <a:r>
              <a:rPr lang="en-US" sz="2800" dirty="0"/>
              <a:t>(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dst</a:t>
            </a:r>
            <a:r>
              <a:rPr lang="en-US" sz="2800" dirty="0"/>
              <a:t>, *, </a:t>
            </a:r>
            <a:r>
              <a:rPr lang="en-US" sz="2800" dirty="0" err="1"/>
              <a:t>src_dir_fd</a:t>
            </a:r>
            <a:r>
              <a:rPr lang="en-US" sz="2800" dirty="0"/>
              <a:t>=None, </a:t>
            </a:r>
            <a:r>
              <a:rPr lang="en-US" sz="2800" dirty="0" err="1"/>
              <a:t>dst_dir_fd</a:t>
            </a:r>
            <a:r>
              <a:rPr lang="en-US" sz="2800" dirty="0"/>
              <a:t>=None) - </a:t>
            </a:r>
            <a:r>
              <a:rPr lang="ru-RU" sz="2800" dirty="0"/>
              <a:t>переименовывает из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dst</a:t>
            </a:r>
            <a:r>
              <a:rPr lang="en-US" sz="2800" dirty="0"/>
              <a:t> </a:t>
            </a:r>
            <a:r>
              <a:rPr lang="ru-RU" sz="2800" dirty="0"/>
              <a:t>с принудительной заменой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r>
              <a:rPr lang="en-US" sz="2800" b="1" dirty="0" err="1"/>
              <a:t>os.rmdir</a:t>
            </a:r>
            <a:r>
              <a:rPr lang="en-US" sz="2800" dirty="0"/>
              <a:t>(path, *, </a:t>
            </a:r>
            <a:r>
              <a:rPr lang="en-US" sz="2800" dirty="0" err="1"/>
              <a:t>dir_fd</a:t>
            </a:r>
            <a:r>
              <a:rPr lang="en-US" sz="2800" dirty="0"/>
              <a:t>=None) - </a:t>
            </a:r>
            <a:r>
              <a:rPr lang="ru-RU" sz="2800" dirty="0"/>
              <a:t>удаляет пустую директорию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r>
              <a:rPr lang="en-US" sz="2800" b="1" dirty="0" err="1"/>
              <a:t>os.removedirs</a:t>
            </a:r>
            <a:r>
              <a:rPr lang="en-US" sz="2800" b="1" dirty="0"/>
              <a:t>(path)</a:t>
            </a:r>
            <a:r>
              <a:rPr lang="en-US" sz="2800" dirty="0"/>
              <a:t> - </a:t>
            </a:r>
            <a:r>
              <a:rPr lang="ru-RU" sz="2800" dirty="0"/>
              <a:t>удаляет директорию, затем пытается удалить родительские директории, и удаляет их рекурсивно, пока они пусты.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56492" y="241300"/>
            <a:ext cx="1443110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Модуль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os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84923" y="4076700"/>
            <a:ext cx="133447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 err="1"/>
              <a:t>os.scandir</a:t>
            </a:r>
            <a:r>
              <a:rPr lang="en-US" sz="2800" b="1" dirty="0"/>
              <a:t>(path</a:t>
            </a:r>
            <a:r>
              <a:rPr lang="en-US" sz="2800" b="1" dirty="0" smtClean="0"/>
              <a:t>='.')</a:t>
            </a:r>
            <a:r>
              <a:rPr lang="ru-RU" sz="2800" b="1" dirty="0" smtClean="0"/>
              <a:t> </a:t>
            </a:r>
            <a:r>
              <a:rPr lang="ru-RU" sz="2800" dirty="0" smtClean="0"/>
              <a:t>возвращает итератор объектов</a:t>
            </a:r>
            <a:r>
              <a:rPr lang="en-US" sz="2800" dirty="0" smtClean="0"/>
              <a:t> </a:t>
            </a:r>
            <a:r>
              <a:rPr lang="en-US" sz="2800" dirty="0" err="1" smtClean="0"/>
              <a:t>DirEntry</a:t>
            </a:r>
            <a:r>
              <a:rPr lang="en-US" sz="2800" dirty="0" smtClean="0"/>
              <a:t> </a:t>
            </a:r>
            <a:r>
              <a:rPr lang="ru-RU" sz="2800" dirty="0" smtClean="0"/>
              <a:t>соответствующих содержимому директории заданного в </a:t>
            </a:r>
            <a:r>
              <a:rPr lang="en-US" sz="2800" dirty="0" smtClean="0"/>
              <a:t>path</a:t>
            </a:r>
            <a:r>
              <a:rPr lang="en-US" sz="2800" dirty="0"/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460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56492" y="241300"/>
            <a:ext cx="1443110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5400" dirty="0" smtClean="0">
                <a:solidFill>
                  <a:schemeClr val="bg2"/>
                </a:solidFill>
                <a:latin typeface="+mj-lt"/>
                <a:ea typeface="Cabin"/>
                <a:cs typeface="Courier New" panose="02070309020205020404" pitchFamily="49" charset="0"/>
                <a:sym typeface="Cabin"/>
              </a:rPr>
              <a:t>Модуль</a:t>
            </a:r>
            <a:r>
              <a:rPr lang="ru-RU" sz="54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5400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os</a:t>
            </a:r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4" name="Рисунок 3" descr="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/>
          <a:stretch/>
        </p:blipFill>
        <p:spPr>
          <a:xfrm>
            <a:off x="433753" y="1859455"/>
            <a:ext cx="8301990" cy="6925642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/>
          <a:stretch/>
        </p:blipFill>
        <p:spPr>
          <a:xfrm>
            <a:off x="8346831" y="3828842"/>
            <a:ext cx="6129566" cy="1430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31" y="5724694"/>
            <a:ext cx="248637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О </a:t>
            </a:r>
            <a:r>
              <a:rPr lang="ru-RU" sz="4400" dirty="0" smtClean="0">
                <a:solidFill>
                  <a:srgbClr val="00B0F0"/>
                </a:solidFill>
              </a:rPr>
              <a:t>файлах</a:t>
            </a:r>
            <a:r>
              <a:rPr lang="ru-RU" sz="4400" dirty="0" smtClean="0"/>
              <a:t>…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Длительное </a:t>
            </a:r>
            <a:r>
              <a:rPr lang="ru-RU" sz="2800" dirty="0"/>
              <a:t>хранение информации только в оперативной памяти - невозможно</a:t>
            </a:r>
            <a:r>
              <a:rPr lang="ru-RU" sz="2800" dirty="0" smtClean="0"/>
              <a:t>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>
                <a:solidFill>
                  <a:srgbClr val="00B0F0"/>
                </a:solidFill>
              </a:rPr>
              <a:t>Файл</a:t>
            </a:r>
            <a:r>
              <a:rPr lang="ru-RU" sz="2800" dirty="0" smtClean="0"/>
              <a:t> хранит </a:t>
            </a:r>
            <a:r>
              <a:rPr lang="ru-RU" sz="2800" dirty="0"/>
              <a:t>информацию на диске, что позволяет обратиться к ней в любой момент</a:t>
            </a:r>
            <a:r>
              <a:rPr lang="ru-RU" sz="2800" dirty="0" smtClean="0"/>
              <a:t>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b="1" dirty="0">
                <a:solidFill>
                  <a:srgbClr val="00B0F0"/>
                </a:solidFill>
              </a:rPr>
              <a:t>Файл</a:t>
            </a:r>
            <a:r>
              <a:rPr lang="ru-RU" sz="2800" b="1" dirty="0"/>
              <a:t> - это именованный блок информации, расположенный на носителе информации</a:t>
            </a:r>
            <a:r>
              <a:rPr lang="ru-RU" sz="2800" b="1" dirty="0" smtClean="0"/>
              <a:t>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765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Типы </a:t>
            </a:r>
            <a:r>
              <a:rPr lang="ru-RU" sz="4400" dirty="0" smtClean="0">
                <a:solidFill>
                  <a:srgbClr val="00B0F0"/>
                </a:solidFill>
              </a:rPr>
              <a:t>файлов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2102653"/>
          </a:xfrm>
        </p:spPr>
        <p:txBody>
          <a:bodyPr>
            <a:normAutofit lnSpcReduction="10000"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/>
              <a:t>Существует </a:t>
            </a:r>
            <a:r>
              <a:rPr lang="ru-RU" sz="2800" dirty="0" smtClean="0"/>
              <a:t>следующие типы </a:t>
            </a:r>
            <a:r>
              <a:rPr lang="ru-RU" sz="2800" dirty="0" smtClean="0">
                <a:solidFill>
                  <a:srgbClr val="00B0F0"/>
                </a:solidFill>
              </a:rPr>
              <a:t>файлов</a:t>
            </a:r>
            <a:r>
              <a:rPr lang="ru-RU" sz="2800" dirty="0" smtClean="0"/>
              <a:t>: </a:t>
            </a:r>
            <a:r>
              <a:rPr lang="ru-RU" sz="2800" dirty="0"/>
              <a:t>текстовый </a:t>
            </a:r>
            <a:r>
              <a:rPr lang="ru-RU" sz="2800" dirty="0" smtClean="0"/>
              <a:t>и </a:t>
            </a:r>
            <a:r>
              <a:rPr lang="ru-RU" sz="2800" dirty="0"/>
              <a:t>бинарный (двоичный) </a:t>
            </a:r>
            <a:r>
              <a:rPr lang="ru-RU" sz="2800" dirty="0" smtClean="0">
                <a:solidFill>
                  <a:srgbClr val="00B0F0"/>
                </a:solidFill>
              </a:rPr>
              <a:t>файл</a:t>
            </a:r>
            <a:r>
              <a:rPr lang="ru-RU" sz="2800" dirty="0" smtClean="0"/>
              <a:t>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Данная </a:t>
            </a:r>
            <a:r>
              <a:rPr lang="ru-RU" sz="2800" dirty="0"/>
              <a:t>классификация в качестве критерия использует способ хранения информации. </a:t>
            </a:r>
            <a:endParaRPr lang="ru-RU" sz="2800" dirty="0" smtClean="0"/>
          </a:p>
        </p:txBody>
      </p:sp>
      <p:pic>
        <p:nvPicPr>
          <p:cNvPr id="1026" name="Picture 2" descr="E:\MailCloud\Cloud\it-step\C and C++\C and C++\lesson28\images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01" y="3130061"/>
            <a:ext cx="9685338" cy="584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Текстовый тип </a:t>
            </a:r>
            <a:r>
              <a:rPr lang="ru-RU" sz="4400" dirty="0" smtClean="0">
                <a:solidFill>
                  <a:srgbClr val="00B0F0"/>
                </a:solidFill>
              </a:rPr>
              <a:t>файла</a:t>
            </a:r>
            <a:endParaRPr lang="ru-RU" sz="3600" dirty="0"/>
          </a:p>
        </p:txBody>
      </p:sp>
      <p:pic>
        <p:nvPicPr>
          <p:cNvPr id="7" name="Рисунок 6" descr="E:\GitHub\LearnPython\week05\examples\files.py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224260"/>
            <a:ext cx="13986119" cy="76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Двоичный тип </a:t>
            </a:r>
            <a:r>
              <a:rPr lang="ru-RU" sz="4400" dirty="0" smtClean="0">
                <a:solidFill>
                  <a:srgbClr val="00B0F0"/>
                </a:solidFill>
              </a:rPr>
              <a:t>файла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E:\VSProjects\tmp\helloworld\Release\helloworld.exe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" y="939801"/>
            <a:ext cx="14590834" cy="79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Работа с </a:t>
            </a:r>
            <a:r>
              <a:rPr lang="ru-RU" sz="6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файлами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39800" y="2136741"/>
            <a:ext cx="1404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dirty="0">
                <a:solidFill>
                  <a:schemeClr val="bg2"/>
                </a:solidFill>
              </a:rPr>
              <a:t>Функция </a:t>
            </a:r>
            <a:r>
              <a:rPr lang="ru-RU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ru-RU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4000" dirty="0">
                <a:solidFill>
                  <a:schemeClr val="bg2"/>
                </a:solidFill>
              </a:rPr>
              <a:t>возвращает объект </a:t>
            </a:r>
            <a:r>
              <a:rPr lang="ru-RU" sz="4000" dirty="0" smtClean="0">
                <a:solidFill>
                  <a:srgbClr val="00B0F0"/>
                </a:solidFill>
              </a:rPr>
              <a:t>файла</a:t>
            </a:r>
            <a:r>
              <a:rPr lang="en-US" sz="4000" dirty="0" smtClean="0">
                <a:solidFill>
                  <a:schemeClr val="bg2"/>
                </a:solidFill>
              </a:rPr>
              <a:t>.</a:t>
            </a:r>
          </a:p>
          <a:p>
            <a:pPr lvl="0">
              <a:defRPr/>
            </a:pPr>
            <a:r>
              <a:rPr lang="ru-RU" sz="4000" dirty="0" smtClean="0">
                <a:solidFill>
                  <a:schemeClr val="bg2"/>
                </a:solidFill>
              </a:rPr>
              <a:t>Прототип функции выглядит следующим образом:</a:t>
            </a:r>
            <a:endParaRPr kumimoji="0" lang="ru-RU" sz="4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50157" y="5091932"/>
            <a:ext cx="127429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mode='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buffering=-1, encoding=None, errors=None, newline=None, </a:t>
            </a:r>
            <a:r>
              <a:rPr lang="en-US" sz="2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closefd</a:t>
            </a:r>
            <a:r>
              <a:rPr 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opener=None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3753" y="3781599"/>
            <a:ext cx="50057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/>
              <a:t>Обязательный параметр - </a:t>
            </a:r>
            <a:r>
              <a:rPr lang="ru-RU" sz="2400" dirty="0" smtClean="0">
                <a:solidFill>
                  <a:srgbClr val="00B0F0"/>
                </a:solidFill>
              </a:rPr>
              <a:t>файл</a:t>
            </a:r>
            <a:endParaRPr lang="ru-RU" sz="2400" dirty="0">
              <a:solidFill>
                <a:srgbClr val="00B0F0"/>
              </a:solidFill>
            </a:endParaRPr>
          </a:p>
        </p:txBody>
      </p:sp>
      <p:cxnSp>
        <p:nvCxnSpPr>
          <p:cNvPr id="8" name="Прямая со стрелкой 7"/>
          <p:cNvCxnSpPr>
            <a:stCxn id="4" idx="1"/>
          </p:cNvCxnSpPr>
          <p:nvPr/>
        </p:nvCxnSpPr>
        <p:spPr>
          <a:xfrm flipH="1">
            <a:off x="3434862" y="4012432"/>
            <a:ext cx="808891" cy="116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8424" y="4438020"/>
            <a:ext cx="76192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/>
              <a:t>Режим открытия файла (по умолчанию – </a:t>
            </a:r>
            <a:r>
              <a:rPr lang="ru-RU" sz="2400" dirty="0" smtClean="0">
                <a:solidFill>
                  <a:srgbClr val="FFC000"/>
                </a:solidFill>
              </a:rPr>
              <a:t>чтение</a:t>
            </a:r>
            <a:r>
              <a:rPr lang="ru-RU" sz="2400" dirty="0" smtClean="0"/>
              <a:t>)</a:t>
            </a:r>
            <a:endParaRPr lang="ru-RU" sz="2400" dirty="0">
              <a:solidFill>
                <a:srgbClr val="00B0F0"/>
              </a:solidFill>
            </a:endParaRP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>
            <a:off x="4830643" y="4668853"/>
            <a:ext cx="1617781" cy="51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3893" y="4795754"/>
            <a:ext cx="151227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Кодировка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11" idx="1"/>
          </p:cNvCxnSpPr>
          <p:nvPr/>
        </p:nvCxnSpPr>
        <p:spPr>
          <a:xfrm flipH="1">
            <a:off x="11066585" y="4995809"/>
            <a:ext cx="3257308" cy="25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750157" y="7125539"/>
            <a:ext cx="878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Путь к файлу может быть относительным или абсолютным.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 animBg="1"/>
      <p:bldP spid="11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Режим открытия </a:t>
            </a:r>
            <a:r>
              <a:rPr lang="ru-RU" sz="6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файла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0291"/>
              </p:ext>
            </p:extLst>
          </p:nvPr>
        </p:nvGraphicFramePr>
        <p:xfrm>
          <a:off x="1155700" y="2907322"/>
          <a:ext cx="13931900" cy="457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3377">
                  <a:extLst>
                    <a:ext uri="{9D8B030D-6E8A-4147-A177-3AD203B41FA5}">
                      <a16:colId xmlns:a16="http://schemas.microsoft.com/office/drawing/2014/main" val="3871808766"/>
                    </a:ext>
                  </a:extLst>
                </a:gridCol>
                <a:gridCol w="12508523">
                  <a:extLst>
                    <a:ext uri="{9D8B030D-6E8A-4147-A177-3AD203B41FA5}">
                      <a16:colId xmlns:a16="http://schemas.microsoft.com/office/drawing/2014/main" val="2702375906"/>
                    </a:ext>
                  </a:extLst>
                </a:gridCol>
              </a:tblGrid>
              <a:tr h="50868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Режим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Обозначение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56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5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на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64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на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80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на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дозапись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22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в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04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в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68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Открытие на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2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1433</Words>
  <Application>Microsoft Office PowerPoint</Application>
  <PresentationFormat>Произвольный</PresentationFormat>
  <Paragraphs>236</Paragraphs>
  <Slides>34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Cabin</vt:lpstr>
      <vt:lpstr>1_Title &amp; Bullets</vt:lpstr>
      <vt:lpstr>1_Title &amp; Subtitle</vt:lpstr>
      <vt:lpstr>Программирование на Python </vt:lpstr>
      <vt:lpstr>Вопросы на повторение</vt:lpstr>
      <vt:lpstr>Упражнение на повторение</vt:lpstr>
      <vt:lpstr>О файлах…</vt:lpstr>
      <vt:lpstr>Типы файлов</vt:lpstr>
      <vt:lpstr>Текстовый тип файла</vt:lpstr>
      <vt:lpstr>Двоичный тип файла</vt:lpstr>
      <vt:lpstr>Работа с файлами в python</vt:lpstr>
      <vt:lpstr>Режим открытия файла</vt:lpstr>
      <vt:lpstr>Атрибуты объектов-файлов</vt:lpstr>
      <vt:lpstr>Атрибуты объектов-файлов</vt:lpstr>
      <vt:lpstr>Закрытие файла. Метод close()</vt:lpstr>
      <vt:lpstr>Закрытие файла. Метод close()</vt:lpstr>
      <vt:lpstr>Запись в файл. Метод write().</vt:lpstr>
      <vt:lpstr>Запись в файл. Метод write().</vt:lpstr>
      <vt:lpstr>Запись в файл. Метод write().</vt:lpstr>
      <vt:lpstr>Чтение из файла. Метод read().</vt:lpstr>
      <vt:lpstr>Чтение из файла. Метод read().</vt:lpstr>
      <vt:lpstr>Чтение из файла. Метод read(count).</vt:lpstr>
      <vt:lpstr>Чтение из файла. Метод readline().</vt:lpstr>
      <vt:lpstr>Чтение из файла. Метод readline().</vt:lpstr>
      <vt:lpstr>Чтение из файла. Метод readlines().</vt:lpstr>
      <vt:lpstr>Чтение из файла. Метод readlines().</vt:lpstr>
      <vt:lpstr>Чтение из файла. Цикл for</vt:lpstr>
      <vt:lpstr>Чтение из файла. Цикл for</vt:lpstr>
      <vt:lpstr>Позиция указателя в файле. Метод tell()</vt:lpstr>
      <vt:lpstr>Позиция указателя в файле. Метод seek()</vt:lpstr>
      <vt:lpstr>Позиционирование. Методы tell() и seek()</vt:lpstr>
      <vt:lpstr>Хорошая практика. Слово with</vt:lpstr>
      <vt:lpstr>Модуль os</vt:lpstr>
      <vt:lpstr>Модуль os</vt:lpstr>
      <vt:lpstr>Модуль os</vt:lpstr>
      <vt:lpstr>Модуль os</vt:lpstr>
      <vt:lpstr>Модуль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440</cp:revision>
  <dcterms:modified xsi:type="dcterms:W3CDTF">2016-09-11T01:23:16Z</dcterms:modified>
</cp:coreProperties>
</file>