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  <p:sldMasterId id="2147483731" r:id="rId3"/>
  </p:sldMasterIdLst>
  <p:notesMasterIdLst>
    <p:notesMasterId r:id="rId21"/>
  </p:notesMasterIdLst>
  <p:sldIdLst>
    <p:sldId id="285" r:id="rId4"/>
    <p:sldId id="283" r:id="rId5"/>
    <p:sldId id="311" r:id="rId6"/>
    <p:sldId id="257" r:id="rId7"/>
    <p:sldId id="317" r:id="rId8"/>
    <p:sldId id="315" r:id="rId9"/>
    <p:sldId id="316" r:id="rId10"/>
    <p:sldId id="288" r:id="rId11"/>
    <p:sldId id="323" r:id="rId12"/>
    <p:sldId id="313" r:id="rId13"/>
    <p:sldId id="314" r:id="rId14"/>
    <p:sldId id="324" r:id="rId15"/>
    <p:sldId id="325" r:id="rId16"/>
    <p:sldId id="318" r:id="rId17"/>
    <p:sldId id="320" r:id="rId18"/>
    <p:sldId id="321" r:id="rId19"/>
    <p:sldId id="322" r:id="rId20"/>
  </p:sldIdLst>
  <p:sldSz cx="16256000" cy="9144000"/>
  <p:notesSz cx="6858000" cy="9144000"/>
  <p:embeddedFontLst>
    <p:embeddedFont>
      <p:font typeface="Cabin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44" y="28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3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0674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7685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5119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8512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860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783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7526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0516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4490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4801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9240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2105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6884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659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276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021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5307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97571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201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07096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0472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501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50632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4047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993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8949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</a:t>
            </a:r>
            <a:r>
              <a:rPr lang="ru-RU" sz="3200" dirty="0">
                <a:solidFill>
                  <a:schemeClr val="tx1"/>
                </a:solidFill>
              </a:rPr>
              <a:t>7</a:t>
            </a: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Функции (</a:t>
            </a:r>
            <a:r>
              <a:rPr lang="en-US" sz="3200" dirty="0" err="1" smtClean="0">
                <a:solidFill>
                  <a:schemeClr val="tx1"/>
                </a:solidFill>
              </a:rPr>
              <a:t>def</a:t>
            </a:r>
            <a:r>
              <a:rPr lang="en-US" sz="3200" dirty="0" smtClean="0">
                <a:solidFill>
                  <a:schemeClr val="tx1"/>
                </a:solidFill>
              </a:rPr>
              <a:t>)</a:t>
            </a:r>
            <a:endParaRPr lang="ru-RU" sz="3200" dirty="0" smtClean="0">
              <a:solidFill>
                <a:schemeClr val="tx1"/>
              </a:solidFill>
            </a:endParaRP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Лямбда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выражения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55700" y="2547049"/>
            <a:ext cx="14046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/>
              <a:t>Лямбда-выражение в программировании — специальный синтаксис для определения функциональных объектов, заимствованный из λ-исчисления.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55700" y="5415662"/>
            <a:ext cx="138303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err="1"/>
              <a:t>Ля́мбда-исчисле́ние</a:t>
            </a:r>
            <a:r>
              <a:rPr lang="ru-RU" sz="3600" dirty="0"/>
              <a:t> (</a:t>
            </a:r>
            <a:r>
              <a:rPr lang="ru-RU" sz="4000" dirty="0"/>
              <a:t>λ-исчисление</a:t>
            </a:r>
            <a:r>
              <a:rPr lang="ru-RU" sz="3600" dirty="0"/>
              <a:t>) — формальная система, разработанная американским математиком </a:t>
            </a:r>
            <a:r>
              <a:rPr lang="ru-RU" sz="3600" dirty="0" err="1"/>
              <a:t>Алонзо</a:t>
            </a:r>
            <a:r>
              <a:rPr lang="ru-RU" sz="3600" dirty="0"/>
              <a:t> </a:t>
            </a:r>
            <a:r>
              <a:rPr lang="ru-RU" sz="3600" dirty="0" err="1"/>
              <a:t>Чёрчем</a:t>
            </a:r>
            <a:r>
              <a:rPr lang="ru-RU" sz="3600" dirty="0"/>
              <a:t>, для формализации и анализа понятия вычислимости.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026327" y="8177312"/>
            <a:ext cx="6579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i="1" dirty="0"/>
              <a:t>Материал</a:t>
            </a:r>
            <a:r>
              <a:rPr lang="ru-RU" sz="2000" dirty="0"/>
              <a:t> из Википедии — свободной энциклопедии</a:t>
            </a:r>
          </a:p>
        </p:txBody>
      </p:sp>
    </p:spTree>
    <p:extLst>
      <p:ext uri="{BB962C8B-B14F-4D97-AF65-F5344CB8AC3E}">
        <p14:creationId xmlns:p14="http://schemas.microsoft.com/office/powerpoint/2010/main" val="315185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/>
              <a:t>Анонимные функции, инструкция </a:t>
            </a:r>
            <a:r>
              <a:rPr lang="en-US" sz="6600" dirty="0"/>
              <a:t>lambda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55700" y="5415662"/>
            <a:ext cx="138303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err="1"/>
              <a:t>Ля́мбда-исчисле́ние</a:t>
            </a:r>
            <a:r>
              <a:rPr lang="ru-RU" sz="3600" dirty="0"/>
              <a:t> (</a:t>
            </a:r>
            <a:r>
              <a:rPr lang="ru-RU" sz="4000" dirty="0"/>
              <a:t>λ-исчисление</a:t>
            </a:r>
            <a:r>
              <a:rPr lang="ru-RU" sz="3600" dirty="0"/>
              <a:t>) — формальная система, разработанная американским математиком </a:t>
            </a:r>
            <a:r>
              <a:rPr lang="ru-RU" sz="3600" dirty="0" err="1"/>
              <a:t>Алонзо</a:t>
            </a:r>
            <a:r>
              <a:rPr lang="ru-RU" sz="3600" dirty="0"/>
              <a:t> </a:t>
            </a:r>
            <a:r>
              <a:rPr lang="ru-RU" sz="3600" dirty="0" err="1"/>
              <a:t>Чёрчем</a:t>
            </a:r>
            <a:r>
              <a:rPr lang="ru-RU" sz="3600" dirty="0"/>
              <a:t>, для формализации и анализа понятия вычислимости.</a:t>
            </a:r>
          </a:p>
        </p:txBody>
      </p:sp>
    </p:spTree>
    <p:extLst>
      <p:ext uri="{BB962C8B-B14F-4D97-AF65-F5344CB8AC3E}">
        <p14:creationId xmlns:p14="http://schemas.microsoft.com/office/powerpoint/2010/main" val="257609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 smtClean="0"/>
              <a:t>Рекурсия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183975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 smtClean="0"/>
              <a:t>Вложенные функции. Замыкания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290863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/>
              <a:t>Понятие об </a:t>
            </a:r>
            <a:r>
              <a:rPr lang="ru-RU" sz="6600" dirty="0" smtClean="0"/>
              <a:t>исключении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189319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/>
              <a:t>Перехват исключения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81383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/>
              <a:t>Выброс </a:t>
            </a:r>
            <a:r>
              <a:rPr lang="ru-RU" sz="6600" dirty="0" smtClean="0"/>
              <a:t>исключения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192812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/>
              <a:t>Стандартные </a:t>
            </a:r>
            <a:r>
              <a:rPr lang="ru-RU" sz="6600" dirty="0" smtClean="0"/>
              <a:t>исключения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149980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означает </a:t>
            </a:r>
            <a:r>
              <a:rPr lang="en-US" sz="2800" dirty="0" smtClean="0"/>
              <a:t>DRY</a:t>
            </a:r>
            <a:r>
              <a:rPr lang="ru-RU" sz="2800" dirty="0" smtClean="0"/>
              <a:t>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Для чего нужны функции</a:t>
            </a:r>
            <a:r>
              <a:rPr lang="ru-RU" sz="2800" dirty="0" smtClean="0"/>
              <a:t>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Какие типы функций присутствуют в </a:t>
            </a:r>
            <a:r>
              <a:rPr lang="en-US" sz="2800" dirty="0" smtClean="0"/>
              <a:t>Python</a:t>
            </a:r>
            <a:r>
              <a:rPr lang="ru-RU" sz="2800" dirty="0" smtClean="0"/>
              <a:t>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аргументы функции?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параметры?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добавить параметр по умолчанию?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В чем смысл именованных аргументов?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добавить комментарий к функции?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прочесть комментарий к функции?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Для чего нужен модуль </a:t>
            </a:r>
            <a:r>
              <a:rPr lang="en-US" sz="2800" dirty="0" err="1" smtClean="0"/>
              <a:t>doctest</a:t>
            </a:r>
            <a:r>
              <a:rPr lang="ru-RU" sz="2800" dirty="0" smtClean="0"/>
              <a:t>?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749300" y="342900"/>
            <a:ext cx="36924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8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Упражнение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755058" y="2000863"/>
            <a:ext cx="13317794" cy="58157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Tx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Cоздайте</a:t>
            </a: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функцию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под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названием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computepay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,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которая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принимает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два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параметра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(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ставка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). </a:t>
            </a:r>
            <a:r>
              <a:rPr kumimoji="0" lang="ru-RU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Расчет </a:t>
            </a: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заработной</a:t>
            </a: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платы</a:t>
            </a:r>
            <a:r>
              <a:rPr kumimoji="0" lang="ru-RU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производится</a:t>
            </a: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учетом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того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,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ставка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сверхурочные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полтора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раза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выше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обычной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ставки</a:t>
            </a:r>
            <a:r>
              <a:rPr kumimoji="0" lang="ru-RU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. Обычная ставка </a:t>
            </a:r>
            <a:r>
              <a:rPr kumimoji="0" lang="ru-RU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расчитывается</a:t>
            </a:r>
            <a:r>
              <a:rPr kumimoji="0" lang="ru-RU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исходя из 40-часовой рабочей недели.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Tx/>
              <a:buNone/>
              <a:tabLst/>
              <a:defRPr/>
            </a:pPr>
            <a:endParaRPr kumimoji="0" lang="ru-RU" sz="3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Tx/>
              <a:buNone/>
              <a:tabLst/>
              <a:defRPr/>
            </a:pPr>
            <a:r>
              <a:rPr kumimoji="0" lang="ru-RU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Пример окна вывода программы:</a:t>
            </a:r>
            <a:endParaRPr kumimoji="0" lang="en-US" sz="3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Cabin"/>
              <a:buNone/>
              <a:tabLst/>
              <a:defRPr/>
            </a:pPr>
            <a:endParaRPr kumimoji="0" sz="3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Введите</a:t>
            </a: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: 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45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Введите</a:t>
            </a: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ставку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: 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10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Зарплата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: 475.0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9896475" y="6731000"/>
            <a:ext cx="456565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475 = 40 * 10 + 5 * 15</a:t>
            </a:r>
          </a:p>
        </p:txBody>
      </p:sp>
    </p:spTree>
    <p:extLst>
      <p:ext uri="{BB962C8B-B14F-4D97-AF65-F5344CB8AC3E}">
        <p14:creationId xmlns:p14="http://schemas.microsoft.com/office/powerpoint/2010/main" val="115281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Возврате нескольких значений функцией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Локальная и глобальная области видимости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28293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/>
              <a:t>Переменное количество позиционных аргументов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63600" y="3091190"/>
            <a:ext cx="14490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Функция также может принимать переменное количество позиционных аргументов, тогда перед именем ставится *:</a:t>
            </a:r>
          </a:p>
        </p:txBody>
      </p:sp>
    </p:spTree>
    <p:extLst>
      <p:ext uri="{BB962C8B-B14F-4D97-AF65-F5344CB8AC3E}">
        <p14:creationId xmlns:p14="http://schemas.microsoft.com/office/powerpoint/2010/main" val="414893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/>
              <a:t>Переменное количество </a:t>
            </a:r>
            <a:r>
              <a:rPr lang="ru-RU" sz="6600" dirty="0" err="1" smtClean="0"/>
              <a:t>именнованных</a:t>
            </a:r>
            <a:r>
              <a:rPr lang="ru-RU" sz="6600" dirty="0" smtClean="0"/>
              <a:t> аргументов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63600" y="3091190"/>
            <a:ext cx="14490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Функция может принимать и произвольное число именованных аргументов, тогда перед именем ставится **:</a:t>
            </a:r>
          </a:p>
        </p:txBody>
      </p:sp>
    </p:spTree>
    <p:extLst>
      <p:ext uri="{BB962C8B-B14F-4D97-AF65-F5344CB8AC3E}">
        <p14:creationId xmlns:p14="http://schemas.microsoft.com/office/powerpoint/2010/main" val="197314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Функция как объект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304744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Передача функции как аргумента функции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11152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304</Words>
  <Application>Microsoft Office PowerPoint</Application>
  <PresentationFormat>Произвольный</PresentationFormat>
  <Paragraphs>57</Paragraphs>
  <Slides>17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Cabin</vt:lpstr>
      <vt:lpstr>1_Title &amp; Bullets</vt:lpstr>
      <vt:lpstr>1_Title &amp; Subtitle</vt:lpstr>
      <vt:lpstr>3_Title &amp; Bullets</vt:lpstr>
      <vt:lpstr>Программирование на Python </vt:lpstr>
      <vt:lpstr>Вопросы на повторение</vt:lpstr>
      <vt:lpstr>Презентация PowerPoint</vt:lpstr>
      <vt:lpstr>Возврате нескольких значений функцией</vt:lpstr>
      <vt:lpstr>Локальная и глобальная области видимости</vt:lpstr>
      <vt:lpstr>Переменное количество позиционных аргументов</vt:lpstr>
      <vt:lpstr>Переменное количество именнованных аргументов</vt:lpstr>
      <vt:lpstr>Функция как объект</vt:lpstr>
      <vt:lpstr>Передача функции как аргумента функции</vt:lpstr>
      <vt:lpstr>Лямбда выражения</vt:lpstr>
      <vt:lpstr>Анонимные функции, инструкция lambda</vt:lpstr>
      <vt:lpstr>Рекурсия</vt:lpstr>
      <vt:lpstr>Вложенные функции. Замыкания</vt:lpstr>
      <vt:lpstr>Понятие об исключении</vt:lpstr>
      <vt:lpstr>Перехват исключения</vt:lpstr>
      <vt:lpstr>Выброс исключения</vt:lpstr>
      <vt:lpstr>Стандартные исключения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max</cp:lastModifiedBy>
  <cp:revision>134</cp:revision>
  <dcterms:modified xsi:type="dcterms:W3CDTF">2016-09-02T21:46:18Z</dcterms:modified>
</cp:coreProperties>
</file>