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20"/>
  </p:notesMasterIdLst>
  <p:sldIdLst>
    <p:sldId id="285" r:id="rId4"/>
    <p:sldId id="283" r:id="rId5"/>
    <p:sldId id="399" r:id="rId6"/>
    <p:sldId id="400" r:id="rId7"/>
    <p:sldId id="401" r:id="rId8"/>
    <p:sldId id="394" r:id="rId9"/>
    <p:sldId id="403" r:id="rId10"/>
    <p:sldId id="404" r:id="rId11"/>
    <p:sldId id="396" r:id="rId12"/>
    <p:sldId id="411" r:id="rId13"/>
    <p:sldId id="406" r:id="rId14"/>
    <p:sldId id="407" r:id="rId15"/>
    <p:sldId id="408" r:id="rId16"/>
    <p:sldId id="409" r:id="rId17"/>
    <p:sldId id="412" r:id="rId18"/>
    <p:sldId id="410" r:id="rId19"/>
  </p:sldIdLst>
  <p:sldSz cx="16256000" cy="9144000"/>
  <p:notesSz cx="6858000" cy="9144000"/>
  <p:embeddedFontLst>
    <p:embeddedFont>
      <p:font typeface="Cabin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98847" autoAdjust="0"/>
  </p:normalViewPr>
  <p:slideViewPr>
    <p:cSldViewPr snapToGrid="0">
      <p:cViewPr varScale="1">
        <p:scale>
          <a:sx n="67" d="100"/>
          <a:sy n="67" d="100"/>
        </p:scale>
        <p:origin x="48" y="61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7921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5038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2053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40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46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659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856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7847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204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7649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824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6817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0240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76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574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687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152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69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751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494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770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86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422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868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68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536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31030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1</a:t>
            </a:r>
            <a:r>
              <a:rPr lang="uk-UA" sz="3200" dirty="0" smtClean="0">
                <a:solidFill>
                  <a:schemeClr val="tx1"/>
                </a:solidFill>
              </a:rPr>
              <a:t>7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Генераторы</a:t>
            </a:r>
          </a:p>
          <a:p>
            <a:pPr lvl="0"/>
            <a:r>
              <a:rPr lang="uk-UA" sz="3200" dirty="0" smtClean="0">
                <a:solidFill>
                  <a:schemeClr val="tx1"/>
                </a:solidFill>
              </a:rPr>
              <a:t>Декораторы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Паттерн декоратор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60" y="2154142"/>
            <a:ext cx="14237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2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016" y="2115230"/>
            <a:ext cx="8810368" cy="702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декоратора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6160" y="2268442"/>
            <a:ext cx="5615540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foo():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smtClean="0">
                <a:solidFill>
                  <a:schemeClr val="accent5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endParaRPr lang="en-US" altLang="ru-RU" sz="3200" b="1" dirty="0" smtClean="0">
              <a:solidFill>
                <a:schemeClr val="accent5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ru-RU" sz="3200" b="1" i="0" u="none" strike="noStrike" cap="none" normalizeH="0" baseline="0" dirty="0">
              <a:ln>
                <a:noFill/>
              </a:ln>
              <a:solidFill>
                <a:schemeClr val="accent5">
                  <a:lumMod val="6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 decor(foo</a:t>
            </a:r>
            <a:r>
              <a:rPr lang="en-US" alt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Start function foo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 End function foo</a:t>
            </a:r>
            <a:endParaRPr lang="ru-RU" altLang="ru-RU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622800" y="2738917"/>
            <a:ext cx="3962400" cy="2658583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81700" y="2293243"/>
            <a:ext cx="10092813" cy="600164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decor(f):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wrapper(*args, **kwargs):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"&gt;&gt;&gt; Start function {}"</a:t>
            </a:r>
            <a:b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.format(f.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result = f(*args, **kwargs)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"&lt;&lt;&lt; End function {}"</a:t>
            </a:r>
            <a:b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.format(f.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   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__doc__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__doc__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B200B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83912" y="2910468"/>
            <a:ext cx="1918010" cy="379142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9944100" y="2227315"/>
            <a:ext cx="3940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00B050"/>
                </a:solidFill>
              </a:rPr>
              <a:t>Локальная функция</a:t>
            </a:r>
            <a:endParaRPr lang="ru-RU" sz="3200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/>
          <p:cNvCxnSpPr>
            <a:stCxn id="11" idx="2"/>
          </p:cNvCxnSpPr>
          <p:nvPr/>
        </p:nvCxnSpPr>
        <p:spPr>
          <a:xfrm>
            <a:off x="8842917" y="3289610"/>
            <a:ext cx="959005" cy="46054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801922" y="2720315"/>
            <a:ext cx="1653168" cy="1901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585200" y="2746161"/>
            <a:ext cx="1653140" cy="1673439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791093" y="6278137"/>
            <a:ext cx="7560527" cy="1092819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77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Улучшенный дизайн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6160" y="3064476"/>
            <a:ext cx="5615540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@decor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foo():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ru-R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function foo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 End function foo</a:t>
            </a:r>
            <a:endParaRPr lang="ru-RU" altLang="ru-RU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81700" y="2047022"/>
            <a:ext cx="10092813" cy="649408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ru-RU" sz="32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endParaRPr kumimoji="0" lang="en-US" altLang="ru-RU" sz="32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32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decor(f):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ru-RU" sz="3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functools.wraps</a:t>
            </a:r>
            <a:r>
              <a:rPr lang="en-US" altLang="ru-RU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wrapper(*args, **kwargs):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"&gt;&gt;&gt; Start function {}"</a:t>
            </a:r>
            <a:b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.format(f.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result = f(*args, **kwargs)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"&lt;&lt;&lt; End function {}"</a:t>
            </a:r>
            <a:b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.format(f.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   </a:t>
            </a:r>
            <a:endParaRPr lang="en-US" altLang="ru-RU" sz="3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B200B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18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Аргументы декоратора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6160" y="2785685"/>
            <a:ext cx="5615540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@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repeater(3)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oo():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oo"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oo()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</a:t>
            </a:r>
            <a:endParaRPr lang="ru-RU" altLang="ru-RU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95320" y="2785685"/>
            <a:ext cx="10279194" cy="501675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ru-RU" sz="32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endParaRPr lang="en-US" altLang="ru-RU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32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repeater(count</a:t>
            </a:r>
            <a:r>
              <a:rPr lang="ru-RU" alt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decorator(function</a:t>
            </a:r>
            <a:r>
              <a:rPr lang="ru-RU" alt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3200" dirty="0">
                <a:solidFill>
                  <a:srgbClr val="00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functools.wraps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(function)</a:t>
            </a:r>
            <a:b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wrapper(*args, **kwargs):</a:t>
            </a:r>
            <a:b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ru-RU" altLang="ru-RU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ru-RU" altLang="ru-RU" sz="3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(count):</a:t>
            </a:r>
            <a:b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function(*args</a:t>
            </a:r>
            <a:r>
              <a:rPr lang="ru-RU" alt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kwargs)</a:t>
            </a:r>
            <a:b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ru-RU" alt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3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decorator</a:t>
            </a:r>
            <a:endParaRPr lang="ru-RU" altLang="ru-RU" sz="6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13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Декораторы классов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91894" y="3376696"/>
            <a:ext cx="13708186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3600" dirty="0">
                <a:solidFill>
                  <a:schemeClr val="bg2"/>
                </a:solidFill>
                <a:latin typeface="+mn-lt"/>
              </a:rPr>
              <a:t>Синтаксис декораторов работает не только для функций</a:t>
            </a:r>
            <a:r>
              <a:rPr lang="ru-RU" sz="3600" dirty="0" smtClean="0">
                <a:solidFill>
                  <a:schemeClr val="bg2"/>
                </a:solidFill>
                <a:latin typeface="+mn-lt"/>
              </a:rPr>
              <a:t>,</a:t>
            </a:r>
            <a:r>
              <a:rPr lang="en-US" sz="360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ru-RU" sz="3600" dirty="0" smtClean="0">
                <a:solidFill>
                  <a:schemeClr val="bg2"/>
                </a:solidFill>
                <a:latin typeface="+mn-lt"/>
              </a:rPr>
              <a:t>но </a:t>
            </a:r>
            <a:r>
              <a:rPr lang="ru-RU" sz="3600" dirty="0">
                <a:solidFill>
                  <a:schemeClr val="bg2"/>
                </a:solidFill>
                <a:latin typeface="+mn-lt"/>
              </a:rPr>
              <a:t>и для </a:t>
            </a:r>
            <a:r>
              <a:rPr lang="ru-RU" sz="3600" dirty="0" smtClean="0">
                <a:solidFill>
                  <a:schemeClr val="bg2"/>
                </a:solidFill>
                <a:latin typeface="+mn-lt"/>
              </a:rPr>
              <a:t>классов</a:t>
            </a:r>
            <a:endParaRPr lang="en-US" sz="3600" dirty="0" smtClean="0">
              <a:solidFill>
                <a:schemeClr val="bg2"/>
              </a:solidFill>
              <a:latin typeface="+mn-lt"/>
            </a:endParaRPr>
          </a:p>
          <a:p>
            <a:endParaRPr lang="en-US" altLang="ru-RU" sz="3600" dirty="0">
              <a:solidFill>
                <a:schemeClr val="bg2"/>
              </a:solidFill>
              <a:latin typeface="+mn-lt"/>
              <a:cs typeface="Courier New" panose="02070309020205020404" pitchFamily="49" charset="0"/>
            </a:endParaRPr>
          </a:p>
          <a:p>
            <a:r>
              <a:rPr lang="ru-RU" altLang="ru-RU" sz="3600" dirty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В этом случае декоратор — это функция, </a:t>
            </a:r>
            <a:r>
              <a:rPr lang="ru-RU" altLang="ru-RU" sz="3600" dirty="0" smtClean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которая</a:t>
            </a:r>
            <a:r>
              <a:rPr lang="en-US" altLang="ru-RU" sz="3600" dirty="0" smtClean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altLang="ru-RU" sz="3600" dirty="0" smtClean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принимает </a:t>
            </a:r>
            <a:r>
              <a:rPr lang="ru-RU" altLang="ru-RU" sz="3600" dirty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класс и возвращает другой, возможно</a:t>
            </a:r>
            <a:r>
              <a:rPr lang="ru-RU" altLang="ru-RU" sz="3600" dirty="0" smtClean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,</a:t>
            </a:r>
            <a:r>
              <a:rPr lang="en-US" altLang="ru-RU" sz="3600" dirty="0" smtClean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altLang="ru-RU" sz="3600" dirty="0" smtClean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преобразованный</a:t>
            </a:r>
            <a:r>
              <a:rPr lang="ru-RU" altLang="ru-RU" sz="3600" dirty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, класс</a:t>
            </a:r>
          </a:p>
        </p:txBody>
      </p:sp>
    </p:spTree>
    <p:extLst>
      <p:ext uri="{BB962C8B-B14F-4D97-AF65-F5344CB8AC3E}">
        <p14:creationId xmlns:p14="http://schemas.microsoft.com/office/powerpoint/2010/main" val="152768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Паттерн одиночка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91894" y="3930694"/>
            <a:ext cx="13708186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3600" dirty="0">
                <a:solidFill>
                  <a:schemeClr val="bg2"/>
                </a:solidFill>
                <a:latin typeface="+mn-lt"/>
              </a:rPr>
              <a:t>Одиночка (англ. Singleton) — порождающий шаблон проектирования, гарантирующий, что в однопоточном приложении будет единственный экземпляр класса с глобальной точкой доступа.</a:t>
            </a:r>
            <a:endParaRPr lang="ru-RU" altLang="ru-RU" sz="3600" dirty="0">
              <a:solidFill>
                <a:schemeClr val="bg2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37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5975" y="1437701"/>
            <a:ext cx="6119670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@singleton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Foo():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.foo =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-198304"/>
            <a:ext cx="16020026" cy="177922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Паттерн одиночка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85078" y="1447458"/>
            <a:ext cx="1044468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singleton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 </a:t>
            </a:r>
            <a:r>
              <a:rPr lang="en-US" sz="3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3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 smtClean="0">
                <a:solidFill>
                  <a:srgbClr val="AC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3200" dirty="0" err="1">
                <a:solidFill>
                  <a:srgbClr val="AC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r>
              <a:rPr lang="en-US" sz="3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nonlocal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instance </a:t>
            </a:r>
            <a:r>
              <a:rPr lang="en-US" sz="3200" b="1" dirty="0">
                <a:solidFill>
                  <a:srgbClr val="AC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 </a:t>
            </a:r>
            <a:r>
              <a:rPr lang="en-US" sz="3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5974" y="3634800"/>
            <a:ext cx="6221270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 = Foo()</a:t>
            </a:r>
            <a:endParaRPr lang="en-US" alt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(foo.foo)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ru-RU" sz="32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ru-RU" altLang="ru-RU" sz="3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3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(foo</a:t>
            </a:r>
            <a:r>
              <a:rPr lang="ru-RU" alt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21259344</a:t>
            </a:r>
            <a:endParaRPr lang="en-US" altLang="ru-RU" sz="3200" b="1" dirty="0" smtClean="0">
              <a:solidFill>
                <a:schemeClr val="tx2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ru-RU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foo.foo = </a:t>
            </a:r>
            <a:r>
              <a:rPr lang="ru-RU" altLang="ru-RU" sz="3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32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boo“</a:t>
            </a:r>
            <a:endParaRPr lang="en-US" altLang="ru-RU" sz="3200" b="1" dirty="0" smtClean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ru-RU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boo = Foo</a:t>
            </a:r>
            <a:r>
              <a:rPr lang="ru-RU" alt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ru-RU" altLang="ru-RU" sz="3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(boo.foo)</a:t>
            </a:r>
            <a:endParaRPr lang="en-US" alt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ru-RU" sz="32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ru-RU" altLang="ru-RU" sz="3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3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(boo))</a:t>
            </a:r>
            <a:endParaRPr lang="en-US" alt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21259344</a:t>
            </a:r>
            <a:endParaRPr lang="en-US" altLang="ru-RU" sz="3200" b="1" dirty="0">
              <a:solidFill>
                <a:schemeClr val="tx2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79773" y="2928551"/>
            <a:ext cx="1205305" cy="57125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1099751" y="3499804"/>
            <a:ext cx="4482675" cy="1269904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603410" y="6117339"/>
            <a:ext cx="1205305" cy="571253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1099751" y="6688592"/>
            <a:ext cx="3106312" cy="1083808"/>
          </a:xfrm>
          <a:prstGeom prst="straightConnector1">
            <a:avLst/>
          </a:prstGeom>
          <a:ln w="381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0323" y="1969108"/>
            <a:ext cx="1205305" cy="571253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65628" y="1834112"/>
            <a:ext cx="6616471" cy="428441"/>
          </a:xfrm>
          <a:prstGeom prst="straightConnector1">
            <a:avLst/>
          </a:prstGeom>
          <a:ln w="38100"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07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189786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В чем отличие статического метода от обычного метода?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В чем особенность метода класса?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итератор?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создать итератор?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Какое исключение должно генерироваться итератором при исчерпании данных.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реализовать итератор без перегрузки методов </a:t>
            </a:r>
            <a:r>
              <a:rPr lang="en-US" sz="2800" dirty="0" smtClean="0"/>
              <a:t>__next__ </a:t>
            </a:r>
            <a:r>
              <a:rPr lang="ru-RU" sz="2800" dirty="0" smtClean="0"/>
              <a:t>и </a:t>
            </a:r>
            <a:r>
              <a:rPr lang="en-US" sz="2800" dirty="0" smtClean="0"/>
              <a:t>__</a:t>
            </a:r>
            <a:r>
              <a:rPr lang="en-US" sz="2800" dirty="0" err="1" smtClean="0"/>
              <a:t>init</a:t>
            </a:r>
            <a:r>
              <a:rPr lang="en-US" sz="2800" dirty="0" smtClean="0"/>
              <a:t>__?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Какое исключение должно генерироваться при исчерпании данных в этом случае</a:t>
            </a:r>
            <a:endParaRPr lang="ru-RU" sz="2800" dirty="0"/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Генераторы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4026" y="2061876"/>
            <a:ext cx="1423761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+mn-lt"/>
              </a:rPr>
              <a:t>Генераторы это </a:t>
            </a:r>
            <a:r>
              <a:rPr lang="ru-RU" sz="3600" dirty="0" smtClean="0">
                <a:latin typeface="+mn-lt"/>
              </a:rPr>
              <a:t>итерируемые </a:t>
            </a:r>
            <a:r>
              <a:rPr lang="ru-RU" sz="3600" dirty="0">
                <a:latin typeface="+mn-lt"/>
              </a:rPr>
              <a:t>объекты, но прочитать их можно лишь </a:t>
            </a:r>
            <a:r>
              <a:rPr lang="ru-RU" sz="3600" dirty="0" smtClean="0">
                <a:latin typeface="+mn-lt"/>
              </a:rPr>
              <a:t>один</a:t>
            </a:r>
            <a:r>
              <a:rPr lang="en-US" sz="3600" dirty="0" smtClean="0">
                <a:latin typeface="+mn-lt"/>
              </a:rPr>
              <a:t> </a:t>
            </a:r>
            <a:r>
              <a:rPr lang="ru-RU" sz="3600" dirty="0" smtClean="0">
                <a:latin typeface="+mn-lt"/>
              </a:rPr>
              <a:t>раз</a:t>
            </a:r>
            <a:r>
              <a:rPr lang="ru-RU" sz="3600" dirty="0">
                <a:latin typeface="+mn-lt"/>
              </a:rPr>
              <a:t>. </a:t>
            </a:r>
            <a:endParaRPr lang="en-US" sz="3600" dirty="0" smtClean="0">
              <a:latin typeface="+mn-lt"/>
            </a:endParaRPr>
          </a:p>
          <a:p>
            <a:endParaRPr lang="en-US" sz="3600" dirty="0">
              <a:latin typeface="+mn-lt"/>
            </a:endParaRPr>
          </a:p>
          <a:p>
            <a:r>
              <a:rPr lang="ru-RU" sz="3600" dirty="0" smtClean="0">
                <a:latin typeface="+mn-lt"/>
              </a:rPr>
              <a:t>Это </a:t>
            </a:r>
            <a:r>
              <a:rPr lang="ru-RU" sz="3600" dirty="0">
                <a:latin typeface="+mn-lt"/>
              </a:rPr>
              <a:t>связано с тем, что они не хранят значения в памяти, а генерируют их </a:t>
            </a:r>
            <a:r>
              <a:rPr lang="ru-RU" sz="3600" dirty="0" smtClean="0">
                <a:latin typeface="+mn-lt"/>
              </a:rPr>
              <a:t>на</a:t>
            </a:r>
            <a:r>
              <a:rPr lang="en-US" sz="3600" dirty="0" smtClean="0">
                <a:latin typeface="+mn-lt"/>
              </a:rPr>
              <a:t> </a:t>
            </a:r>
            <a:r>
              <a:rPr lang="ru-RU" sz="3600" dirty="0" smtClean="0">
                <a:latin typeface="+mn-lt"/>
              </a:rPr>
              <a:t>лету.</a:t>
            </a:r>
            <a:endParaRPr lang="en-US" sz="3600" dirty="0" smtClean="0">
              <a:latin typeface="+mn-lt"/>
            </a:endParaRPr>
          </a:p>
          <a:p>
            <a:endParaRPr lang="en-US" sz="3600" dirty="0" smtClean="0">
              <a:latin typeface="+mn-lt"/>
            </a:endParaRPr>
          </a:p>
          <a:p>
            <a:r>
              <a:rPr lang="ru-RU" sz="3600" dirty="0" smtClean="0"/>
              <a:t>Для создания генератора необходимо объявить функцию, </a:t>
            </a:r>
            <a:r>
              <a:rPr lang="ru-RU" sz="3600" dirty="0"/>
              <a:t>которая использует вместо оператора </a:t>
            </a:r>
            <a:r>
              <a:rPr lang="ru-RU" sz="3600" b="1" dirty="0">
                <a:solidFill>
                  <a:srgbClr val="008000"/>
                </a:solidFill>
              </a:rPr>
              <a:t>return</a:t>
            </a:r>
            <a:r>
              <a:rPr lang="ru-RU" sz="3600" dirty="0"/>
              <a:t> - оператор </a:t>
            </a:r>
            <a:r>
              <a:rPr lang="ru-RU" sz="3600" b="1" dirty="0">
                <a:solidFill>
                  <a:srgbClr val="008000"/>
                </a:solidFill>
              </a:rPr>
              <a:t>yield</a:t>
            </a:r>
            <a:r>
              <a:rPr lang="ru-RU" sz="3600" dirty="0"/>
              <a:t>.</a:t>
            </a:r>
            <a:endParaRPr lang="en-US" sz="3600" dirty="0"/>
          </a:p>
          <a:p>
            <a:endParaRPr lang="ru-RU" sz="3600" dirty="0"/>
          </a:p>
          <a:p>
            <a:r>
              <a:rPr lang="ru-RU" sz="3600" dirty="0"/>
              <a:t>В результате выполнения оператора </a:t>
            </a:r>
            <a:r>
              <a:rPr lang="ru-RU" sz="3600" b="1" dirty="0">
                <a:solidFill>
                  <a:srgbClr val="008000"/>
                </a:solidFill>
              </a:rPr>
              <a:t>yield </a:t>
            </a:r>
            <a:r>
              <a:rPr lang="ru-RU" sz="3600" dirty="0"/>
              <a:t>работа функции</a:t>
            </a:r>
            <a:r>
              <a:rPr lang="en-US" sz="3600" dirty="0"/>
              <a:t> </a:t>
            </a:r>
            <a:r>
              <a:rPr lang="ru-RU" sz="3600" b="1" dirty="0"/>
              <a:t>приостанавливается</a:t>
            </a:r>
            <a:r>
              <a:rPr lang="ru-RU" sz="3600" dirty="0"/>
              <a:t>, а не прерывается, как при использовании оператора </a:t>
            </a:r>
            <a:r>
              <a:rPr lang="en-US" sz="3600" b="1" dirty="0">
                <a:solidFill>
                  <a:srgbClr val="008000"/>
                </a:solidFill>
              </a:rPr>
              <a:t>return</a:t>
            </a:r>
            <a:r>
              <a:rPr lang="en-US" sz="3600" dirty="0" smtClean="0"/>
              <a:t>.</a:t>
            </a:r>
            <a:endParaRPr lang="ru-RU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651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генератора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5530" y="2171700"/>
            <a:ext cx="4642080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rgbClr val="008000"/>
                </a:solidFill>
                <a:latin typeface="+mn-lt"/>
              </a:rPr>
              <a:t>def</a:t>
            </a:r>
            <a:r>
              <a:rPr lang="en-US" sz="3200" b="1" dirty="0" smtClean="0">
                <a:solidFill>
                  <a:srgbClr val="008000"/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+mn-lt"/>
              </a:rPr>
              <a:t>generator</a:t>
            </a:r>
            <a:r>
              <a:rPr lang="en-US" sz="3200" dirty="0" smtClean="0">
                <a:latin typeface="+mn-lt"/>
              </a:rPr>
              <a:t>():</a:t>
            </a:r>
            <a:endParaRPr lang="en-US" sz="3200" dirty="0">
              <a:latin typeface="+mn-lt"/>
            </a:endParaRPr>
          </a:p>
          <a:p>
            <a:r>
              <a:rPr lang="en-US" sz="3200" b="1" dirty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3200" dirty="0" smtClean="0">
                <a:solidFill>
                  <a:srgbClr val="008000"/>
                </a:solidFill>
                <a:latin typeface="+mn-lt"/>
              </a:rPr>
              <a:t>print</a:t>
            </a:r>
            <a:r>
              <a:rPr lang="en-US" sz="3200" dirty="0" smtClean="0">
                <a:latin typeface="+mn-lt"/>
              </a:rPr>
              <a:t>(</a:t>
            </a:r>
            <a:r>
              <a:rPr lang="en-US" sz="3200" dirty="0" smtClean="0">
                <a:solidFill>
                  <a:srgbClr val="BB2121"/>
                </a:solidFill>
                <a:latin typeface="+mn-lt"/>
              </a:rPr>
              <a:t>"Started"</a:t>
            </a:r>
            <a:r>
              <a:rPr lang="en-US" sz="3200" dirty="0" smtClean="0">
                <a:latin typeface="+mn-lt"/>
              </a:rPr>
              <a:t>)</a:t>
            </a:r>
          </a:p>
          <a:p>
            <a:r>
              <a:rPr lang="ru-RU" sz="3200" b="1" dirty="0" smtClean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3200" dirty="0" smtClean="0">
                <a:latin typeface="+mn-lt"/>
              </a:rPr>
              <a:t>x </a:t>
            </a:r>
            <a:r>
              <a:rPr lang="en-US" sz="3200" dirty="0">
                <a:solidFill>
                  <a:srgbClr val="666666"/>
                </a:solidFill>
                <a:latin typeface="+mn-lt"/>
              </a:rPr>
              <a:t>= 42</a:t>
            </a:r>
          </a:p>
          <a:p>
            <a:r>
              <a:rPr lang="ru-RU" sz="3200" b="1" dirty="0" smtClean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+mn-lt"/>
              </a:rPr>
              <a:t>yield </a:t>
            </a:r>
            <a:r>
              <a:rPr lang="en-US" sz="3200" dirty="0" smtClean="0">
                <a:latin typeface="+mn-lt"/>
              </a:rPr>
              <a:t>x</a:t>
            </a:r>
          </a:p>
          <a:p>
            <a:r>
              <a:rPr lang="en-US" sz="3200" dirty="0">
                <a:latin typeface="+mn-lt"/>
              </a:rPr>
              <a:t>	</a:t>
            </a:r>
            <a:r>
              <a:rPr lang="en-US" sz="3200" dirty="0" smtClean="0">
                <a:solidFill>
                  <a:srgbClr val="008000"/>
                </a:solidFill>
              </a:rPr>
              <a:t>print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BB2121"/>
                </a:solidFill>
              </a:rPr>
              <a:t>“Continue"</a:t>
            </a:r>
            <a:r>
              <a:rPr lang="en-US" sz="3200" dirty="0" smtClean="0"/>
              <a:t>)</a:t>
            </a:r>
            <a:endParaRPr lang="en-US" sz="3200" dirty="0">
              <a:latin typeface="+mn-lt"/>
            </a:endParaRPr>
          </a:p>
          <a:p>
            <a:r>
              <a:rPr lang="ru-RU" sz="3200" b="1" dirty="0" smtClean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3200" dirty="0" smtClean="0">
                <a:latin typeface="+mn-lt"/>
              </a:rPr>
              <a:t>x </a:t>
            </a:r>
            <a:r>
              <a:rPr lang="en-US" sz="3200" dirty="0">
                <a:solidFill>
                  <a:srgbClr val="666666"/>
                </a:solidFill>
                <a:latin typeface="+mn-lt"/>
              </a:rPr>
              <a:t>+= 1</a:t>
            </a:r>
          </a:p>
          <a:p>
            <a:r>
              <a:rPr lang="ru-RU" sz="3200" b="1" dirty="0" smtClean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+mn-lt"/>
              </a:rPr>
              <a:t>yield </a:t>
            </a:r>
            <a:r>
              <a:rPr lang="en-US" sz="3200" dirty="0">
                <a:latin typeface="+mn-lt"/>
              </a:rPr>
              <a:t>x</a:t>
            </a:r>
          </a:p>
          <a:p>
            <a:r>
              <a:rPr lang="ru-RU" sz="3200" b="1" dirty="0" smtClean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3200" dirty="0" smtClean="0">
                <a:solidFill>
                  <a:srgbClr val="008000"/>
                </a:solidFill>
                <a:latin typeface="+mn-lt"/>
              </a:rPr>
              <a:t>print</a:t>
            </a:r>
            <a:r>
              <a:rPr lang="en-US" sz="3200" dirty="0">
                <a:latin typeface="+mn-lt"/>
              </a:rPr>
              <a:t>(</a:t>
            </a:r>
            <a:r>
              <a:rPr lang="en-US" sz="3200" dirty="0">
                <a:solidFill>
                  <a:srgbClr val="BB2121"/>
                </a:solidFill>
                <a:latin typeface="+mn-lt"/>
              </a:rPr>
              <a:t>"Done"</a:t>
            </a:r>
            <a:r>
              <a:rPr lang="en-US" sz="3200" dirty="0">
                <a:latin typeface="+mn-lt"/>
              </a:rPr>
              <a:t>)</a:t>
            </a:r>
            <a:endParaRPr lang="ru-RU" sz="54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42100" y="2260600"/>
            <a:ext cx="846891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endParaRPr lang="en-US" sz="3200" dirty="0">
              <a:solidFill>
                <a:srgbClr val="8888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</a:p>
          <a:p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</a:p>
          <a:p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  <a:endParaRPr lang="en-US" sz="3200" dirty="0" smtClean="0">
              <a:solidFill>
                <a:srgbClr val="8888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</a:p>
          <a:p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  <a:endParaRPr lang="en-US" sz="3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StopIteration</a:t>
            </a:r>
            <a:endParaRPr lang="ru-RU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5530" y="6547441"/>
            <a:ext cx="8128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(generator)</a:t>
            </a:r>
          </a:p>
          <a:p>
            <a:pPr lvl="0"/>
            <a:r>
              <a:rPr lang="en-US" sz="32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&lt;class 'function'&gt;</a:t>
            </a:r>
          </a:p>
          <a:p>
            <a:pPr lvl="0"/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-US" sz="3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generator()</a:t>
            </a:r>
          </a:p>
          <a:p>
            <a:pPr lvl="0"/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</a:p>
          <a:p>
            <a:pPr lvl="0"/>
            <a:r>
              <a:rPr lang="en-US" sz="32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&lt;class 'generator'&gt;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3695700"/>
            <a:ext cx="1663700" cy="49193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3492500" y="3517900"/>
            <a:ext cx="3149600" cy="432000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828800" y="5105400"/>
            <a:ext cx="1663700" cy="49193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3492500" y="4927600"/>
            <a:ext cx="3149600" cy="432000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ea typeface="Cabin"/>
                <a:cs typeface="Arial" panose="020B0604020202020204" pitchFamily="34" charset="0"/>
              </a:rPr>
              <a:t>Пример генератора: </a:t>
            </a:r>
            <a:r>
              <a:rPr lang="en-US" sz="8000" dirty="0" smtClean="0">
                <a:solidFill>
                  <a:srgbClr val="CD0000"/>
                </a:solidFill>
                <a:latin typeface="Arial" panose="020B0604020202020204" pitchFamily="34" charset="0"/>
                <a:ea typeface="Cabin"/>
                <a:cs typeface="Arial" panose="020B0604020202020204" pitchFamily="34" charset="0"/>
              </a:rPr>
              <a:t>unique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50137" y="1966438"/>
            <a:ext cx="8648700" cy="69865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unique(iterable):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seen = []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iterable: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seen: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seen.append(item)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yield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 = [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(unique(xs))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32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 object unique at 0x01F41930</a:t>
            </a:r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(unique(xs)))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32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1, 2, 3</a:t>
            </a:r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unique(xs))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en-US" sz="3600" dirty="0">
              <a:solidFill>
                <a:srgbClr val="8888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23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</a:t>
            </a: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генератор</a:t>
            </a:r>
            <a:r>
              <a:rPr lang="ru-RU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</a:t>
            </a: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3263" y="2079931"/>
            <a:ext cx="1044781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b="1" dirty="0" err="1">
                <a:solidFill>
                  <a:srgbClr val="008000"/>
                </a:solidFill>
                <a:latin typeface="+mj-lt"/>
              </a:rPr>
              <a:t>def</a:t>
            </a:r>
            <a:r>
              <a:rPr lang="en-US" sz="3200" b="1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+mj-lt"/>
              </a:rPr>
              <a:t>chain</a:t>
            </a:r>
            <a:r>
              <a:rPr lang="en-US" sz="3200" dirty="0">
                <a:latin typeface="+mj-lt"/>
              </a:rPr>
              <a:t>(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*</a:t>
            </a:r>
            <a:r>
              <a:rPr lang="en-US" sz="3200" dirty="0" err="1">
                <a:latin typeface="+mj-lt"/>
              </a:rPr>
              <a:t>iterables</a:t>
            </a:r>
            <a:r>
              <a:rPr lang="en-US" sz="3200" dirty="0">
                <a:latin typeface="+mj-lt"/>
              </a:rPr>
              <a:t>):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... </a:t>
            </a:r>
            <a:r>
              <a:rPr lang="ru-RU" sz="3200" b="1" dirty="0" smtClean="0">
                <a:solidFill>
                  <a:srgbClr val="000080"/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+mj-lt"/>
              </a:rPr>
              <a:t>for </a:t>
            </a:r>
            <a:r>
              <a:rPr lang="en-US" sz="3200" dirty="0" err="1">
                <a:latin typeface="+mj-lt"/>
              </a:rPr>
              <a:t>iterable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dirty="0">
                <a:solidFill>
                  <a:srgbClr val="AC21FF"/>
                </a:solidFill>
                <a:latin typeface="+mj-lt"/>
              </a:rPr>
              <a:t>in </a:t>
            </a:r>
            <a:r>
              <a:rPr lang="en-US" sz="3200" dirty="0" err="1">
                <a:latin typeface="+mj-lt"/>
              </a:rPr>
              <a:t>iterables</a:t>
            </a:r>
            <a:r>
              <a:rPr lang="en-US" sz="3200" dirty="0">
                <a:latin typeface="+mj-lt"/>
              </a:rPr>
              <a:t>: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... </a:t>
            </a:r>
            <a:r>
              <a:rPr lang="ru-RU" sz="3200" b="1" dirty="0" smtClean="0">
                <a:solidFill>
                  <a:srgbClr val="000080"/>
                </a:solidFill>
                <a:latin typeface="+mj-lt"/>
              </a:rPr>
              <a:t>		</a:t>
            </a:r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+mj-lt"/>
              </a:rPr>
              <a:t>for </a:t>
            </a:r>
            <a:r>
              <a:rPr lang="en-US" sz="3200" dirty="0">
                <a:latin typeface="+mj-lt"/>
              </a:rPr>
              <a:t>item </a:t>
            </a:r>
            <a:r>
              <a:rPr lang="en-US" sz="3200" b="1" dirty="0">
                <a:solidFill>
                  <a:srgbClr val="AC21FF"/>
                </a:solidFill>
                <a:latin typeface="+mj-lt"/>
              </a:rPr>
              <a:t>in </a:t>
            </a:r>
            <a:r>
              <a:rPr lang="en-US" sz="3200" dirty="0" err="1">
                <a:latin typeface="+mj-lt"/>
              </a:rPr>
              <a:t>iterable</a:t>
            </a:r>
            <a:r>
              <a:rPr lang="en-US" sz="3200" dirty="0">
                <a:latin typeface="+mj-lt"/>
              </a:rPr>
              <a:t>: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...</a:t>
            </a:r>
            <a:r>
              <a:rPr lang="ru-RU" sz="3200" b="1" dirty="0" smtClean="0">
                <a:solidFill>
                  <a:srgbClr val="000080"/>
                </a:solidFill>
                <a:latin typeface="+mj-lt"/>
              </a:rPr>
              <a:t>			</a:t>
            </a:r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	 </a:t>
            </a:r>
            <a:r>
              <a:rPr lang="en-US" sz="3200" b="1" dirty="0">
                <a:solidFill>
                  <a:srgbClr val="008000"/>
                </a:solidFill>
                <a:latin typeface="+mj-lt"/>
              </a:rPr>
              <a:t>yield </a:t>
            </a:r>
            <a:r>
              <a:rPr lang="en-US" sz="3200" dirty="0" smtClean="0">
                <a:latin typeface="+mj-lt"/>
              </a:rPr>
              <a:t>item</a:t>
            </a:r>
            <a:endParaRPr lang="ru-RU" sz="3200" dirty="0" smtClean="0">
              <a:latin typeface="+mj-lt"/>
            </a:endParaRPr>
          </a:p>
          <a:p>
            <a:r>
              <a:rPr lang="ru-RU" sz="3200" b="1" dirty="0" smtClean="0">
                <a:solidFill>
                  <a:srgbClr val="000080"/>
                </a:solidFill>
                <a:latin typeface="+mj-lt"/>
              </a:rPr>
              <a:t>...</a:t>
            </a:r>
            <a:endParaRPr lang="ru-RU" sz="3200" b="1" dirty="0">
              <a:solidFill>
                <a:srgbClr val="000080"/>
              </a:solidFill>
              <a:latin typeface="+mj-lt"/>
            </a:endParaRP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 err="1">
                <a:latin typeface="+mj-lt"/>
              </a:rPr>
              <a:t>xs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= </a:t>
            </a:r>
            <a:r>
              <a:rPr lang="en-US" sz="3200" dirty="0">
                <a:solidFill>
                  <a:srgbClr val="008000"/>
                </a:solidFill>
                <a:latin typeface="+mj-lt"/>
              </a:rPr>
              <a:t>range</a:t>
            </a:r>
            <a:r>
              <a:rPr lang="en-US" sz="3200" dirty="0">
                <a:latin typeface="+mj-lt"/>
              </a:rPr>
              <a:t>(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3</a:t>
            </a:r>
            <a:r>
              <a:rPr lang="en-US" sz="3200" dirty="0">
                <a:latin typeface="+mj-lt"/>
              </a:rPr>
              <a:t>)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 err="1">
                <a:latin typeface="+mj-lt"/>
              </a:rPr>
              <a:t>ys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= </a:t>
            </a:r>
            <a:r>
              <a:rPr lang="en-US" sz="3200" dirty="0">
                <a:latin typeface="+mj-lt"/>
              </a:rPr>
              <a:t>[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42</a:t>
            </a:r>
            <a:r>
              <a:rPr lang="en-US" sz="3200" dirty="0">
                <a:latin typeface="+mj-lt"/>
              </a:rPr>
              <a:t>]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>
                <a:latin typeface="+mj-lt"/>
              </a:rPr>
              <a:t>chain(</a:t>
            </a:r>
            <a:r>
              <a:rPr lang="en-US" sz="3200" dirty="0" err="1">
                <a:latin typeface="+mj-lt"/>
              </a:rPr>
              <a:t>xs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ys</a:t>
            </a:r>
            <a:r>
              <a:rPr lang="en-US" sz="3200" dirty="0">
                <a:latin typeface="+mj-lt"/>
              </a:rPr>
              <a:t>)</a:t>
            </a:r>
          </a:p>
          <a:p>
            <a:r>
              <a:rPr lang="en-US" sz="3200" dirty="0">
                <a:solidFill>
                  <a:srgbClr val="888888"/>
                </a:solidFill>
                <a:latin typeface="+mj-lt"/>
              </a:rPr>
              <a:t>&lt;generator object chain at 0x10311d708&gt;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>
                <a:solidFill>
                  <a:srgbClr val="008000"/>
                </a:solidFill>
                <a:latin typeface="+mj-lt"/>
              </a:rPr>
              <a:t>list</a:t>
            </a:r>
            <a:r>
              <a:rPr lang="en-US" sz="3200" dirty="0">
                <a:latin typeface="+mj-lt"/>
              </a:rPr>
              <a:t>(chain(</a:t>
            </a:r>
            <a:r>
              <a:rPr lang="en-US" sz="3200" dirty="0" err="1">
                <a:latin typeface="+mj-lt"/>
              </a:rPr>
              <a:t>xs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ys</a:t>
            </a:r>
            <a:r>
              <a:rPr lang="en-US" sz="3200" dirty="0">
                <a:latin typeface="+mj-lt"/>
              </a:rPr>
              <a:t>))</a:t>
            </a:r>
          </a:p>
          <a:p>
            <a:r>
              <a:rPr lang="ru-RU" sz="3200" dirty="0">
                <a:solidFill>
                  <a:srgbClr val="888888"/>
                </a:solidFill>
                <a:latin typeface="+mj-lt"/>
              </a:rPr>
              <a:t>[0, 1, 2, 3, 42]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42 </a:t>
            </a:r>
            <a:r>
              <a:rPr lang="en-US" sz="3200" b="1" dirty="0">
                <a:solidFill>
                  <a:srgbClr val="AC21FF"/>
                </a:solidFill>
                <a:latin typeface="+mj-lt"/>
              </a:rPr>
              <a:t>in </a:t>
            </a:r>
            <a:r>
              <a:rPr lang="en-US" sz="3200" dirty="0">
                <a:latin typeface="+mj-lt"/>
              </a:rPr>
              <a:t>chain(</a:t>
            </a:r>
            <a:r>
              <a:rPr lang="en-US" sz="3200" dirty="0" err="1">
                <a:latin typeface="+mj-lt"/>
              </a:rPr>
              <a:t>xs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ys</a:t>
            </a:r>
            <a:r>
              <a:rPr lang="en-US" sz="3200" dirty="0">
                <a:latin typeface="+mj-lt"/>
              </a:rPr>
              <a:t>)</a:t>
            </a:r>
          </a:p>
          <a:p>
            <a:r>
              <a:rPr lang="en-US" sz="3200" dirty="0">
                <a:solidFill>
                  <a:srgbClr val="888888"/>
                </a:solidFill>
                <a:latin typeface="+mj-lt"/>
              </a:rPr>
              <a:t>True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07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yield </a:t>
            </a:r>
            <a:r>
              <a:rPr lang="en-US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27200" y="3412292"/>
            <a:ext cx="12433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+mn-lt"/>
              </a:rPr>
              <a:t>Оператор </a:t>
            </a:r>
            <a:r>
              <a:rPr lang="ru-RU" sz="3600" b="1" dirty="0">
                <a:solidFill>
                  <a:srgbClr val="008000"/>
                </a:solidFill>
                <a:latin typeface="+mn-lt"/>
              </a:rPr>
              <a:t>yield from </a:t>
            </a:r>
            <a:r>
              <a:rPr lang="ru-RU" sz="3600" dirty="0">
                <a:latin typeface="+mn-lt"/>
              </a:rPr>
              <a:t>позволяет делегировать </a:t>
            </a:r>
            <a:r>
              <a:rPr lang="ru-RU" sz="3600" dirty="0" smtClean="0">
                <a:latin typeface="+mn-lt"/>
              </a:rPr>
              <a:t>выполнение</a:t>
            </a:r>
            <a:r>
              <a:rPr lang="en-US" sz="3600" dirty="0" smtClean="0">
                <a:latin typeface="+mn-lt"/>
              </a:rPr>
              <a:t> </a:t>
            </a:r>
            <a:r>
              <a:rPr lang="ru-RU" sz="3600" dirty="0" smtClean="0">
                <a:latin typeface="+mn-lt"/>
              </a:rPr>
              <a:t>другому </a:t>
            </a:r>
            <a:r>
              <a:rPr lang="ru-RU" sz="3600" dirty="0">
                <a:latin typeface="+mn-lt"/>
              </a:rPr>
              <a:t>генератору</a:t>
            </a:r>
            <a:r>
              <a:rPr lang="ru-RU" sz="3600" dirty="0" smtClean="0">
                <a:latin typeface="+mn-lt"/>
              </a:rPr>
              <a:t>:</a:t>
            </a:r>
          </a:p>
          <a:p>
            <a:endParaRPr lang="ru-RU" sz="3600" dirty="0">
              <a:latin typeface="+mn-lt"/>
            </a:endParaRPr>
          </a:p>
          <a:p>
            <a:r>
              <a:rPr lang="en-US" sz="3600" b="1" dirty="0" err="1">
                <a:solidFill>
                  <a:srgbClr val="008000"/>
                </a:solidFill>
                <a:latin typeface="+mn-lt"/>
              </a:rPr>
              <a:t>def</a:t>
            </a:r>
            <a:r>
              <a:rPr lang="en-US" sz="3600" b="1" dirty="0">
                <a:solidFill>
                  <a:srgbClr val="008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+mn-lt"/>
              </a:rPr>
              <a:t>chain</a:t>
            </a:r>
            <a:r>
              <a:rPr lang="en-US" sz="3600" dirty="0">
                <a:latin typeface="+mn-lt"/>
              </a:rPr>
              <a:t>(</a:t>
            </a:r>
            <a:r>
              <a:rPr lang="en-US" sz="3600" dirty="0">
                <a:solidFill>
                  <a:srgbClr val="666666"/>
                </a:solidFill>
                <a:latin typeface="+mn-lt"/>
              </a:rPr>
              <a:t>*</a:t>
            </a:r>
            <a:r>
              <a:rPr lang="en-US" sz="3600" dirty="0" err="1">
                <a:latin typeface="+mn-lt"/>
              </a:rPr>
              <a:t>iterables</a:t>
            </a:r>
            <a:r>
              <a:rPr lang="en-US" sz="3600" dirty="0">
                <a:latin typeface="+mn-lt"/>
              </a:rPr>
              <a:t>):</a:t>
            </a:r>
          </a:p>
          <a:p>
            <a:r>
              <a:rPr lang="ru-RU" sz="3600" b="1" dirty="0" smtClean="0">
                <a:solidFill>
                  <a:srgbClr val="008000"/>
                </a:solidFill>
                <a:latin typeface="+mn-lt"/>
              </a:rPr>
              <a:t>	</a:t>
            </a:r>
            <a:r>
              <a:rPr lang="en-US" sz="3600" b="1" dirty="0" smtClean="0">
                <a:solidFill>
                  <a:srgbClr val="008000"/>
                </a:solidFill>
                <a:latin typeface="+mn-lt"/>
              </a:rPr>
              <a:t>for </a:t>
            </a:r>
            <a:r>
              <a:rPr lang="en-US" sz="3600" dirty="0" err="1">
                <a:latin typeface="+mn-lt"/>
              </a:rPr>
              <a:t>iterable</a:t>
            </a:r>
            <a:r>
              <a:rPr lang="en-US" sz="3600" dirty="0">
                <a:latin typeface="+mn-lt"/>
              </a:rPr>
              <a:t> </a:t>
            </a:r>
            <a:r>
              <a:rPr lang="en-US" sz="3600" b="1" dirty="0">
                <a:solidFill>
                  <a:srgbClr val="AC21FF"/>
                </a:solidFill>
                <a:latin typeface="+mn-lt"/>
              </a:rPr>
              <a:t>in </a:t>
            </a:r>
            <a:r>
              <a:rPr lang="en-US" sz="3600" dirty="0" err="1">
                <a:latin typeface="+mn-lt"/>
              </a:rPr>
              <a:t>iterables</a:t>
            </a:r>
            <a:r>
              <a:rPr lang="en-US" sz="3600" dirty="0">
                <a:latin typeface="+mn-lt"/>
              </a:rPr>
              <a:t>:</a:t>
            </a:r>
          </a:p>
          <a:p>
            <a:r>
              <a:rPr lang="ru-RU" sz="3600" b="1" dirty="0" smtClean="0">
                <a:solidFill>
                  <a:srgbClr val="008000"/>
                </a:solidFill>
                <a:latin typeface="+mn-lt"/>
              </a:rPr>
              <a:t>		</a:t>
            </a:r>
            <a:r>
              <a:rPr lang="en-US" sz="3600" b="1" dirty="0" smtClean="0">
                <a:solidFill>
                  <a:srgbClr val="008000"/>
                </a:solidFill>
                <a:latin typeface="+mn-lt"/>
              </a:rPr>
              <a:t>yield </a:t>
            </a:r>
            <a:r>
              <a:rPr lang="en-US" sz="3600" b="1" dirty="0">
                <a:solidFill>
                  <a:srgbClr val="008000"/>
                </a:solidFill>
                <a:latin typeface="+mn-lt"/>
              </a:rPr>
              <a:t>from </a:t>
            </a:r>
            <a:r>
              <a:rPr lang="en-US" sz="3600" dirty="0" err="1">
                <a:latin typeface="+mn-lt"/>
              </a:rPr>
              <a:t>iterable</a:t>
            </a:r>
            <a:endParaRPr 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926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Задание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34500" y="2286000"/>
            <a:ext cx="650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en-US" sz="32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itertable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start = 0):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	???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</a:t>
            </a: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en-US" sz="32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([1,2,3])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(0, 1)</a:t>
            </a:r>
          </a:p>
          <a:p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</a:p>
          <a:p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(1, 2)</a:t>
            </a:r>
            <a:endParaRPr lang="en-US" sz="3200" dirty="0">
              <a:solidFill>
                <a:srgbClr val="8888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</a:p>
          <a:p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(2, 3)</a:t>
            </a:r>
            <a:endParaRPr lang="en-US" sz="3200" dirty="0">
              <a:solidFill>
                <a:srgbClr val="8888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5337" y="2128681"/>
            <a:ext cx="8648700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Реализовать генератор </a:t>
            </a:r>
            <a:r>
              <a:rPr kumimoji="0" lang="en-US" altLang="ru-RU" sz="32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который принимает </a:t>
            </a:r>
            <a:r>
              <a:rPr lang="ru-RU" altLang="ru-RU" sz="32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обязательный аргумент – перечисление и опциональный (начальный индекс)</a:t>
            </a:r>
            <a:r>
              <a:rPr lang="en-US" altLang="ru-RU" sz="32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</a:t>
            </a:r>
            <a:r>
              <a:rPr lang="ru-RU" altLang="ru-RU" sz="32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енерирует для каждого элемента входящей последовательности кортеж из двух элементов: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2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первым элементом кортежа является индекс элемента (по умолчани</a:t>
            </a:r>
            <a:r>
              <a:rPr lang="ru-RU" altLang="ru-RU" sz="3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ю</a:t>
            </a:r>
            <a:r>
              <a:rPr lang="ru-RU" altLang="ru-RU" sz="32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первый индекс – 0), 	второй элемент – значение элемента последовательности.</a:t>
            </a: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69500" y="4330700"/>
            <a:ext cx="406400" cy="431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Straight Arrow Connector 6"/>
          <p:cNvCxnSpPr>
            <a:endCxn id="5" idx="3"/>
          </p:cNvCxnSpPr>
          <p:nvPr/>
        </p:nvCxnSpPr>
        <p:spPr>
          <a:xfrm flipH="1">
            <a:off x="10375900" y="3683200"/>
            <a:ext cx="2006600" cy="863400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0312400" y="3708600"/>
            <a:ext cx="2476500" cy="1777800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28737" y="5329207"/>
            <a:ext cx="406400" cy="431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0439400" y="3719643"/>
            <a:ext cx="2692400" cy="2735072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956800" y="6238815"/>
            <a:ext cx="406400" cy="431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Rectangle 1"/>
          <p:cNvSpPr/>
          <p:nvPr/>
        </p:nvSpPr>
        <p:spPr>
          <a:xfrm>
            <a:off x="9518573" y="4330700"/>
            <a:ext cx="319490" cy="43180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517808" y="5329207"/>
            <a:ext cx="319490" cy="43180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9512606" y="6242281"/>
            <a:ext cx="319490" cy="43180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15064908" y="2349600"/>
            <a:ext cx="319490" cy="43180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9672352" y="2565500"/>
            <a:ext cx="5392556" cy="1765200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0"/>
          </p:cNvCxnSpPr>
          <p:nvPr/>
        </p:nvCxnSpPr>
        <p:spPr>
          <a:xfrm>
            <a:off x="9672352" y="4781600"/>
            <a:ext cx="5201" cy="547607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0"/>
          </p:cNvCxnSpPr>
          <p:nvPr/>
        </p:nvCxnSpPr>
        <p:spPr>
          <a:xfrm>
            <a:off x="9672351" y="5761007"/>
            <a:ext cx="0" cy="481274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11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5" grpId="0" animBg="1"/>
      <p:bldP spid="2" grpId="0" animBg="1"/>
      <p:bldP spid="12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Декораторы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60" y="2154142"/>
            <a:ext cx="14237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2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4300" y="2154142"/>
            <a:ext cx="140081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00B050"/>
                </a:solidFill>
              </a:rPr>
              <a:t>Декоратор</a:t>
            </a:r>
            <a:r>
              <a:rPr lang="ru-RU" sz="3600" dirty="0" smtClean="0"/>
              <a:t> – это функция, которая принимает функцию (метод) или класс в качестве аргумента и возвращает новую функцию (метод) или класс, включающую декорированную функцию (метод) или класс, с дополнительными функциональными возможностями.</a:t>
            </a:r>
          </a:p>
          <a:p>
            <a:endParaRPr lang="ru-RU" sz="3600" dirty="0" smtClean="0"/>
          </a:p>
          <a:p>
            <a:r>
              <a:rPr lang="ru-RU" sz="3600" dirty="0" smtClean="0"/>
              <a:t>Нам уже приходилось использовать некоторые предопределенные декораторы, например </a:t>
            </a:r>
            <a:r>
              <a:rPr lang="en-US" sz="3600" dirty="0" smtClean="0">
                <a:solidFill>
                  <a:srgbClr val="00B050"/>
                </a:solidFill>
              </a:rPr>
              <a:t>@property </a:t>
            </a:r>
            <a:r>
              <a:rPr lang="ru-RU" sz="3600" dirty="0" smtClean="0"/>
              <a:t>и </a:t>
            </a:r>
            <a:r>
              <a:rPr lang="en-US" sz="3600" dirty="0" smtClean="0">
                <a:solidFill>
                  <a:srgbClr val="00B050"/>
                </a:solidFill>
              </a:rPr>
              <a:t>@</a:t>
            </a:r>
            <a:r>
              <a:rPr lang="en-US" sz="3600" dirty="0" err="1" smtClean="0">
                <a:solidFill>
                  <a:srgbClr val="00B050"/>
                </a:solidFill>
              </a:rPr>
              <a:t>classmethod</a:t>
            </a:r>
            <a:r>
              <a:rPr lang="en-US" sz="3600" dirty="0" smtClean="0"/>
              <a:t>.</a:t>
            </a:r>
            <a:endParaRPr lang="ru-RU" sz="3600" dirty="0" smtClean="0"/>
          </a:p>
          <a:p>
            <a:endParaRPr lang="ru-RU" sz="3600" dirty="0" smtClean="0"/>
          </a:p>
          <a:p>
            <a:r>
              <a:rPr lang="ru-RU" sz="3600" dirty="0" smtClean="0"/>
              <a:t>Теперь наступило время создавать собственные декораторы функций.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1254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2999</TotalTime>
  <Words>481</Words>
  <Application>Microsoft Office PowerPoint</Application>
  <PresentationFormat>Custom</PresentationFormat>
  <Paragraphs>165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Courier New</vt:lpstr>
      <vt:lpstr>Cabin</vt:lpstr>
      <vt:lpstr>1_Title &amp; Bullets</vt:lpstr>
      <vt:lpstr>1_Title &amp; Subtitle</vt:lpstr>
      <vt:lpstr>Title &amp; Bullets</vt:lpstr>
      <vt:lpstr>Программирование на Python </vt:lpstr>
      <vt:lpstr>Вопросы на повторение</vt:lpstr>
      <vt:lpstr>Генераторы</vt:lpstr>
      <vt:lpstr>Пример генератора</vt:lpstr>
      <vt:lpstr>Пример генератора: unique</vt:lpstr>
      <vt:lpstr>Примеры генератора: chain </vt:lpstr>
      <vt:lpstr>Оператор yield from</vt:lpstr>
      <vt:lpstr>Задание</vt:lpstr>
      <vt:lpstr>Декораторы</vt:lpstr>
      <vt:lpstr>Паттерн декоратор</vt:lpstr>
      <vt:lpstr>Пример декоратора</vt:lpstr>
      <vt:lpstr>Улучшенный дизайн</vt:lpstr>
      <vt:lpstr>Аргументы декоратора</vt:lpstr>
      <vt:lpstr>Декораторы классов</vt:lpstr>
      <vt:lpstr>Паттерн одиночка</vt:lpstr>
      <vt:lpstr>Паттерн одиночка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max</cp:lastModifiedBy>
  <cp:revision>1091</cp:revision>
  <dcterms:modified xsi:type="dcterms:W3CDTF">2016-10-15T23:45:40Z</dcterms:modified>
</cp:coreProperties>
</file>