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4"/>
  </p:notesMasterIdLst>
  <p:sldIdLst>
    <p:sldId id="285" r:id="rId4"/>
    <p:sldId id="283" r:id="rId5"/>
    <p:sldId id="311" r:id="rId6"/>
    <p:sldId id="330" r:id="rId7"/>
    <p:sldId id="331" r:id="rId8"/>
    <p:sldId id="332" r:id="rId9"/>
    <p:sldId id="333" r:id="rId10"/>
    <p:sldId id="334" r:id="rId11"/>
    <p:sldId id="335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18" r:id="rId20"/>
    <p:sldId id="320" r:id="rId21"/>
    <p:sldId id="321" r:id="rId22"/>
    <p:sldId id="322" r:id="rId23"/>
  </p:sldIdLst>
  <p:sldSz cx="16256000" cy="9144000"/>
  <p:notesSz cx="6858000" cy="9144000"/>
  <p:embeddedFontLst>
    <p:embeddedFont>
      <p:font typeface="Cabin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8" y="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7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399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78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68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38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512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86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783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52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54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73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60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79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49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51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70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1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30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7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01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70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04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9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894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Ошибки и исключения </a:t>
            </a:r>
            <a:r>
              <a:rPr lang="ru-RU" sz="3200" dirty="0" smtClean="0">
                <a:solidFill>
                  <a:schemeClr val="tx1"/>
                </a:solidFill>
              </a:rPr>
              <a:t>(</a:t>
            </a:r>
            <a:r>
              <a:rPr lang="en-US" sz="3200" dirty="0" smtClean="0">
                <a:solidFill>
                  <a:schemeClr val="tx1"/>
                </a:solidFill>
              </a:rPr>
              <a:t>exceptions)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547049"/>
            <a:ext cx="1404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Лямбда-выражение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 программировании — специальный синтаксис для определения функциональных объектов, заимствованный из 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Ля́мбда-исчисле́ние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— формальная система, разработанная американским математиком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Алонзо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Чёрчем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для формализации и анализа понятия вычислимости.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6327" y="8177312"/>
            <a:ext cx="6579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Материал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из Википедии — 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14886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Выражение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создает функцию, которая будет вызываться позднее, но в отличие от инструкции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выражение </a:t>
            </a:r>
            <a:r>
              <a:rPr kumimoji="0" lang="ru-RU" sz="3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возвращает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функцию, а не связывает ее с именем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- анонимны, то есть без имени. На практике они часто используются, как способ получить встроенную функцию  или отложить выполнение  фрагмента программного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19027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Различия </a:t>
            </a:r>
            <a:r>
              <a:rPr lang="ru-RU" sz="6600" dirty="0" err="1"/>
              <a:t>lambda</a:t>
            </a:r>
            <a:r>
              <a:rPr lang="ru-RU" sz="6600" dirty="0"/>
              <a:t> от </a:t>
            </a:r>
            <a:r>
              <a:rPr lang="ru-RU" sz="6600" dirty="0" err="1" smtClean="0"/>
              <a:t>def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– это выражение, а не инструкция. По этой причине ключевое слово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может  появляться там, где синтаксис  языка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не позволяет использовать инструкцию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внутри литералов или в вызовах функций, например.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ело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это не блок инструкций, а единственное выражение.  Тело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-выражения сродни тому, что вы помещаете в инструкцию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return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внутри определения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вы просто вводите результат в виде выражения вместо  его явного  возврата.</a:t>
            </a:r>
          </a:p>
        </p:txBody>
      </p:sp>
    </p:spTree>
    <p:extLst>
      <p:ext uri="{BB962C8B-B14F-4D97-AF65-F5344CB8AC3E}">
        <p14:creationId xmlns:p14="http://schemas.microsoft.com/office/powerpoint/2010/main" val="27506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 как объект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465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функции в другую функцию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2713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Вложенные функции. Замыкания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36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Понятие об </a:t>
            </a:r>
            <a:r>
              <a:rPr lang="ru-RU" sz="6600" dirty="0" smtClean="0"/>
              <a:t>исключении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8931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Перехват исключения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8138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Выброс </a:t>
            </a:r>
            <a:r>
              <a:rPr lang="ru-RU" sz="6600" dirty="0" smtClean="0"/>
              <a:t>исключения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9281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Стандартные </a:t>
            </a:r>
            <a:r>
              <a:rPr lang="ru-RU" sz="6600" dirty="0" smtClean="0"/>
              <a:t>исключения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4998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755058" y="2000863"/>
            <a:ext cx="13317794" cy="5815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52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5719884" y="640962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ru-RU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Виды</a:t>
            </a:r>
            <a:r>
              <a:rPr kumimoji="0" lang="ru-RU" sz="48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ru-RU" sz="48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ошибок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8223" y="3329354"/>
            <a:ext cx="14197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Существует </a:t>
            </a:r>
            <a:r>
              <a:rPr lang="ru-RU" sz="3600" dirty="0" smtClean="0"/>
              <a:t>два вида </a:t>
            </a:r>
            <a:r>
              <a:rPr lang="ru-RU" sz="3600" dirty="0">
                <a:solidFill>
                  <a:srgbClr val="FF0000"/>
                </a:solidFill>
              </a:rPr>
              <a:t>ошибок</a:t>
            </a:r>
            <a:r>
              <a:rPr lang="ru-RU" sz="3600" dirty="0" smtClean="0"/>
              <a:t>:</a:t>
            </a:r>
          </a:p>
          <a:p>
            <a:r>
              <a:rPr lang="ru-RU" sz="3600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	</a:t>
            </a:r>
            <a:r>
              <a:rPr lang="ru-RU" sz="3600" dirty="0" smtClean="0"/>
              <a:t>синтаксические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 (</a:t>
            </a:r>
            <a:r>
              <a:rPr lang="ru-RU" sz="3600" dirty="0" err="1"/>
              <a:t>syntax</a:t>
            </a:r>
            <a:r>
              <a:rPr lang="ru-RU" sz="3600" dirty="0"/>
              <a:t> </a:t>
            </a:r>
            <a:r>
              <a:rPr lang="ru-RU" sz="3600" dirty="0" err="1"/>
              <a:t>errors</a:t>
            </a:r>
            <a:r>
              <a:rPr lang="ru-RU" sz="3600" dirty="0"/>
              <a:t>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	</a:t>
            </a:r>
            <a:r>
              <a:rPr lang="ru-RU" sz="3600" dirty="0" smtClean="0">
                <a:solidFill>
                  <a:srgbClr val="00B0F0"/>
                </a:solidFill>
              </a:rPr>
              <a:t>исключения</a:t>
            </a:r>
            <a:r>
              <a:rPr lang="ru-RU" sz="3600" dirty="0" smtClean="0"/>
              <a:t> </a:t>
            </a:r>
            <a:r>
              <a:rPr lang="ru-RU" sz="3600" dirty="0"/>
              <a:t>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155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Синтаксические </a:t>
            </a:r>
            <a:r>
              <a:rPr lang="ru-RU" sz="48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ошибки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300" y="1758462"/>
            <a:ext cx="14197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Синтаксические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, также известные как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 разбора кода (</a:t>
            </a:r>
            <a:r>
              <a:rPr lang="ru-RU" sz="3600" dirty="0" err="1"/>
              <a:t>парсинга</a:t>
            </a:r>
            <a:r>
              <a:rPr lang="ru-RU" sz="3600" dirty="0"/>
              <a:t>, </a:t>
            </a:r>
            <a:r>
              <a:rPr lang="ru-RU" sz="3600" dirty="0" err="1"/>
              <a:t>parsing</a:t>
            </a:r>
            <a:r>
              <a:rPr lang="ru-RU" sz="3600" dirty="0"/>
              <a:t>) —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, которые допускает программист при наборе кода: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300" y="7764811"/>
            <a:ext cx="141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Такие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 </a:t>
            </a:r>
            <a:r>
              <a:rPr lang="ru-RU" sz="3600" dirty="0" smtClean="0">
                <a:solidFill>
                  <a:srgbClr val="00B050"/>
                </a:solidFill>
              </a:rPr>
              <a:t>выявляются</a:t>
            </a:r>
            <a:r>
              <a:rPr lang="ru-RU" sz="3600" dirty="0" smtClean="0"/>
              <a:t> </a:t>
            </a:r>
            <a:r>
              <a:rPr lang="ru-RU" sz="3600" u="sng" dirty="0" smtClean="0"/>
              <a:t>до выполнения </a:t>
            </a:r>
            <a:r>
              <a:rPr lang="ru-RU" sz="3600" dirty="0" smtClean="0"/>
              <a:t>скрипта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274" t="41452" r="49188" b="39516"/>
          <a:stretch/>
        </p:blipFill>
        <p:spPr>
          <a:xfrm>
            <a:off x="3657600" y="4149969"/>
            <a:ext cx="8772505" cy="29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1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Исключения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Даже если выражение или оператор синтаксически верны, они могут вызвать </a:t>
            </a:r>
            <a:r>
              <a:rPr lang="ru-RU" sz="3600" dirty="0">
                <a:solidFill>
                  <a:srgbClr val="FF0000"/>
                </a:solidFill>
              </a:rPr>
              <a:t>ошибку</a:t>
            </a:r>
            <a:r>
              <a:rPr lang="ru-RU" sz="3600" dirty="0"/>
              <a:t> при попытке их исполнения.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, обнаруженные при исполнении, называются </a:t>
            </a:r>
            <a:r>
              <a:rPr lang="ru-RU" sz="3600" dirty="0">
                <a:solidFill>
                  <a:srgbClr val="00B0F0"/>
                </a:solidFill>
              </a:rPr>
              <a:t>исключениями</a:t>
            </a:r>
            <a:r>
              <a:rPr lang="ru-RU" sz="3600" dirty="0"/>
              <a:t> 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/>
              <a:t>)</a:t>
            </a:r>
            <a:endParaRPr lang="ru-RU" sz="36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9465" t="35983" r="27842" b="24815"/>
          <a:stretch/>
        </p:blipFill>
        <p:spPr>
          <a:xfrm>
            <a:off x="3202220" y="4046361"/>
            <a:ext cx="11065022" cy="46306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29354" y="5380892"/>
            <a:ext cx="8358554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29354" y="6858950"/>
            <a:ext cx="6370700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331343" y="8287580"/>
            <a:ext cx="10782062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840308" y="5311648"/>
            <a:ext cx="303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Деление на ноль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827188" y="6773388"/>
            <a:ext cx="549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Переменная </a:t>
            </a:r>
            <a:r>
              <a:rPr lang="en-US" sz="2400" dirty="0" smtClean="0"/>
              <a:t>spam </a:t>
            </a:r>
            <a:r>
              <a:rPr lang="ru-RU" sz="2400" dirty="0" smtClean="0"/>
              <a:t>не определена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03156" y="8705443"/>
            <a:ext cx="549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Конкатенация строки и числа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282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  <p:bldP spid="9" grpId="0" animBg="1"/>
      <p:bldP spid="7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Исключени</a:t>
            </a:r>
            <a:r>
              <a:rPr lang="ru-RU" sz="4800" dirty="0" smtClean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– тип данных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7783" y="2238925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B0F0"/>
                </a:solidFill>
              </a:rPr>
              <a:t>Исключения</a:t>
            </a:r>
            <a:r>
              <a:rPr lang="ru-RU" sz="3600" dirty="0"/>
              <a:t> 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/>
              <a:t>) - </a:t>
            </a:r>
            <a:r>
              <a:rPr lang="ru-RU" sz="3600" dirty="0" smtClean="0"/>
              <a:t>это </a:t>
            </a:r>
            <a:r>
              <a:rPr lang="ru-RU" sz="3600" dirty="0"/>
              <a:t>тип данных в </a:t>
            </a:r>
            <a:r>
              <a:rPr lang="en-US" sz="3600" dirty="0" smtClean="0"/>
              <a:t>P</a:t>
            </a:r>
            <a:r>
              <a:rPr lang="ru-RU" sz="3600" dirty="0" err="1" smtClean="0"/>
              <a:t>ython</a:t>
            </a:r>
            <a:r>
              <a:rPr lang="ru-RU" sz="3600" dirty="0" smtClean="0"/>
              <a:t> (как </a:t>
            </a:r>
            <a:r>
              <a:rPr lang="en-US" sz="3600" dirty="0" err="1" smtClean="0">
                <a:solidFill>
                  <a:srgbClr val="FFC000"/>
                </a:solidFill>
              </a:rPr>
              <a:t>int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C000"/>
                </a:solidFill>
              </a:rPr>
              <a:t>bool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C000"/>
                </a:solidFill>
              </a:rPr>
              <a:t>float</a:t>
            </a:r>
            <a:r>
              <a:rPr lang="en-US" sz="3600" dirty="0" smtClean="0"/>
              <a:t> </a:t>
            </a:r>
            <a:r>
              <a:rPr lang="ru-RU" sz="3600" dirty="0" smtClean="0"/>
              <a:t>и т.д.). </a:t>
            </a:r>
            <a:endParaRPr lang="en-US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7783" y="6293804"/>
            <a:ext cx="123819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Если </a:t>
            </a:r>
            <a:r>
              <a:rPr lang="ru-RU" sz="3600" dirty="0" smtClean="0">
                <a:solidFill>
                  <a:srgbClr val="00B0F0"/>
                </a:solidFill>
              </a:rPr>
              <a:t>исключения</a:t>
            </a:r>
            <a:r>
              <a:rPr lang="ru-RU" sz="3600" dirty="0" smtClean="0"/>
              <a:t> помогают выявить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, </a:t>
            </a:r>
            <a:r>
              <a:rPr lang="ru-RU" sz="3600" dirty="0"/>
              <a:t>то должен </a:t>
            </a:r>
            <a:endParaRPr lang="ru-RU" sz="3600" dirty="0" smtClean="0"/>
          </a:p>
          <a:p>
            <a:r>
              <a:rPr lang="ru-RU" sz="3600" dirty="0" smtClean="0"/>
              <a:t>существовать </a:t>
            </a:r>
            <a:r>
              <a:rPr lang="ru-RU" sz="3600" dirty="0"/>
              <a:t>и способ их </a:t>
            </a:r>
            <a:r>
              <a:rPr lang="ru-RU" sz="3600" dirty="0" smtClean="0"/>
              <a:t>отлавливания.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97783" y="4140315"/>
            <a:ext cx="13762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dirty="0">
                <a:solidFill>
                  <a:srgbClr val="00B0F0"/>
                </a:solidFill>
              </a:rPr>
              <a:t>Исключения</a:t>
            </a:r>
            <a:r>
              <a:rPr lang="ru-RU" sz="3600" dirty="0"/>
              <a:t> необходимы для того, чтобы сообщать программисту об </a:t>
            </a:r>
            <a:r>
              <a:rPr lang="ru-RU" sz="3600" dirty="0">
                <a:solidFill>
                  <a:srgbClr val="FF0000"/>
                </a:solidFill>
              </a:rPr>
              <a:t>ошибках</a:t>
            </a:r>
            <a:r>
              <a:rPr lang="ru-RU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59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Обработка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Существует возможность </a:t>
            </a:r>
            <a:r>
              <a:rPr lang="ru-RU" sz="3600" dirty="0" smtClean="0">
                <a:solidFill>
                  <a:srgbClr val="00B0F0"/>
                </a:solidFill>
              </a:rPr>
              <a:t>перехватывать</a:t>
            </a:r>
            <a:r>
              <a:rPr lang="ru-RU" sz="3600" dirty="0" smtClean="0"/>
              <a:t> исключения при помощи конструкции </a:t>
            </a:r>
            <a:r>
              <a:rPr lang="en-US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61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Порождение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Оператор </a:t>
            </a:r>
            <a:r>
              <a:rPr lang="ru-RU" sz="3600" dirty="0" err="1"/>
              <a:t>raise</a:t>
            </a:r>
            <a:r>
              <a:rPr lang="ru-RU" sz="3600" dirty="0"/>
              <a:t> позволяет программисту принудительно породить исключение. Например: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24234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368</Words>
  <Application>Microsoft Office PowerPoint</Application>
  <PresentationFormat>Произвольный</PresentationFormat>
  <Paragraphs>59</Paragraphs>
  <Slides>20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Cabin</vt:lpstr>
      <vt:lpstr>1_Title &amp; Bullets</vt:lpstr>
      <vt:lpstr>1_Title &amp; Subtitle</vt:lpstr>
      <vt:lpstr>3_Title &amp; Bullets</vt:lpstr>
      <vt:lpstr>Программирование на Python </vt:lpstr>
      <vt:lpstr>Вопросы на повторение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Лямбда выражения</vt:lpstr>
      <vt:lpstr>Лямбда выражения</vt:lpstr>
      <vt:lpstr>Различия lambda от def</vt:lpstr>
      <vt:lpstr>Функция как объект</vt:lpstr>
      <vt:lpstr>Передача функции в другую функцию</vt:lpstr>
      <vt:lpstr>Вложенные функции. Замыкания</vt:lpstr>
      <vt:lpstr>Презентация PowerPoint</vt:lpstr>
      <vt:lpstr>Понятие об исключении</vt:lpstr>
      <vt:lpstr>Перехват исключения</vt:lpstr>
      <vt:lpstr>Выброс исключения</vt:lpstr>
      <vt:lpstr>Стандартные исключения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</cp:lastModifiedBy>
  <cp:revision>172</cp:revision>
  <dcterms:modified xsi:type="dcterms:W3CDTF">2016-09-06T13:30:55Z</dcterms:modified>
</cp:coreProperties>
</file>