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  <p:sldMasterId id="2147483707" r:id="rId3"/>
    <p:sldMasterId id="2147483708" r:id="rId4"/>
    <p:sldMasterId id="2147483719" r:id="rId5"/>
  </p:sldMasterIdLst>
  <p:notesMasterIdLst>
    <p:notesMasterId r:id="rId49"/>
  </p:notesMasterIdLst>
  <p:sldIdLst>
    <p:sldId id="285" r:id="rId6"/>
    <p:sldId id="283" r:id="rId7"/>
    <p:sldId id="286" r:id="rId8"/>
    <p:sldId id="257" r:id="rId9"/>
    <p:sldId id="288" r:id="rId10"/>
    <p:sldId id="287" r:id="rId11"/>
    <p:sldId id="289" r:id="rId12"/>
    <p:sldId id="282" r:id="rId13"/>
    <p:sldId id="281" r:id="rId14"/>
    <p:sldId id="290" r:id="rId15"/>
    <p:sldId id="291" r:id="rId16"/>
    <p:sldId id="292" r:id="rId17"/>
    <p:sldId id="258" r:id="rId18"/>
    <p:sldId id="259" r:id="rId19"/>
    <p:sldId id="260" r:id="rId20"/>
    <p:sldId id="293" r:id="rId21"/>
    <p:sldId id="294" r:id="rId22"/>
    <p:sldId id="261" r:id="rId23"/>
    <p:sldId id="295" r:id="rId24"/>
    <p:sldId id="296" r:id="rId25"/>
    <p:sldId id="297" r:id="rId26"/>
    <p:sldId id="265" r:id="rId27"/>
    <p:sldId id="266" r:id="rId28"/>
    <p:sldId id="298" r:id="rId29"/>
    <p:sldId id="267" r:id="rId30"/>
    <p:sldId id="268" r:id="rId31"/>
    <p:sldId id="299" r:id="rId32"/>
    <p:sldId id="269" r:id="rId33"/>
    <p:sldId id="310" r:id="rId34"/>
    <p:sldId id="271" r:id="rId35"/>
    <p:sldId id="272" r:id="rId36"/>
    <p:sldId id="273" r:id="rId37"/>
    <p:sldId id="305" r:id="rId38"/>
    <p:sldId id="303" r:id="rId39"/>
    <p:sldId id="304" r:id="rId40"/>
    <p:sldId id="274" r:id="rId41"/>
    <p:sldId id="307" r:id="rId42"/>
    <p:sldId id="308" r:id="rId43"/>
    <p:sldId id="309" r:id="rId44"/>
    <p:sldId id="275" r:id="rId45"/>
    <p:sldId id="276" r:id="rId46"/>
    <p:sldId id="277" r:id="rId47"/>
    <p:sldId id="279" r:id="rId48"/>
  </p:sldIdLst>
  <p:sldSz cx="16256000" cy="9144000"/>
  <p:notesSz cx="6858000" cy="9144000"/>
  <p:embeddedFontLst>
    <p:embeddedFont>
      <p:font typeface="Cabin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246" y="-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font" Target="fonts/font1.fntdata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4.fntdata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font" Target="fonts/font2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47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62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97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584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68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989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5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917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8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2406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8681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6333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0629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4566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84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20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53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32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658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4390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7207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9913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1277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76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2067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9280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38726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2188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403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3915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creator.ru/articles/dr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ru-RU" sz="3200" dirty="0">
                <a:solidFill>
                  <a:schemeClr val="tx1"/>
                </a:solidFill>
              </a:rPr>
              <a:t>7</a:t>
            </a: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Функции (</a:t>
            </a:r>
            <a:r>
              <a:rPr lang="en-US" sz="3200" dirty="0" err="1" smtClean="0">
                <a:solidFill>
                  <a:schemeClr val="tx1"/>
                </a:solidFill>
              </a:rPr>
              <a:t>def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hello():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7" name="Shape 227"/>
          <p:cNvCxnSpPr/>
          <p:nvPr/>
        </p:nvCxnSpPr>
        <p:spPr>
          <a:xfrm rot="10800000">
            <a:off x="3675061" y="3030537"/>
            <a:ext cx="1074737" cy="577850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20873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hello():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399" y="6767512"/>
            <a:ext cx="3325811" cy="9366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Shape 225"/>
          <p:cNvCxnSpPr/>
          <p:nvPr/>
        </p:nvCxnSpPr>
        <p:spPr>
          <a:xfrm flipH="1">
            <a:off x="3527425" y="4250439"/>
            <a:ext cx="854075" cy="86289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6" name="Shape 226"/>
          <p:cNvCxnSpPr>
            <a:endCxn id="230" idx="3"/>
          </p:cNvCxnSpPr>
          <p:nvPr/>
        </p:nvCxnSpPr>
        <p:spPr>
          <a:xfrm flipH="1">
            <a:off x="3505199" y="4346282"/>
            <a:ext cx="876301" cy="3254668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7" name="Shape 227"/>
          <p:cNvCxnSpPr>
            <a:endCxn id="216" idx="3"/>
          </p:cNvCxnSpPr>
          <p:nvPr/>
        </p:nvCxnSpPr>
        <p:spPr>
          <a:xfrm flipH="1" flipV="1">
            <a:off x="3505199" y="3028950"/>
            <a:ext cx="1244600" cy="57943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430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hello():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hello()</a:t>
            </a:r>
            <a:endParaRPr lang="en-US" sz="25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399" y="6767512"/>
            <a:ext cx="3325811" cy="9366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381500" y="36449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381500" y="4216400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23" name="Shape 223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Shape 225"/>
          <p:cNvCxnSpPr/>
          <p:nvPr/>
        </p:nvCxnSpPr>
        <p:spPr>
          <a:xfrm flipH="1">
            <a:off x="3527425" y="4250439"/>
            <a:ext cx="854075" cy="86289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6" name="Shape 226"/>
          <p:cNvCxnSpPr>
            <a:endCxn id="230" idx="3"/>
          </p:cNvCxnSpPr>
          <p:nvPr/>
        </p:nvCxnSpPr>
        <p:spPr>
          <a:xfrm flipH="1">
            <a:off x="3505199" y="4346282"/>
            <a:ext cx="876301" cy="3254668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7" name="Shape 227"/>
          <p:cNvCxnSpPr>
            <a:endCxn id="216" idx="3"/>
          </p:cNvCxnSpPr>
          <p:nvPr/>
        </p:nvCxnSpPr>
        <p:spPr>
          <a:xfrm flipH="1" flipV="1">
            <a:off x="3505199" y="3028950"/>
            <a:ext cx="1244600" cy="579437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8" name="Shape 228"/>
          <p:cNvSpPr txBox="1"/>
          <p:nvPr/>
        </p:nvSpPr>
        <p:spPr>
          <a:xfrm>
            <a:off x="3869200" y="8109650"/>
            <a:ext cx="1064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называ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ют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abin"/>
              </a:rPr>
              <a:t>“</a:t>
            </a:r>
            <a:r>
              <a:rPr lang="en-US" sz="36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abin"/>
              </a:rPr>
              <a:t>функциями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abin"/>
              </a:rPr>
              <a:t>”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356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7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включает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вида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Встроенные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предоставляются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рамках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зыка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Python: 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(), type(), float(),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int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создаем</a:t>
            </a:r>
            <a:r>
              <a:rPr lang="en-US" sz="3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самостоятельно</a:t>
            </a:r>
            <a:r>
              <a:rPr lang="en-US" sz="3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затем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названиями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встроенных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обращаемся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так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же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 с </a:t>
            </a: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зарезервированными</a:t>
            </a:r>
            <a:r>
              <a:rPr lang="en-US" sz="36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словами</a:t>
            </a:r>
            <a:r>
              <a:rPr lang="en-US" sz="36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600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используем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названиях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переменных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Определение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027100" y="2603500"/>
            <a:ext cx="140604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языке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функцией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понимается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используемый код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принимающий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некоторые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входе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выполняющий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определенные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вычисления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выдающий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выходе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задаем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зарезервированного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endParaRPr lang="en-US" sz="3600" b="0" i="0" u="none" strike="noStrike" cap="none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вызываем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lang="en-US" sz="36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обращаемся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 ее названию</a:t>
            </a:r>
            <a:r>
              <a:rPr lang="en-US" sz="36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скобок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600" b="0" i="0" u="none" strike="noStrike" cap="none" dirty="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18589" y="5070475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 ‘</a:t>
            </a:r>
            <a:endParaRPr sz="3000" b="1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-US" sz="3000" b="1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Shape 242"/>
          <p:cNvSpPr txBox="1">
            <a:spLocks noGrp="1"/>
          </p:cNvSpPr>
          <p:nvPr>
            <p:ph type="title"/>
          </p:nvPr>
        </p:nvSpPr>
        <p:spPr>
          <a:xfrm>
            <a:off x="698500" y="-42863"/>
            <a:ext cx="14998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18589" y="5070475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 ‘</a:t>
            </a:r>
            <a:endParaRPr sz="3000" b="1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-US" sz="3000" b="1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044700" y="28575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13" name="Shape 242"/>
          <p:cNvSpPr txBox="1">
            <a:spLocks noGrp="1"/>
          </p:cNvSpPr>
          <p:nvPr>
            <p:ph type="title"/>
          </p:nvPr>
        </p:nvSpPr>
        <p:spPr>
          <a:xfrm>
            <a:off x="698500" y="-42863"/>
            <a:ext cx="14998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77539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8518589" y="5070475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 ‘</a:t>
            </a:r>
            <a:endParaRPr sz="3000" b="1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-US" sz="3000" b="1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044700" y="2857500"/>
            <a:ext cx="6248399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lang="en-US" sz="49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9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('Hello world')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624139" y="1576935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3338511" y="2749550"/>
            <a:ext cx="4902177" cy="990599"/>
          </a:xfrm>
          <a:prstGeom prst="rect">
            <a:avLst/>
          </a:prstGeom>
          <a:noFill/>
          <a:ln w="254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Shape 253"/>
          <p:cNvSpPr txBox="1"/>
          <p:nvPr/>
        </p:nvSpPr>
        <p:spPr>
          <a:xfrm>
            <a:off x="3784600" y="4603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'w'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4400550" y="5070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5840388" y="5397500"/>
            <a:ext cx="245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endParaRPr lang="en-US" sz="3600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56" name="Shape 256"/>
          <p:cNvCxnSpPr/>
          <p:nvPr/>
        </p:nvCxnSpPr>
        <p:spPr>
          <a:xfrm>
            <a:off x="2627311" y="3814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7" name="Shape 257"/>
          <p:cNvSpPr txBox="1"/>
          <p:nvPr/>
        </p:nvSpPr>
        <p:spPr>
          <a:xfrm>
            <a:off x="192299" y="4152900"/>
            <a:ext cx="3005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Назначение</a:t>
            </a:r>
          </a:p>
        </p:txBody>
      </p:sp>
      <p:cxnSp>
        <p:nvCxnSpPr>
          <p:cNvPr id="258" name="Shape 258"/>
          <p:cNvCxnSpPr/>
          <p:nvPr/>
        </p:nvCxnSpPr>
        <p:spPr>
          <a:xfrm rot="10800000" flipH="1">
            <a:off x="4067175" y="3776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242"/>
          <p:cNvSpPr txBox="1">
            <a:spLocks noGrp="1"/>
          </p:cNvSpPr>
          <p:nvPr>
            <p:ph type="title"/>
          </p:nvPr>
        </p:nvSpPr>
        <p:spPr>
          <a:xfrm>
            <a:off x="698500" y="-42863"/>
            <a:ext cx="149987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Применение встроенных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4" name="Shape 254"/>
          <p:cNvCxnSpPr/>
          <p:nvPr/>
        </p:nvCxnSpPr>
        <p:spPr>
          <a:xfrm flipV="1">
            <a:off x="7284384" y="2025599"/>
            <a:ext cx="1554816" cy="739031"/>
          </a:xfrm>
          <a:prstGeom prst="straightConnector1">
            <a:avLst/>
          </a:prstGeom>
          <a:noFill/>
          <a:ln w="762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42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5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используемый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</a:t>
            </a:r>
            <a:r>
              <a:rPr lang="en-US" sz="3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30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96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155700" y="1193800"/>
            <a:ext cx="13931900" cy="711199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 m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5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max()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188698" y="6000750"/>
            <a:ext cx="2639527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используемый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</a:t>
            </a:r>
            <a:r>
              <a:rPr lang="en-US" sz="3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30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795325" y="8318500"/>
            <a:ext cx="7132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написал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г-н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Гвидо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7471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m</a:t>
            </a:r>
            <a:r>
              <a:rPr lang="en-US" sz="7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ax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b="0" i="0" u="none" strike="noStrike" cap="none" dirty="0" smtClean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400" dirty="0" err="1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max(</a:t>
            </a:r>
            <a:r>
              <a:rPr lang="en-US" sz="2400" dirty="0" err="1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):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blah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blah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for x in y: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  blah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 New" panose="02070309020205020404" pitchFamily="49" charset="0"/>
                <a:ea typeface="Cabin"/>
                <a:cs typeface="Courier New" panose="02070309020205020404" pitchFamily="49" charset="0"/>
                <a:sym typeface="Cabin"/>
              </a:rPr>
              <a:t>     blah</a:t>
            </a:r>
          </a:p>
        </p:txBody>
      </p:sp>
      <p:cxnSp>
        <p:nvCxnSpPr>
          <p:cNvPr id="266" name="Shape 26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7" name="Shape 267"/>
          <p:cNvSpPr txBox="1"/>
          <p:nvPr/>
        </p:nvSpPr>
        <p:spPr>
          <a:xfrm>
            <a:off x="2616200" y="6051550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1188698" y="6000750"/>
            <a:ext cx="2639527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строка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cxnSp>
        <p:nvCxnSpPr>
          <p:cNvPr id="269" name="Shape 26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10474325" y="2508250"/>
            <a:ext cx="49404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используемый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b="0" i="0" u="none" strike="noStrike" cap="none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нами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сохраненный</a:t>
            </a:r>
            <a:r>
              <a:rPr lang="en-US" sz="30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0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входные</a:t>
            </a:r>
            <a:r>
              <a:rPr lang="en-US" sz="30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данные</a:t>
            </a:r>
            <a:r>
              <a:rPr lang="en-US" sz="30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30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0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4795325" y="8318500"/>
            <a:ext cx="7132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Этот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написал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г-н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Гвидо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259830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Создание</a:t>
            </a:r>
            <a:r>
              <a:rPr lang="en-US" sz="76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собственных</a:t>
            </a:r>
            <a:r>
              <a:rPr lang="en-US" sz="7600" dirty="0" smtClean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функций</a:t>
            </a:r>
            <a:endParaRPr lang="en-US" sz="76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3492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новую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помощью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зарезервированного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def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необходимости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скобках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выделяется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отступами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Следующий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задает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i="1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тело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501350" y="6739850"/>
            <a:ext cx="1105285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I'm a lumberjack, and I'm okay</a:t>
            </a:r>
            <a:r>
              <a:rPr lang="ru-RU" sz="26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ru-RU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"I </a:t>
            </a:r>
            <a:r>
              <a:rPr lang="en-US" sz="26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day.</a:t>
            </a:r>
            <a:r>
              <a:rPr lang="ru-RU" sz="26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6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1061600" y="1935150"/>
            <a:ext cx="97588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'Hello‘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I'm a lumberjack, and I'm okay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“)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1600" y="1935150"/>
            <a:ext cx="27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Программа</a:t>
            </a:r>
            <a:endParaRPr lang="ru-R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1886300" y="1935150"/>
            <a:ext cx="27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Результат</a:t>
            </a:r>
            <a:endParaRPr lang="ru-RU" sz="1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1061600" y="1935150"/>
            <a:ext cx="97588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'Hello‘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I'm a lumberjack, and I'm okay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“)</a:t>
            </a:r>
            <a:endParaRPr lang="en-US" sz="24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</a:t>
            </a:r>
            <a:r>
              <a:rPr lang="en-US" sz="24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lang="en-US" sz="24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.')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'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052300" y="2606624"/>
            <a:ext cx="1119300" cy="4197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  <a:endParaRPr lang="en-US" sz="3600" b="0" i="0" u="none" strike="noStrike" cap="none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3600" b="0" i="0" u="none" strike="noStrike" cap="none" dirty="0" smtClean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3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ru-RU" sz="3600" b="0" i="0" u="none" strike="noStrike" cap="none" dirty="0" smtClean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  <a:endParaRPr lang="en-US" sz="3600" b="0" i="0" u="none" strike="noStrike" cap="none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  <a:endParaRPr lang="en-US" sz="3600" b="0" i="0" u="none" strike="noStrike" cap="none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1600" y="1935150"/>
            <a:ext cx="27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Программа</a:t>
            </a:r>
            <a:endParaRPr lang="ru-RU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1886300" y="1935150"/>
            <a:ext cx="279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Результат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584991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1155700" y="404075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Определения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7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использование</a:t>
            </a:r>
            <a:endParaRPr lang="en-US" sz="7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Задав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можем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вызвать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обратиться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к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ней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600" dirty="0" err="1" smtClean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время и </a:t>
            </a:r>
            <a:r>
              <a:rPr lang="ru-RU" sz="3600" dirty="0" smtClean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любое</a:t>
            </a:r>
            <a:r>
              <a:rPr lang="en-US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количество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endParaRPr lang="en-US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</a:t>
            </a:r>
            <a:r>
              <a:rPr lang="en-US" sz="36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сохранения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многократного</a:t>
            </a:r>
            <a:r>
              <a:rPr lang="en-US" sz="36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использования</a:t>
            </a:r>
            <a:endParaRPr lang="en-US" sz="3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'Hello‘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"I'm a lumberjack, and I'm okay.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'Hello‘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1" i="0" u="none" strike="noStrike" cap="non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"I'm a lumberjack, and I'm okay.</a:t>
            </a: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  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'I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sleep all night and I work all day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Yo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print_lyrics</a:t>
            </a:r>
            <a:r>
              <a:rPr lang="en-US" sz="3000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8877300" y="5327650"/>
            <a:ext cx="6591299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Yo</a:t>
            </a:r>
            <a:endParaRPr lang="en-US" sz="3600" b="0" i="0" u="none" strike="noStrike" cap="none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7</a:t>
            </a:r>
          </a:p>
        </p:txBody>
      </p:sp>
      <p:cxnSp>
        <p:nvCxnSpPr>
          <p:cNvPr id="326" name="Shape 326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828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11557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927100" y="2603500"/>
            <a:ext cx="14270699" cy="388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является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качестве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входного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параметра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вызове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используются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выполнения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различными</a:t>
            </a:r>
            <a:r>
              <a:rPr lang="en-US" sz="3200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значениями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указываются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скобках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после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названия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1498246" y="8166100"/>
            <a:ext cx="255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cxnSp>
        <p:nvCxnSpPr>
          <p:cNvPr id="334" name="Shape 334"/>
          <p:cNvCxnSpPr/>
          <p:nvPr/>
        </p:nvCxnSpPr>
        <p:spPr>
          <a:xfrm>
            <a:off x="10014325" y="7881100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4635500" y="7061200"/>
            <a:ext cx="6248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b="0" i="0" u="none" strike="noStrike" cap="none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big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49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max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49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'Hello world'</a:t>
            </a:r>
            <a:r>
              <a:rPr lang="en-US" sz="49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4316050" y="76200"/>
            <a:ext cx="69848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1155700" y="2110500"/>
            <a:ext cx="6843900" cy="5079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lvl="0" indent="-533400" rtl="0">
              <a:spcBef>
                <a:spcPts val="0"/>
              </a:spcBef>
              <a:buClr>
                <a:schemeClr val="lt1"/>
              </a:buClr>
              <a:buSzPct val="192375"/>
              <a:buFont typeface="Cabin"/>
              <a:buNone/>
            </a:pPr>
            <a:r>
              <a:rPr lang="en-US" sz="32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переменная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определении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своего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"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ручка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",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предоставляющая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доступ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к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аргументам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вызова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конкретной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001250" y="2110500"/>
            <a:ext cx="5713800" cy="7006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== '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err="1" smtClean="0"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'Bonjour’</a:t>
            </a:r>
            <a:r>
              <a:rPr lang="ru-RU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ru-RU" sz="2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 err="1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ua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’: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2400" dirty="0" err="1" smtClean="0">
                <a:latin typeface="Courier New"/>
                <a:ea typeface="Courier New"/>
                <a:cs typeface="Courier New"/>
                <a:sym typeface="Courier New"/>
              </a:rPr>
              <a:t>Прив</a:t>
            </a:r>
            <a:r>
              <a:rPr lang="uk-UA" sz="2400" dirty="0" smtClean="0">
                <a:latin typeface="Courier New"/>
                <a:ea typeface="Courier New"/>
                <a:cs typeface="Courier New"/>
                <a:sym typeface="Courier New"/>
              </a:rPr>
              <a:t>іт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uk-UA" sz="2400" dirty="0" smtClean="0"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-US" sz="2400" dirty="0" err="1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== ‘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ru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’: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Привет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  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'Hello’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4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4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err="1" smtClean="0"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400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ru-RU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Bonjour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3370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444500" y="1844611"/>
            <a:ext cx="15201900" cy="68070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2800" dirty="0" smtClean="0"/>
              <a:t>Дана строка текста. Необходимо получить словарь, в котором ключом будет  слово, а значением – его длинна.</a:t>
            </a:r>
          </a:p>
          <a:p>
            <a:r>
              <a:rPr lang="ru-RU" sz="2800" dirty="0" smtClean="0"/>
              <a:t>Пример экрана вывода программы: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Введите текст: Я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изучаю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{'Python': 6, '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изучаю': 6, 'Я': 1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Cabin"/>
              </a:rPr>
              <a:t>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  <a:sym typeface="Cabin"/>
            </a:endParaRPr>
          </a:p>
        </p:txBody>
      </p:sp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Задача на закрепление</a:t>
            </a:r>
            <a:endParaRPr lang="en-US" sz="7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451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927100" y="889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Возвращаемые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значения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1435000" y="2387500"/>
            <a:ext cx="13932000" cy="2578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Зачастую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входе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выполняет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расчеты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вызове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выражении</a:t>
            </a:r>
            <a:r>
              <a:rPr lang="en-US" sz="32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вызова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этого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используется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ключевое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слово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2011875" y="5441950"/>
            <a:ext cx="8546999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"Hello</a:t>
            </a:r>
            <a:r>
              <a:rPr lang="en-US" sz="36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ru-RU" sz="36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36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11137500" y="7104450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258750" y="311225"/>
            <a:ext cx="13773900" cy="1844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Возвращаемое значение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155700" y="2358425"/>
            <a:ext cx="68018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036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chemeClr val="bg2"/>
                </a:solidFill>
              </a:rPr>
              <a:t>Результативной</a:t>
            </a:r>
            <a:r>
              <a:rPr lang="en-US" sz="3200" dirty="0">
                <a:solidFill>
                  <a:schemeClr val="bg2"/>
                </a:solidFill>
              </a:rPr>
              <a:t>” </a:t>
            </a:r>
            <a:r>
              <a:rPr lang="en-US" sz="3200" dirty="0" err="1">
                <a:solidFill>
                  <a:schemeClr val="bg2"/>
                </a:solidFill>
              </a:rPr>
              <a:t>является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производящая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возвращаемое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значение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</a:p>
          <a:p>
            <a:pPr marL="403606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Инструкция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sng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return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2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завершает </a:t>
            </a:r>
            <a:r>
              <a:rPr lang="en-US" sz="3200" b="0" i="0" u="none" strike="noStrike" cap="none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исполнение</a:t>
            </a:r>
            <a:r>
              <a:rPr lang="en-US" sz="3200" b="0" i="0" u="none" strike="noStrike" cap="none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возвращает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200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9250680" y="1994975"/>
            <a:ext cx="6516820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400" b="0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lang="en-US" sz="24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return 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== '</a:t>
            </a:r>
            <a:r>
              <a:rPr lang="en-US" sz="24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'Bonjour’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        return </a:t>
            </a:r>
            <a:r>
              <a:rPr lang="en-US" sz="24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4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lang="ru-RU" sz="2400" b="0" i="0" u="none" strike="noStrike" cap="none" dirty="0" smtClean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en-US" sz="24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),'Glenn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400" b="0" i="0" u="none" strike="noStrike" cap="none" dirty="0" err="1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es</a:t>
            </a:r>
            <a:r>
              <a:rPr lang="en-US" sz="24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'Sally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strike="noStrike" cap="none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0" i="0" u="none" strike="noStrike" cap="none" dirty="0" err="1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'),'Michael</a:t>
            </a:r>
            <a:r>
              <a:rPr lang="en-US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ru-RU" sz="24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Bonjour</a:t>
            </a:r>
            <a:r>
              <a:rPr lang="en-US" sz="24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</a:t>
            </a:r>
            <a:r>
              <a:rPr lang="ru-RU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 smtClean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 lang="en-US" sz="30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1667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‘w’</a:t>
            </a:r>
          </a:p>
        </p:txBody>
      </p:sp>
      <p:cxnSp>
        <p:nvCxnSpPr>
          <p:cNvPr id="365" name="Shape 365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3530600" y="5283200"/>
            <a:ext cx="2849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57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US" sz="66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параметры</a:t>
            </a:r>
            <a:r>
              <a:rPr lang="en-US" sz="6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результаты</a:t>
            </a:r>
            <a:endParaRPr lang="en-US" sz="66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200150" y="26162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0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‘w’</a:t>
            </a:r>
          </a:p>
        </p:txBody>
      </p:sp>
      <p:cxnSp>
        <p:nvCxnSpPr>
          <p:cNvPr id="365" name="Shape 365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3530600" y="5283200"/>
            <a:ext cx="2849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Hello world</a:t>
            </a:r>
            <a:r>
              <a:rPr lang="en-US" sz="3600" b="0" i="0" u="none" strike="noStrike" cap="non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</a:t>
            </a:r>
            <a:r>
              <a:rPr lang="en-US" sz="36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rgbClr val="0070C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2049445" y="6502400"/>
            <a:ext cx="27251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</a:t>
            </a:r>
          </a:p>
        </p:txBody>
      </p:sp>
      <p:cxnSp>
        <p:nvCxnSpPr>
          <p:cNvPr id="370" name="Shape 370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1231546" y="2908300"/>
            <a:ext cx="2556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 flipH="1">
            <a:off x="9904575" y="32970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3" name="Shape 373"/>
          <p:cNvSpPr txBox="1"/>
          <p:nvPr/>
        </p:nvSpPr>
        <p:spPr>
          <a:xfrm>
            <a:off x="12750550" y="6743700"/>
            <a:ext cx="2556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</a:p>
        </p:txBody>
      </p:sp>
      <p:cxnSp>
        <p:nvCxnSpPr>
          <p:cNvPr id="374" name="Shape 374"/>
          <p:cNvCxnSpPr/>
          <p:nvPr/>
        </p:nvCxnSpPr>
        <p:spPr>
          <a:xfrm>
            <a:off x="13377862" y="5940425"/>
            <a:ext cx="19049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30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7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параметров</a:t>
            </a:r>
            <a:r>
              <a:rPr lang="en-US" sz="7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/ </a:t>
            </a:r>
            <a:r>
              <a:rPr lang="en-US" sz="7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  <a:endParaRPr lang="en-US" sz="7200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707924" y="2603500"/>
            <a:ext cx="660047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определении</a:t>
            </a:r>
            <a:r>
              <a:rPr lang="en-US" sz="3200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2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можно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задать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несколько</a:t>
            </a:r>
            <a:r>
              <a:rPr lang="en-US" sz="32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параметров</a:t>
            </a:r>
            <a:endParaRPr lang="en-US"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Для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этого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просто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добавляем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дополнительные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аргументы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вызове</a:t>
            </a:r>
            <a:r>
              <a:rPr lang="en-US" sz="32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Число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порядок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аргументов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должны</a:t>
            </a:r>
            <a:r>
              <a:rPr lang="en-US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совпадать</a:t>
            </a:r>
            <a:endParaRPr lang="en-US"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9966100" y="3923300"/>
            <a:ext cx="5481000" cy="3332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err="1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added =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3000" b="0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000" b="0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addt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30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5</a:t>
            </a:r>
            <a:r>
              <a:rPr lang="en-US" sz="3000" b="0" i="0" u="none" strike="noStrike" cap="none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-RU" sz="30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0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lang="en-US" sz="30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5684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FF"/>
              </a:buClr>
              <a:buSzPct val="25000"/>
            </a:pP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Необязательные и именованные аргументы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23900" y="2405099"/>
            <a:ext cx="6843900" cy="3210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92375"/>
              <a:buNone/>
            </a:pPr>
            <a:r>
              <a:rPr lang="ru-RU" sz="32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Аргументы 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 могут иметь </a:t>
            </a:r>
            <a:r>
              <a:rPr lang="ru-RU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значения по умолчанию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оно будет использовано, если при вызове функции значение этого аргумента не указано.</a:t>
            </a:r>
            <a:endParaRPr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9541510" y="2542259"/>
            <a:ext cx="5713800" cy="52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...		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return a 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(2, 3)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"&lt;pyshell#4&gt;", line 1, in &lt;module&gt;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add()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add() missing 2 required positional arguments: 'a' and 'b' </a:t>
            </a:r>
            <a:r>
              <a:rPr lang="en-US" sz="24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lang="en-US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Овальная выноска 2"/>
          <p:cNvSpPr/>
          <p:nvPr/>
        </p:nvSpPr>
        <p:spPr>
          <a:xfrm>
            <a:off x="3956050" y="6118898"/>
            <a:ext cx="5081270" cy="1828800"/>
          </a:xfrm>
          <a:prstGeom prst="wedgeEllipseCallout">
            <a:avLst>
              <a:gd name="adj1" fmla="val 58598"/>
              <a:gd name="adj2" fmla="val -13166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Обязательно передавать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u="sng" dirty="0" smtClean="0">
                <a:solidFill>
                  <a:srgbClr val="FF0000"/>
                </a:solidFill>
              </a:rPr>
              <a:t>два</a:t>
            </a:r>
            <a:r>
              <a:rPr lang="ru-RU" sz="2400" dirty="0" smtClean="0">
                <a:solidFill>
                  <a:srgbClr val="FF0000"/>
                </a:solidFill>
              </a:rPr>
              <a:t> аргумента в функцию!!!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15684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FF"/>
              </a:buClr>
              <a:buSzPct val="25000"/>
            </a:pP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Необязательные и именованные аргументы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23900" y="2405099"/>
            <a:ext cx="6843900" cy="3210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92375"/>
              <a:buNone/>
            </a:pPr>
            <a:r>
              <a:rPr lang="ru-RU" sz="32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Аргументы 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 могут иметь </a:t>
            </a:r>
            <a:r>
              <a:rPr lang="ru-RU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значения по умолчанию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оно будет использовано, если при вызове функции значение этого аргумента не указано.</a:t>
            </a:r>
            <a:endParaRPr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9479280" y="2803518"/>
            <a:ext cx="6141790" cy="52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a, b</a:t>
            </a:r>
            <a:r>
              <a:rPr lang="ru-RU" sz="2400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...		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return a 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(2, 3)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"&lt;pyshell#7&gt;", line 1, in &lt;module&gt;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add()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 add() missing 1 required positional argument: 'a'</a:t>
            </a:r>
            <a:endParaRPr lang="en-US" sz="2400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en-US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Овальная выноска 2"/>
          <p:cNvSpPr/>
          <p:nvPr/>
        </p:nvSpPr>
        <p:spPr>
          <a:xfrm>
            <a:off x="3956050" y="6118898"/>
            <a:ext cx="5081270" cy="1828800"/>
          </a:xfrm>
          <a:prstGeom prst="wedgeEllipseCallout">
            <a:avLst>
              <a:gd name="adj1" fmla="val 60397"/>
              <a:gd name="adj2" fmla="val -9666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Обязательно передавать один аргумент в функцию!!!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" name="Овальная выноска 1"/>
          <p:cNvSpPr/>
          <p:nvPr/>
        </p:nvSpPr>
        <p:spPr>
          <a:xfrm>
            <a:off x="11841480" y="1081586"/>
            <a:ext cx="4414520" cy="1112520"/>
          </a:xfrm>
          <a:prstGeom prst="wedgeEllipseCallout">
            <a:avLst>
              <a:gd name="adj1" fmla="val -28037"/>
              <a:gd name="adj2" fmla="val 8030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00B050"/>
                </a:solidFill>
              </a:rPr>
              <a:t>Необязательный аргумент </a:t>
            </a:r>
            <a:r>
              <a:rPr lang="en-US" sz="2400" dirty="0" smtClean="0">
                <a:solidFill>
                  <a:srgbClr val="00B050"/>
                </a:solidFill>
              </a:rPr>
              <a:t>b </a:t>
            </a:r>
            <a:r>
              <a:rPr lang="ru-RU" sz="2400" dirty="0" smtClean="0">
                <a:solidFill>
                  <a:srgbClr val="00B050"/>
                </a:solidFill>
              </a:rPr>
              <a:t>равен 0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301190" y="0"/>
            <a:ext cx="156845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FF"/>
              </a:buClr>
              <a:buSzPct val="25000"/>
            </a:pPr>
            <a:r>
              <a:rPr lang="ru-RU" sz="7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Необязательные и именованные аргументы</a:t>
            </a:r>
            <a:endParaRPr lang="en-US" sz="7600" dirty="0">
              <a:solidFill>
                <a:srgbClr val="00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23900" y="2405099"/>
            <a:ext cx="6843900" cy="3210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533400">
              <a:spcBef>
                <a:spcPts val="0"/>
              </a:spcBef>
              <a:buSzPct val="192375"/>
              <a:buNone/>
            </a:pPr>
            <a:r>
              <a:rPr lang="ru-RU" sz="32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Аргументы 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 могут иметь </a:t>
            </a:r>
            <a:r>
              <a:rPr lang="ru-RU" sz="3600" dirty="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значения по умолчанию</a:t>
            </a:r>
            <a:r>
              <a:rPr lang="ru-RU" sz="32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оно будет использовано, если при вызове функции значение этого аргумента не указано.</a:t>
            </a:r>
            <a:endParaRPr sz="32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9540240" y="2818758"/>
            <a:ext cx="6141790" cy="52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  <a:r>
              <a:rPr lang="en-US" sz="2400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ru-RU" sz="2400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=0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...		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return a 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(2, 3)</a:t>
            </a: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lang="en-US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  <a:buSzPct val="25000"/>
            </a:pPr>
            <a:r>
              <a:rPr lang="ru-RU" sz="2400" dirty="0" smtClean="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4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(b=1, a=3)</a:t>
            </a:r>
            <a:endParaRPr lang="ru-RU" sz="24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lang="ru-RU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ru-RU" sz="2400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ru-RU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ru-RU" sz="2400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ru-RU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ru-RU" sz="2400" dirty="0" smtClean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endParaRPr lang="en-US" sz="24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Овальная выноска 2"/>
          <p:cNvSpPr/>
          <p:nvPr/>
        </p:nvSpPr>
        <p:spPr>
          <a:xfrm>
            <a:off x="5059680" y="5829258"/>
            <a:ext cx="4054980" cy="1562141"/>
          </a:xfrm>
          <a:prstGeom prst="wedgeEllipseCallout">
            <a:avLst>
              <a:gd name="adj1" fmla="val 56798"/>
              <a:gd name="adj2" fmla="val -9499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Все аргументы опциональные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" name="Овальная выноска 1"/>
          <p:cNvSpPr/>
          <p:nvPr/>
        </p:nvSpPr>
        <p:spPr>
          <a:xfrm>
            <a:off x="10854814" y="1099688"/>
            <a:ext cx="5545230" cy="1112520"/>
          </a:xfrm>
          <a:prstGeom prst="wedgeEllipseCallout">
            <a:avLst>
              <a:gd name="adj1" fmla="val -16817"/>
              <a:gd name="adj2" fmla="val 6250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00B050"/>
                </a:solidFill>
              </a:rPr>
              <a:t>Необязательны</a:t>
            </a:r>
            <a:r>
              <a:rPr lang="ru-RU" sz="2400" dirty="0">
                <a:solidFill>
                  <a:srgbClr val="00B050"/>
                </a:solidFill>
              </a:rPr>
              <a:t>е</a:t>
            </a:r>
            <a:r>
              <a:rPr lang="ru-RU" sz="2400" dirty="0" smtClean="0">
                <a:solidFill>
                  <a:srgbClr val="00B050"/>
                </a:solidFill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</a:rPr>
              <a:t>аргументы 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</a:rPr>
              <a:t>a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</a:rPr>
              <a:t>и 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</a:rPr>
              <a:t>b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ru-RU" sz="2400" dirty="0" smtClean="0">
                <a:solidFill>
                  <a:srgbClr val="00B050"/>
                </a:solidFill>
              </a:rPr>
              <a:t>равны 0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4" name="Овальная выноска 3"/>
          <p:cNvSpPr/>
          <p:nvPr/>
        </p:nvSpPr>
        <p:spPr>
          <a:xfrm>
            <a:off x="9666170" y="6774138"/>
            <a:ext cx="6319520" cy="2080302"/>
          </a:xfrm>
          <a:prstGeom prst="wedgeEllipseCallout">
            <a:avLst>
              <a:gd name="adj1" fmla="val -18603"/>
              <a:gd name="adj2" fmla="val -87825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rgbClr val="FFC000"/>
                </a:solidFill>
              </a:rPr>
              <a:t>Именованные аргументы могут быть указаны в произвольном порядке </a:t>
            </a:r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('Hello’)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('Fun’)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('Zip’)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('Fun’)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7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7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7600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</a:t>
            </a:r>
            <a:r>
              <a:rPr lang="en-US" sz="7600" b="0" i="0" u="none" strike="noStrike" cap="none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oid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7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нерезультативные</a:t>
            </a:r>
            <a:r>
              <a:rPr lang="en-US" sz="7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производит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называют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функцией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 dirty="0" smtClean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void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endParaRPr lang="en-US" sz="3600" b="0" i="0" u="none" strike="noStrike" cap="none" dirty="0">
              <a:solidFill>
                <a:srgbClr val="9A9A9A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производящие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результативными</a:t>
            </a:r>
            <a:r>
              <a:rPr lang="en-US" sz="3600" dirty="0" smtClean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endParaRPr lang="en-US" sz="3600" dirty="0">
              <a:solidFill>
                <a:schemeClr val="tx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типа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v</a:t>
            </a:r>
            <a:r>
              <a:rPr lang="en-US" sz="3600" b="0" i="0" u="none" strike="noStrike" cap="none" dirty="0">
                <a:solidFill>
                  <a:srgbClr val="9A9A9A"/>
                </a:solidFill>
                <a:latin typeface="Cabin"/>
                <a:ea typeface="Cabin"/>
                <a:cs typeface="Cabin"/>
                <a:sym typeface="Cabin"/>
              </a:rPr>
              <a:t>oid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являются</a:t>
            </a:r>
            <a:r>
              <a:rPr lang="en-US" sz="3600" dirty="0">
                <a:solidFill>
                  <a:schemeClr val="tx2"/>
                </a:solidFill>
                <a:latin typeface="Cabin"/>
                <a:ea typeface="Cabin"/>
                <a:cs typeface="Cabin"/>
                <a:sym typeface="Cabin"/>
              </a:rPr>
              <a:t> “</a:t>
            </a:r>
            <a:r>
              <a:rPr lang="en-US" sz="3600" dirty="0" err="1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нерезультативными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Использовать функцию или нет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0" y="2603500"/>
            <a:ext cx="1583976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860806" indent="-457200">
              <a:spcBef>
                <a:spcPts val="0"/>
              </a:spcBef>
              <a:buClr>
                <a:schemeClr val="bg2"/>
              </a:buClr>
              <a:buSzPct val="100000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Разделите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абзацам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закончите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определенную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мысль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назовите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860806" indent="-457200">
              <a:buClr>
                <a:schemeClr val="bg2"/>
              </a:buClr>
              <a:buSzPct val="100000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Избегайте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повторов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создайте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b="0" i="0" u="none" strike="noStrike" cap="none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рабо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чий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один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используйте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его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60806" indent="-457200">
              <a:buClr>
                <a:schemeClr val="bg2"/>
              </a:buClr>
              <a:buSzPct val="100000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Если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какая-то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часть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стала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слишком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длинной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сложной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разбейте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ее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логические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секции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поместите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секции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en-US" sz="32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860806" indent="-457200">
              <a:buClr>
                <a:schemeClr val="bg2"/>
              </a:buClr>
              <a:buSzPct val="100000"/>
            </a:pP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Создайте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библиотеку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наиболее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употребляемых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кодов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желании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поделитесь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этой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библиотекой</a:t>
            </a:r>
            <a:r>
              <a:rPr lang="en-US" sz="32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с </a:t>
            </a:r>
            <a:r>
              <a:rPr lang="en-US" sz="32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друзьями</a:t>
            </a:r>
            <a:r>
              <a:rPr lang="en-US" sz="32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749300" y="3429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Упражнение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755058" y="2000863"/>
            <a:ext cx="13317794" cy="58157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Cоздайте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названием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которая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параметра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).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Расчет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производится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учетом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того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сверхурочные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полтора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раза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выше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обычной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ставки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Обычная ставка </a:t>
            </a:r>
            <a:r>
              <a:rPr lang="ru-RU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расчитывается</a:t>
            </a: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исходя из 40-часовой рабочей недели.</a:t>
            </a:r>
          </a:p>
          <a:p>
            <a:pPr lvl="0">
              <a:buClr>
                <a:schemeClr val="lt1"/>
              </a:buClr>
              <a:buSzPct val="25000"/>
            </a:pPr>
            <a:endParaRPr lang="ru-RU" sz="34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 окна вывода программы:</a:t>
            </a:r>
            <a:endParaRPr lang="en-US" sz="34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4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3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lang="en-US" sz="34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4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lang="en-US" sz="34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3400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10 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dirty="0" err="1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Зарплата</a:t>
            </a:r>
            <a:r>
              <a:rPr lang="en-US" sz="34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 475.0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 dirty="0">
                <a:solidFill>
                  <a:srgbClr val="0070C0"/>
                </a:solidFill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Shape 4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Данная презентация охраняется авторским правом “Copyright 2010-  Charles R. Severance (</a:t>
            </a:r>
            <a:r>
              <a:rPr lang="en-US" sz="1800" u="sng">
                <a:solidFill>
                  <a:srgbClr val="009999"/>
                </a:solidFill>
                <a:hlinkClick r:id="rId5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University of Michigan School of Information” </a:t>
            </a:r>
            <a:r>
              <a:rPr lang="en-US" sz="1800" u="sng">
                <a:solidFill>
                  <a:srgbClr val="009999"/>
                </a:solidFill>
                <a:hlinkClick r:id="rId6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и доступна на условиях лицензии 4.0 “С указанием авторства”.  В соответствии с требованием лицензии “С указанием авторства" данный слайд должен присутствовать во всех копиях этого документа. При внесении каких-либо изменений в данный документ вы можете указать свое имя и организацию в список соавторов на этой странице для последующих публикаций.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Первоначальная разработка: Чарльз Северанс, Школа информации Мичиганского университета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Здесь впишите дополнительных авторов и переводчиков...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Благодарность / Содействие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('Hello’)</a:t>
            </a:r>
            <a:endParaRPr lang="en-US" sz="25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('Fun’)</a:t>
            </a:r>
            <a:endParaRPr lang="en-US" sz="25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('Zip’)</a:t>
            </a:r>
            <a:endParaRPr lang="en-US" sz="2500" b="0" i="0" u="none" strike="noStrike" cap="none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('Fun’)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04744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10399402" y="4650859"/>
            <a:ext cx="2853460" cy="189786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flipH="1" flipV="1">
            <a:off x="10717810" y="5557549"/>
            <a:ext cx="2535052" cy="33261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734674" y="2539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34673" y="3136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3" name="Shape 223"/>
          <p:cNvCxnSpPr>
            <a:endCxn id="221" idx="2"/>
          </p:cNvCxnSpPr>
          <p:nvPr/>
        </p:nvCxnSpPr>
        <p:spPr>
          <a:xfrm flipH="1" flipV="1">
            <a:off x="2106273" y="3733999"/>
            <a:ext cx="5640" cy="717501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45076" y="4394353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097625" y="4900765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" name="Shape 220"/>
          <p:cNvSpPr txBox="1"/>
          <p:nvPr/>
        </p:nvSpPr>
        <p:spPr>
          <a:xfrm>
            <a:off x="759242" y="5441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21"/>
          <p:cNvSpPr txBox="1"/>
          <p:nvPr/>
        </p:nvSpPr>
        <p:spPr>
          <a:xfrm>
            <a:off x="759241" y="6038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7273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Повторяемый код в программе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3380500" y="294015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529444"/>
            <a:ext cx="3930650" cy="4242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10399402" y="4650859"/>
            <a:ext cx="2853460" cy="189786"/>
          </a:xfrm>
          <a:prstGeom prst="straightConnector1">
            <a:avLst/>
          </a:prstGeom>
          <a:noFill/>
          <a:ln w="508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flipH="1" flipV="1">
            <a:off x="10717810" y="5557549"/>
            <a:ext cx="2535052" cy="332612"/>
          </a:xfrm>
          <a:prstGeom prst="straightConnector1">
            <a:avLst/>
          </a:prstGeom>
          <a:noFill/>
          <a:ln w="50800" cap="rnd" cmpd="sng">
            <a:solidFill>
              <a:srgbClr val="FF0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734674" y="2539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34673" y="3136999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3" name="Shape 223"/>
          <p:cNvCxnSpPr>
            <a:endCxn id="221" idx="2"/>
          </p:cNvCxnSpPr>
          <p:nvPr/>
        </p:nvCxnSpPr>
        <p:spPr>
          <a:xfrm flipH="1" flipV="1">
            <a:off x="2106273" y="3733999"/>
            <a:ext cx="5640" cy="717501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745076" y="4394353"/>
            <a:ext cx="2743199" cy="5969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lang="en-US"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2097625" y="4900765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" name="Shape 220"/>
          <p:cNvSpPr txBox="1"/>
          <p:nvPr/>
        </p:nvSpPr>
        <p:spPr>
          <a:xfrm>
            <a:off x="759242" y="5441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('Hello‘)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21"/>
          <p:cNvSpPr txBox="1"/>
          <p:nvPr/>
        </p:nvSpPr>
        <p:spPr>
          <a:xfrm>
            <a:off x="759241" y="6038322"/>
            <a:ext cx="2743199" cy="5970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b="0" i="0" u="none" strike="noStrike" cap="none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5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500" b="0" i="0" u="none" strike="noStrike" cap="none" dirty="0" smtClean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('Fun‘)</a:t>
            </a:r>
            <a:endParaRPr lang="en-US" sz="3500" b="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 flipH="1">
            <a:off x="7525576" y="5446496"/>
            <a:ext cx="246186" cy="725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Picture 2" descr="http://python-1.skilstak.io/img/d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15" y="4968744"/>
            <a:ext cx="2989498" cy="192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7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DRY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или </a:t>
            </a:r>
            <a:r>
              <a:rPr lang="en-US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WET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973015" y="2262554"/>
            <a:ext cx="14583508" cy="60725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Don’t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yourself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, DRY (рус. не повторяйся) — это принцип разработки программного обеспечения, нацеленный на снижение повторения информации различного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рода.</a:t>
            </a:r>
            <a:endParaRPr lang="en-US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endParaRPr lang="en-US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Нарушения принципа DRY называют WET — «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</a:rPr>
              <a:t>Write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</a:rPr>
              <a:t>Everything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 </a:t>
            </a:r>
            <a:r>
              <a:rPr lang="ru-RU" sz="3600" dirty="0" err="1">
                <a:solidFill>
                  <a:schemeClr val="bg2"/>
                </a:solidFill>
                <a:latin typeface="Cabin"/>
                <a:ea typeface="Cabin"/>
                <a:cs typeface="Cabin"/>
              </a:rPr>
              <a:t>Twice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» (Пиши всё по два раза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</a:rPr>
              <a:t>)</a:t>
            </a:r>
            <a:r>
              <a:rPr lang="en-US" sz="3600" dirty="0">
                <a:solidFill>
                  <a:schemeClr val="bg2"/>
                </a:solidFill>
                <a:latin typeface="Cabin"/>
                <a:ea typeface="Cabin"/>
                <a:cs typeface="Cabin"/>
              </a:rPr>
              <a:t>.</a:t>
            </a: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endParaRPr lang="ru-RU" sz="2500" dirty="0" smtClean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500" dirty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</a:t>
            </a:r>
            <a:r>
              <a:rPr lang="en-US" sz="25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web-creator.ru/articles/dry</a:t>
            </a:r>
            <a:r>
              <a:rPr lang="ru-RU" sz="2500" dirty="0" smtClean="0">
                <a:solidFill>
                  <a:schemeClr val="bg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2500" dirty="0">
              <a:solidFill>
                <a:schemeClr val="bg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317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Сохраненные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многократно</a:t>
            </a:r>
            <a:r>
              <a:rPr lang="en-US" sz="6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6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используемые</a:t>
            </a:r>
            <a:r>
              <a:rPr lang="en-US" sz="6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команды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Результат</a:t>
            </a:r>
            <a:r>
              <a:rPr lang="en-US" sz="3600" b="0" i="0" u="none" strike="noStrike" cap="none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b="0" i="0" u="none" strike="noStrike" cap="none" dirty="0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400" y="2971800"/>
            <a:ext cx="3930650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('Hello’)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('Fun’)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0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('Zip’)</a:t>
            </a:r>
            <a:endParaRPr lang="en-US" sz="2500" b="0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</p:spTree>
    <p:extLst>
      <p:ext uri="{BB962C8B-B14F-4D97-AF65-F5344CB8AC3E}">
        <p14:creationId xmlns:p14="http://schemas.microsoft.com/office/powerpoint/2010/main" val="324298697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2067</Words>
  <Application>Microsoft Office PowerPoint</Application>
  <PresentationFormat>Произвольный</PresentationFormat>
  <Paragraphs>500</Paragraphs>
  <Slides>43</Slides>
  <Notes>41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Arial</vt:lpstr>
      <vt:lpstr>Cabin</vt:lpstr>
      <vt:lpstr>Courier New</vt:lpstr>
      <vt:lpstr>Title &amp; Bullets</vt:lpstr>
      <vt:lpstr>1_Title &amp; Bullets</vt:lpstr>
      <vt:lpstr>Title &amp; Bullets</vt:lpstr>
      <vt:lpstr>1_Title &amp; Subtitle</vt:lpstr>
      <vt:lpstr>2_Title &amp; Bullets</vt:lpstr>
      <vt:lpstr>Программирование на Python </vt:lpstr>
      <vt:lpstr>Вопросы на повторение</vt:lpstr>
      <vt:lpstr>Задача на закрепление</vt:lpstr>
      <vt:lpstr>Повторяемый код в программе</vt:lpstr>
      <vt:lpstr>Повторяемый код в программе</vt:lpstr>
      <vt:lpstr>Повторяемый код в программе</vt:lpstr>
      <vt:lpstr>Повторяемый код в программе</vt:lpstr>
      <vt:lpstr>DRY или WET</vt:lpstr>
      <vt:lpstr>Сохраненные (и многократно используемые) команды</vt:lpstr>
      <vt:lpstr>Сохраненные (и многократно используемые) команды</vt:lpstr>
      <vt:lpstr>Сохраненные (и многократно используемые) команды</vt:lpstr>
      <vt:lpstr>Сохраненные (и многократно используемые) команды</vt:lpstr>
      <vt:lpstr>Функции Python</vt:lpstr>
      <vt:lpstr>Определение функций</vt:lpstr>
      <vt:lpstr>Применение встроенных функций</vt:lpstr>
      <vt:lpstr>Применение встроенных функций</vt:lpstr>
      <vt:lpstr>Применение встроенных функций</vt:lpstr>
      <vt:lpstr>Функция max</vt:lpstr>
      <vt:lpstr>Функция max</vt:lpstr>
      <vt:lpstr>Функция max</vt:lpstr>
      <vt:lpstr>Функция max</vt:lpstr>
      <vt:lpstr>Создание собственных функций</vt:lpstr>
      <vt:lpstr>Презентация PowerPoint</vt:lpstr>
      <vt:lpstr>Презентация PowerPoint</vt:lpstr>
      <vt:lpstr>Определения и использование</vt:lpstr>
      <vt:lpstr>Презентация PowerPoint</vt:lpstr>
      <vt:lpstr>Презентация PowerPoint</vt:lpstr>
      <vt:lpstr>Аргументы</vt:lpstr>
      <vt:lpstr>Параметры</vt:lpstr>
      <vt:lpstr>Возвращаемые значения</vt:lpstr>
      <vt:lpstr>Возвращаемое значение</vt:lpstr>
      <vt:lpstr>Аргументы, параметры и результаты</vt:lpstr>
      <vt:lpstr>Аргументы, параметры и результаты</vt:lpstr>
      <vt:lpstr>Аргументы, параметры и результаты</vt:lpstr>
      <vt:lpstr>Аргументы, параметры и результаты</vt:lpstr>
      <vt:lpstr>Несколько параметров / аргументов</vt:lpstr>
      <vt:lpstr>Необязательные и именованные аргументы</vt:lpstr>
      <vt:lpstr>Необязательные и именованные аргументы</vt:lpstr>
      <vt:lpstr>Необязательные и именованные аргументы</vt:lpstr>
      <vt:lpstr>Функции типа void (нерезультативные)</vt:lpstr>
      <vt:lpstr>Использовать функцию или нет...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Максим Шаптала</cp:lastModifiedBy>
  <cp:revision>105</cp:revision>
  <dcterms:modified xsi:type="dcterms:W3CDTF">2016-09-02T13:39:20Z</dcterms:modified>
</cp:coreProperties>
</file>