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8" r:id="rId2"/>
    <p:sldMasterId id="2147483731" r:id="rId3"/>
  </p:sldMasterIdLst>
  <p:notesMasterIdLst>
    <p:notesMasterId r:id="rId29"/>
  </p:notesMasterIdLst>
  <p:sldIdLst>
    <p:sldId id="285" r:id="rId4"/>
    <p:sldId id="283" r:id="rId5"/>
    <p:sldId id="354" r:id="rId6"/>
    <p:sldId id="362" r:id="rId7"/>
    <p:sldId id="363" r:id="rId8"/>
    <p:sldId id="367" r:id="rId9"/>
    <p:sldId id="364" r:id="rId10"/>
    <p:sldId id="365" r:id="rId11"/>
    <p:sldId id="372" r:id="rId12"/>
    <p:sldId id="368" r:id="rId13"/>
    <p:sldId id="366" r:id="rId14"/>
    <p:sldId id="373" r:id="rId15"/>
    <p:sldId id="378" r:id="rId16"/>
    <p:sldId id="369" r:id="rId17"/>
    <p:sldId id="375" r:id="rId18"/>
    <p:sldId id="379" r:id="rId19"/>
    <p:sldId id="376" r:id="rId20"/>
    <p:sldId id="380" r:id="rId21"/>
    <p:sldId id="374" r:id="rId22"/>
    <p:sldId id="377" r:id="rId23"/>
    <p:sldId id="381" r:id="rId24"/>
    <p:sldId id="370" r:id="rId25"/>
    <p:sldId id="390" r:id="rId26"/>
    <p:sldId id="391" r:id="rId27"/>
    <p:sldId id="392" r:id="rId28"/>
  </p:sldIdLst>
  <p:sldSz cx="16256000" cy="9144000"/>
  <p:notesSz cx="6858000" cy="9144000"/>
  <p:embeddedFontLst>
    <p:embeddedFont>
      <p:font typeface="Cabin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4" autoAdjust="0"/>
    <p:restoredTop sz="98847" autoAdjust="0"/>
  </p:normalViewPr>
  <p:slideViewPr>
    <p:cSldViewPr snapToGrid="0">
      <p:cViewPr varScale="1">
        <p:scale>
          <a:sx n="87" d="100"/>
          <a:sy n="87" d="100"/>
        </p:scale>
        <p:origin x="348" y="9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316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2475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115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3048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0052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2066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014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7988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5009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3984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39849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3984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3984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242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4179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2456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719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0393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6574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56870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6152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669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7516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44941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07703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686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44225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8687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268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7536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URL#&#1057;&#1090;&#1088;&#1091;&#1082;&#1090;&#1091;&#1088;&#1072;_URL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gular_express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1</a:t>
            </a:r>
            <a:r>
              <a:rPr lang="en-US" sz="3200" smtClean="0">
                <a:solidFill>
                  <a:schemeClr val="tx1"/>
                </a:solidFill>
              </a:rPr>
              <a:t>3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Введение в ООП</a:t>
            </a:r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Пример класса</a:t>
            </a:r>
            <a:r>
              <a:rPr lang="en-US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Car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2597128" y="1798622"/>
            <a:ext cx="126301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color = "</a:t>
            </a: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uk-UA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переменная класса (атрибут)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  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.color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+ "!")</a:t>
            </a: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uk-UA" sz="32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создание</a:t>
            </a:r>
            <a:r>
              <a:rPr lang="uk-UA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об</a:t>
            </a:r>
            <a:r>
              <a:rPr lang="ru-RU" sz="32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ъекта</a:t>
            </a:r>
            <a:endParaRPr lang="en-US" sz="32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.color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info()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sz="32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red!</a:t>
            </a:r>
          </a:p>
          <a:p>
            <a:pPr marL="82296">
              <a:buClr>
                <a:schemeClr val="tx1"/>
              </a:buClr>
            </a:pPr>
            <a:endParaRPr lang="en-US" sz="3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Car.color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348442" y="3272402"/>
            <a:ext cx="11907557" cy="400110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/>
              <a:t>У связанного метода первый аргумент уже зафиксирован </a:t>
            </a:r>
            <a:r>
              <a:rPr lang="ru-RU" sz="2000" dirty="0" smtClean="0"/>
              <a:t>и</a:t>
            </a:r>
            <a:r>
              <a:rPr lang="en-US" sz="2000" dirty="0" smtClean="0"/>
              <a:t> </a:t>
            </a:r>
            <a:r>
              <a:rPr lang="ru-RU" sz="2000" dirty="0" smtClean="0"/>
              <a:t>равен </a:t>
            </a:r>
            <a:r>
              <a:rPr lang="ru-RU" sz="2000" dirty="0"/>
              <a:t>соответствующему экземпляру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6918385" y="3671338"/>
            <a:ext cx="897147" cy="173698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29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Данные </a:t>
            </a: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класса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1327128" y="1785922"/>
            <a:ext cx="12630172" cy="7192978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color = "red" </a:t>
            </a:r>
            <a:r>
              <a:rPr lang="uk-UA" sz="3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переменная класса (атрибут)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.color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+ "!")</a:t>
            </a: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uk-UA" sz="32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создание</a:t>
            </a:r>
            <a:r>
              <a:rPr lang="uk-UA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об</a:t>
            </a:r>
            <a:r>
              <a:rPr lang="ru-RU" sz="32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ъекта</a:t>
            </a:r>
            <a:endParaRPr lang="en-US" sz="32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cadilac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uk-UA" sz="32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создание</a:t>
            </a:r>
            <a:r>
              <a:rPr lang="uk-UA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об</a:t>
            </a:r>
            <a:r>
              <a:rPr lang="ru-RU" sz="32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ъекта</a:t>
            </a:r>
            <a:endParaRPr lang="en-US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red!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cadilac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red!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ru-RU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С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ar.color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US" sz="3200" b="1" dirty="0" smtClean="0">
                <a:solidFill>
                  <a:schemeClr val="accent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silver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”  </a:t>
            </a:r>
            <a:endParaRPr lang="ru-RU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info()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silver!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cadilac.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info()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silver!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26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Данные объекта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1301728" y="1951022"/>
            <a:ext cx="14636772" cy="7192978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set_color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self, 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.color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color </a:t>
            </a:r>
            <a:r>
              <a:rPr lang="ru-RU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переменная (атрибут) объекта</a:t>
            </a:r>
            <a:endParaRPr lang="en-US" sz="3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.color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+ "!")</a:t>
            </a: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set_color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3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cadilac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		</a:t>
            </a:r>
            <a:endParaRPr lang="en-US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cadilac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set_color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3200" b="1" dirty="0" smtClean="0">
                <a:solidFill>
                  <a:schemeClr val="accent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silver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3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cadilac.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silver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.color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10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Задание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1301728" y="1951022"/>
            <a:ext cx="146367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Дополните класс автомобиля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еще двумя атрибутами объекта – названием автомобиля (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name)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и скорость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(speed)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82296">
              <a:buClr>
                <a:schemeClr val="tx1"/>
              </a:buClr>
            </a:pPr>
            <a:endParaRPr lang="ru-RU" sz="3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Продемонстрируйте применение атрибутов создав два объекта – </a:t>
            </a:r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со скоростью 250 км/ч и </a:t>
            </a:r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cadilac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со скоростью 200 км/ч</a:t>
            </a:r>
          </a:p>
          <a:p>
            <a:pPr marL="82296">
              <a:buClr>
                <a:schemeClr val="tx1"/>
              </a:buClr>
            </a:pPr>
            <a:endParaRPr lang="ru-RU" sz="3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info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должен выводить не только цвет автомобиля, но и его название и скорость.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49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Закрытые атрибуты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3"/>
          <p:cNvSpPr txBox="1">
            <a:spLocks/>
          </p:cNvSpPr>
          <p:nvPr/>
        </p:nvSpPr>
        <p:spPr>
          <a:xfrm>
            <a:off x="1162028" y="1951022"/>
            <a:ext cx="126301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set_color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self, 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 = 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color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атрибут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объекта</a:t>
            </a:r>
            <a:endParaRPr lang="en-US" sz="3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 + "!")</a:t>
            </a: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set_color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3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.__color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'Car' object has no attribute '__color'</a:t>
            </a:r>
          </a:p>
        </p:txBody>
      </p:sp>
    </p:spTree>
    <p:extLst>
      <p:ext uri="{BB962C8B-B14F-4D97-AF65-F5344CB8AC3E}">
        <p14:creationId xmlns:p14="http://schemas.microsoft.com/office/powerpoint/2010/main" val="348585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35254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Доступ к закрытым атрибутам</a:t>
            </a:r>
            <a:r>
              <a:rPr lang="en-US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через сеттеры и геттеры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3"/>
          <p:cNvSpPr txBox="1">
            <a:spLocks/>
          </p:cNvSpPr>
          <p:nvPr/>
        </p:nvSpPr>
        <p:spPr>
          <a:xfrm>
            <a:off x="1767956" y="2541955"/>
            <a:ext cx="126301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set_color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self, 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 = 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color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атрибут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объекта</a:t>
            </a:r>
            <a:endParaRPr lang="en-US" sz="3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et_color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, color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</a:t>
            </a:r>
            <a:endParaRPr lang="en-US" sz="3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set_color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3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get_color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07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Задание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1301728" y="1951022"/>
            <a:ext cx="146367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Сделайте атрибуты объекта название автомобиля (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name)</a:t>
            </a: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и скорость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(speed)</a:t>
            </a:r>
            <a:r>
              <a:rPr lang="ru-RU" sz="3200" b="1" dirty="0">
                <a:solidFill>
                  <a:srgbClr val="FFFFFF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закрытыми.</a:t>
            </a:r>
            <a:endParaRPr kumimoji="0" lang="ru-RU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endParaRPr kumimoji="0" lang="ru-RU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Создайте геттеры и сеттеры для получения</a:t>
            </a:r>
            <a:r>
              <a:rPr kumimoji="0" lang="ru-RU" sz="3200" b="1" i="0" u="none" strike="noStrike" kern="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доступа к закрытым атрибутам</a:t>
            </a:r>
            <a:endParaRPr kumimoji="0" lang="ru-RU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endParaRPr kumimoji="0" lang="ru-RU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Модифицируйте метод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info</a:t>
            </a: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, который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</a:t>
            </a: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должен выводить цвет автомобиля</a:t>
            </a:r>
            <a:r>
              <a:rPr kumimoji="0" lang="ru-RU" sz="3200" b="1" i="0" u="none" strike="noStrike" kern="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, </a:t>
            </a: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название и скорость.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149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Доступ к закрытым атрибутам через свойства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3"/>
          <p:cNvSpPr txBox="1">
            <a:spLocks/>
          </p:cNvSpPr>
          <p:nvPr/>
        </p:nvSpPr>
        <p:spPr>
          <a:xfrm>
            <a:off x="1171362" y="2286000"/>
            <a:ext cx="126301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@property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</a:t>
            </a:r>
          </a:p>
          <a:p>
            <a:pPr marL="82296">
              <a:buClr>
                <a:schemeClr val="tx1"/>
              </a:buClr>
            </a:pPr>
            <a:endParaRPr lang="ru-RU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ru-RU" sz="3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color.setter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self, value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 = 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value</a:t>
            </a: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endParaRPr lang="en-US" sz="32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3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Задание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1301728" y="1951022"/>
            <a:ext cx="146367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Сделайте атрибуты объекта название автомобиля (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name)</a:t>
            </a: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и скорость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(speed)</a:t>
            </a:r>
            <a:r>
              <a:rPr kumimoji="0" lang="ru-RU" sz="32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</a:t>
            </a: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закрытыми.</a:t>
            </a: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endParaRPr kumimoji="0" lang="ru-RU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Создайте свойства</a:t>
            </a:r>
            <a:r>
              <a:rPr kumimoji="0" lang="ru-RU" sz="3200" b="1" i="0" u="none" strike="noStrike" kern="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для доступа к закрытым атрибутам объекта</a:t>
            </a:r>
            <a:endParaRPr kumimoji="0" lang="ru-RU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endParaRPr kumimoji="0" lang="ru-RU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Продемонстрируйте применение созданных </a:t>
            </a:r>
            <a:r>
              <a:rPr kumimoji="0" lang="ru-RU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свйств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809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740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Конструктор</a:t>
            </a:r>
            <a:r>
              <a:rPr lang="en-US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класса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3"/>
          <p:cNvSpPr txBox="1">
            <a:spLocks/>
          </p:cNvSpPr>
          <p:nvPr/>
        </p:nvSpPr>
        <p:spPr>
          <a:xfrm>
            <a:off x="1658093" y="2746073"/>
            <a:ext cx="126301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конструктор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 = 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  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атрибут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объекта</a:t>
            </a:r>
            <a:endParaRPr lang="en-US" sz="32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@property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retur</a:t>
            </a: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</a:t>
            </a: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 	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58093" y="1977428"/>
            <a:ext cx="13302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Конструктор – специальный метод класса </a:t>
            </a:r>
            <a:r>
              <a:rPr lang="en-US" sz="3200" dirty="0" smtClean="0"/>
              <a:t>(__</a:t>
            </a:r>
            <a:r>
              <a:rPr lang="en-US" sz="3200" dirty="0" err="1" smtClean="0"/>
              <a:t>init</a:t>
            </a:r>
            <a:r>
              <a:rPr lang="en-US" sz="3200" dirty="0" smtClean="0"/>
              <a:t>__)</a:t>
            </a:r>
            <a:r>
              <a:rPr lang="ru-RU" sz="3200" dirty="0" smtClean="0"/>
              <a:t> вызываемый при создании объектов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0318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189786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</a:t>
            </a:r>
            <a:r>
              <a:rPr lang="ru-RU" sz="4400" dirty="0" smtClean="0"/>
              <a:t>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регулярное выражение?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группа?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указать начало строки?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указать конец строки?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указать границу слова?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указать любую цифру?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квантификатор?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жадный/ленивый поиск?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Назначение функции </a:t>
            </a:r>
            <a:r>
              <a:rPr lang="en-US" sz="2800" dirty="0" smtClean="0"/>
              <a:t>span  </a:t>
            </a:r>
            <a:r>
              <a:rPr lang="ru-RU" sz="2800" dirty="0" smtClean="0"/>
              <a:t>объекта </a:t>
            </a:r>
            <a:r>
              <a:rPr lang="en-US" sz="2800" dirty="0" smtClean="0"/>
              <a:t>Match</a:t>
            </a:r>
            <a:r>
              <a:rPr lang="en-US" sz="2800" dirty="0"/>
              <a:t>?</a:t>
            </a:r>
            <a:endParaRPr lang="en-US" sz="2800" dirty="0" smtClean="0"/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Чем отличается функция </a:t>
            </a:r>
            <a:r>
              <a:rPr lang="en-US" sz="2800" dirty="0" smtClean="0"/>
              <a:t>search </a:t>
            </a:r>
            <a:r>
              <a:rPr lang="ru-RU" sz="2800" dirty="0" smtClean="0"/>
              <a:t>от </a:t>
            </a:r>
            <a:r>
              <a:rPr lang="en-US" sz="2800" dirty="0" smtClean="0"/>
              <a:t>match</a:t>
            </a:r>
            <a:r>
              <a:rPr lang="ru-RU" sz="2800" dirty="0" smtClean="0"/>
              <a:t>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Назначение функции </a:t>
            </a:r>
            <a:r>
              <a:rPr lang="en-US" sz="2800" dirty="0" err="1" smtClean="0"/>
              <a:t>findall</a:t>
            </a:r>
            <a:r>
              <a:rPr lang="ru-RU" sz="28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740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Конструктор</a:t>
            </a:r>
            <a:r>
              <a:rPr lang="en-US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 параметрами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3"/>
          <p:cNvSpPr txBox="1">
            <a:spLocks/>
          </p:cNvSpPr>
          <p:nvPr/>
        </p:nvSpPr>
        <p:spPr>
          <a:xfrm>
            <a:off x="1658093" y="2746073"/>
            <a:ext cx="126301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self, 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конструктор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 = 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color  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атрибут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объекта</a:t>
            </a:r>
            <a:endParaRPr lang="en-US" sz="32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@property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retur</a:t>
            </a: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</a:t>
            </a: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 	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58093" y="1977428"/>
            <a:ext cx="13302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Конструктор – специальный метод класса </a:t>
            </a:r>
            <a:r>
              <a:rPr lang="en-US" sz="3200" dirty="0" smtClean="0"/>
              <a:t>(__</a:t>
            </a:r>
            <a:r>
              <a:rPr lang="en-US" sz="3200" dirty="0" err="1" smtClean="0"/>
              <a:t>init</a:t>
            </a:r>
            <a:r>
              <a:rPr lang="en-US" sz="3200" dirty="0" smtClean="0"/>
              <a:t>__)</a:t>
            </a:r>
            <a:r>
              <a:rPr lang="ru-RU" sz="3200" dirty="0" smtClean="0"/>
              <a:t> вызываемый при создании объектов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358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Задание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1169526" y="2710149"/>
            <a:ext cx="14636772" cy="5453349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Создайте конструктор автомобиля,</a:t>
            </a:r>
            <a:r>
              <a:rPr kumimoji="0" lang="ru-RU" sz="3200" b="1" i="0" u="none" strike="noStrike" kern="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который принимает три параметры – название, цвет и скорость.</a:t>
            </a: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endParaRPr lang="ru-RU" sz="3200" b="1" baseline="0" dirty="0">
              <a:solidFill>
                <a:srgbClr val="FFFFFF">
                  <a:lumMod val="5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Задайте цвет и скорость параметрами по умолчанию (цвет – красный, скорость – 120 км/ч)</a:t>
            </a:r>
            <a:endParaRPr kumimoji="0" lang="ru-RU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endParaRPr kumimoji="0" lang="ru-RU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endParaRPr kumimoji="0" lang="ru-RU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Продемонстрируйте применение конструктора на примере создания автомобиля 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ferarry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</a:t>
            </a: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и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cadilac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755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Деструктор класса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3"/>
          <p:cNvSpPr txBox="1">
            <a:spLocks/>
          </p:cNvSpPr>
          <p:nvPr/>
        </p:nvSpPr>
        <p:spPr>
          <a:xfrm>
            <a:off x="1771628" y="2624122"/>
            <a:ext cx="126301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self, 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конструктор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 = 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color  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атрибут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объекта</a:t>
            </a:r>
            <a:endParaRPr lang="en-US" sz="32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__del__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деструктор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print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Машину утилизировали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”)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 	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del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Машину утилизировали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8093" y="1977428"/>
            <a:ext cx="13302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Деструктор – специальный метод класса </a:t>
            </a:r>
            <a:r>
              <a:rPr lang="en-US" sz="3200" dirty="0" smtClean="0"/>
              <a:t>(__del__)</a:t>
            </a:r>
            <a:r>
              <a:rPr lang="ru-RU" sz="3200" dirty="0" smtClean="0"/>
              <a:t> вызываемый </a:t>
            </a:r>
            <a:r>
              <a:rPr lang="ru-RU" sz="3200" smtClean="0"/>
              <a:t>при разрушении </a:t>
            </a:r>
            <a:r>
              <a:rPr lang="ru-RU" sz="3200" dirty="0" smtClean="0"/>
              <a:t>объектов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4678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Классы и </a:t>
            </a:r>
            <a:r>
              <a:rPr lang="ru-RU" sz="7800" dirty="0" smtClean="0">
                <a:solidFill>
                  <a:srgbClr val="00FF00"/>
                </a:solidFill>
                <a:latin typeface="+mn-lt"/>
                <a:ea typeface="Cabin"/>
                <a:cs typeface="Cabin"/>
                <a:sym typeface="Cabin"/>
              </a:rPr>
              <a:t>__</a:t>
            </a:r>
            <a:r>
              <a:rPr lang="en-US" sz="7800" dirty="0" smtClean="0">
                <a:solidFill>
                  <a:srgbClr val="00FF00"/>
                </a:solidFill>
                <a:latin typeface="+mn-lt"/>
                <a:ea typeface="Cabin"/>
                <a:cs typeface="Cabin"/>
                <a:sym typeface="Cabin"/>
              </a:rPr>
              <a:t>slots__</a:t>
            </a:r>
            <a:endParaRPr lang="en-US" sz="7800" dirty="0">
              <a:solidFill>
                <a:srgbClr val="00FF00"/>
              </a:solidFill>
              <a:latin typeface="+mn-lt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3"/>
          <p:cNvSpPr txBox="1">
            <a:spLocks/>
          </p:cNvSpPr>
          <p:nvPr/>
        </p:nvSpPr>
        <p:spPr>
          <a:xfrm>
            <a:off x="1599100" y="1951022"/>
            <a:ext cx="12630172" cy="7192978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С помощью специального </a:t>
            </a:r>
            <a:r>
              <a:rPr lang="ru-RU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аттрибута</a:t>
            </a: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 класса __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slots__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можно зафиксировать множество возможных атрибутов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экземпляра: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... __slots__ = ["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some_attribute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"]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noop.some_attribute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 = 42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noop.some_attribute</a:t>
            </a:r>
            <a:endParaRPr lang="en-US" sz="3200" b="1" dirty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42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noop.some_other_attribute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 = 100500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File "&lt;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: '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' object has no attribute [...]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• </a:t>
            </a: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Экземпляры класса с указанным __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slots__ </a:t>
            </a: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требуют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меньше памяти, потому что у них отсутствует __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__.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3200" b="1" dirty="0" smtClean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88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Внутренние атрибуты классов и </a:t>
            </a:r>
            <a:r>
              <a:rPr lang="ru-RU" sz="7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экземляров</a:t>
            </a:r>
            <a:endParaRPr lang="en-US" sz="7800" dirty="0">
              <a:solidFill>
                <a:srgbClr val="00FF00"/>
              </a:solidFill>
              <a:latin typeface="+mn-lt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3"/>
          <p:cNvSpPr txBox="1">
            <a:spLocks/>
          </p:cNvSpPr>
          <p:nvPr/>
        </p:nvSpPr>
        <p:spPr>
          <a:xfrm>
            <a:off x="1340308" y="1951022"/>
            <a:ext cx="12630172" cy="7192978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class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... """I do nothing at all."""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.__doc__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'I do nothing at all.'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.__name__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.__module__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'__main__'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.__bases__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(&lt;class 'object'&gt;,)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.__class__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&lt;class '__main__.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'&gt;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__ # </a:t>
            </a: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словарь атрибутов объекта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{}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Вопрос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Как вы думаете, чему равняются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.__class__ </a:t>
            </a: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и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__?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3200" b="1" dirty="0" smtClean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26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Подробнее о </a:t>
            </a:r>
            <a:r>
              <a:rPr lang="ru-RU" sz="7800" dirty="0">
                <a:solidFill>
                  <a:srgbClr val="00FF00"/>
                </a:solidFill>
                <a:latin typeface="+mj-lt"/>
                <a:ea typeface="Cabin"/>
                <a:cs typeface="Cabin"/>
                <a:sym typeface="Cabin"/>
              </a:rPr>
              <a:t>__</a:t>
            </a:r>
            <a:r>
              <a:rPr lang="en-US" sz="7800" dirty="0" err="1">
                <a:solidFill>
                  <a:srgbClr val="00FF00"/>
                </a:solidFill>
                <a:latin typeface="+mj-lt"/>
                <a:ea typeface="Cabin"/>
                <a:cs typeface="Cabin"/>
                <a:sym typeface="Cabin"/>
              </a:rPr>
              <a:t>dict</a:t>
            </a:r>
            <a:r>
              <a:rPr lang="en-US" sz="7800" dirty="0">
                <a:solidFill>
                  <a:srgbClr val="00FF00"/>
                </a:solidFill>
                <a:latin typeface="+mj-lt"/>
                <a:ea typeface="Cabin"/>
                <a:cs typeface="Cabin"/>
                <a:sym typeface="Cabin"/>
              </a:rPr>
              <a:t>__</a:t>
            </a:r>
          </a:p>
        </p:txBody>
      </p:sp>
      <p:sp>
        <p:nvSpPr>
          <p:cNvPr id="4" name="Содержимое 3"/>
          <p:cNvSpPr txBox="1">
            <a:spLocks/>
          </p:cNvSpPr>
          <p:nvPr/>
        </p:nvSpPr>
        <p:spPr>
          <a:xfrm>
            <a:off x="1340308" y="1813000"/>
            <a:ext cx="12630172" cy="7192978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Все атрибуты объекта доступны в виде словаря: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noop.some_attribute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 = 42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__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{'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some_attribute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': 42}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• </a:t>
            </a: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Очевидные следствия: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• Добавление, изменение и удаление атрибутов — это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фактически операции со словарём.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__["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some_other_attribute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"] = 100500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noop.some_other_attribute</a:t>
            </a:r>
            <a:endParaRPr lang="en-US" sz="3200" b="1" dirty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100500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del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noop.some_other_attribute</a:t>
            </a:r>
            <a:endParaRPr lang="en-US" sz="3200" b="1" dirty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• </a:t>
            </a: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Поиск значения атрибута происходит динамически в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момент выполнения программы.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• Для доступа к словарю атрибутов можно также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использовать функцию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vars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vars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{'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some_attribute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': 42}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3200" b="1" dirty="0" smtClean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25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 smtClean="0"/>
              <a:t>Задача 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2800" dirty="0" smtClean="0"/>
              <a:t>Написать регулярное выражения для </a:t>
            </a:r>
            <a:r>
              <a:rPr lang="en-US" sz="2800" dirty="0" smtClean="0"/>
              <a:t>URL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en-US" sz="2800" dirty="0" smtClean="0"/>
              <a:t>URL (</a:t>
            </a:r>
            <a:r>
              <a:rPr lang="en-US" sz="2800" i="1" dirty="0"/>
              <a:t>Uniform Resource </a:t>
            </a:r>
            <a:r>
              <a:rPr lang="en-US" sz="2800" i="1" dirty="0" smtClean="0"/>
              <a:t>Locator</a:t>
            </a:r>
            <a:r>
              <a:rPr lang="en-US" sz="2800" dirty="0" smtClean="0"/>
              <a:t>) </a:t>
            </a:r>
            <a:r>
              <a:rPr lang="ru-RU" sz="2800" dirty="0" smtClean="0"/>
              <a:t>имеет следующую запись: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endParaRPr lang="ru-RU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схема&gt;://&lt;логин&gt;:&lt;пароль&gt;@&lt;хост&gt;:&lt;порт&gt;/&lt;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URL‐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путь&gt;?&lt;параметры&gt;#&lt;якорь&gt;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endParaRPr lang="ru-RU" sz="2800" dirty="0" smtClean="0"/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2800" dirty="0" smtClean="0"/>
              <a:t>Пример: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endParaRPr lang="ru-RU" sz="2800" dirty="0"/>
          </a:p>
          <a:p>
            <a:pPr marL="568706" indent="0" algn="ctr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en-US" sz="3600" dirty="0" smtClean="0">
                <a:hlinkClick r:id="rId2"/>
              </a:rPr>
              <a:t>https</a:t>
            </a:r>
            <a:r>
              <a:rPr lang="en-US" sz="3600" dirty="0">
                <a:hlinkClick r:id="rId2"/>
              </a:rPr>
              <a:t>://</a:t>
            </a:r>
            <a:r>
              <a:rPr lang="en-US" sz="3600" dirty="0" smtClean="0">
                <a:hlinkClick r:id="rId2"/>
              </a:rPr>
              <a:t>ru.wikipedia.org/wiki/URL#</a:t>
            </a:r>
            <a:r>
              <a:rPr lang="ru-RU" sz="3600" dirty="0" smtClean="0">
                <a:hlinkClick r:id="rId2"/>
              </a:rPr>
              <a:t>Структура</a:t>
            </a:r>
            <a:r>
              <a:rPr lang="en-US" sz="3600" dirty="0" smtClean="0">
                <a:hlinkClick r:id="rId2"/>
              </a:rPr>
              <a:t>_URL</a:t>
            </a:r>
            <a:r>
              <a:rPr lang="ru-RU" sz="3600" dirty="0" smtClean="0"/>
              <a:t>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5363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ООП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-1032386" y="8160544"/>
            <a:ext cx="18877934" cy="6288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00"/>
              </a:buClr>
              <a:buSzPct val="25000"/>
            </a:pPr>
            <a:r>
              <a:rPr lang="en-US" sz="3200" u="sng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https</a:t>
            </a:r>
            <a:r>
              <a:rPr lang="en-US" sz="3200" u="sng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://ru.wikipedia.org/wiki</a:t>
            </a:r>
            <a:r>
              <a:rPr lang="ru-RU" sz="3200" u="sng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Объектно-</a:t>
            </a:r>
            <a:r>
              <a:rPr lang="ru-RU" sz="3200" u="sng" dirty="0" err="1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ориентированное_программирование</a:t>
            </a:r>
            <a:endParaRPr kumimoji="0" lang="en-US" sz="3200" b="0" i="0" u="sng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  <a:hlinkClick r:id="rId3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1329641" y="2918493"/>
            <a:ext cx="14153880" cy="4281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FF"/>
              </a:buClr>
              <a:buSzPct val="25000"/>
              <a:defRPr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ООП  - парадигма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программирования, основными концепциями которой являются понятия «класс» и «объект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».</a:t>
            </a:r>
          </a:p>
          <a:p>
            <a:pPr lvl="0">
              <a:buClr>
                <a:srgbClr val="FFFFFF"/>
              </a:buClr>
              <a:buSzPct val="25000"/>
              <a:defRPr/>
            </a:pPr>
            <a:endParaRPr lang="ru-RU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Класс -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пользовательский тип,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описывающий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устройство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объекта</a:t>
            </a:r>
          </a:p>
          <a:p>
            <a:pPr lvl="0">
              <a:buClr>
                <a:srgbClr val="FFFFFF"/>
              </a:buClr>
              <a:buSzPct val="25000"/>
              <a:defRPr/>
            </a:pPr>
            <a:endParaRPr lang="ru-RU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Объект  –  «душа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», экземпляр,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сущность класса</a:t>
            </a:r>
          </a:p>
        </p:txBody>
      </p:sp>
    </p:spTree>
    <p:extLst>
      <p:ext uri="{BB962C8B-B14F-4D97-AF65-F5344CB8AC3E}">
        <p14:creationId xmlns:p14="http://schemas.microsoft.com/office/powerpoint/2010/main" val="243716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642396" y="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Принципы ООП </a:t>
            </a: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Алана </a:t>
            </a:r>
            <a:r>
              <a:rPr lang="ru-RU" sz="7800" dirty="0" err="1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Кэйя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501445" y="2212258"/>
            <a:ext cx="15515303" cy="65482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42950" lvl="0" indent="-742950">
              <a:lnSpc>
                <a:spcPct val="150000"/>
              </a:lnSpc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Все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данные представляются объектами</a:t>
            </a:r>
          </a:p>
          <a:p>
            <a:pPr marL="742950" lvl="0" indent="-742950">
              <a:lnSpc>
                <a:spcPct val="150000"/>
              </a:lnSpc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Программа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- набор взаимодействующих объектов, посылающих друг другу сообщения</a:t>
            </a:r>
          </a:p>
          <a:p>
            <a:pPr marL="742950" lvl="0" indent="-742950">
              <a:lnSpc>
                <a:spcPct val="150000"/>
              </a:lnSpc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Каждый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объект имеет собственную часть памяти</a:t>
            </a:r>
          </a:p>
          <a:p>
            <a:pPr marL="742950" lvl="0" indent="-742950">
              <a:lnSpc>
                <a:spcPct val="150000"/>
              </a:lnSpc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Каждый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объект имеет свой тип (класс)</a:t>
            </a:r>
          </a:p>
          <a:p>
            <a:pPr marL="742950" lvl="0" indent="-742950">
              <a:lnSpc>
                <a:spcPct val="150000"/>
              </a:lnSpc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бъекты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одного типа могут принимать одни и те же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сообщения</a:t>
            </a:r>
          </a:p>
          <a:p>
            <a:pPr marL="742950" lvl="0" indent="-742950">
              <a:lnSpc>
                <a:spcPct val="150000"/>
              </a:lnSpc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Классы организованы в единую древовидную структуру с общим корнем, называемую иерархией наследования. </a:t>
            </a:r>
          </a:p>
        </p:txBody>
      </p:sp>
    </p:spTree>
    <p:extLst>
      <p:ext uri="{BB962C8B-B14F-4D97-AF65-F5344CB8AC3E}">
        <p14:creationId xmlns:p14="http://schemas.microsoft.com/office/powerpoint/2010/main" val="319541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Три кита ООП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026" name="Picture 2" descr="&amp;tcy;&amp;rcy;&amp;icy; &amp;kcy;&amp;icy;&amp;tcy;&amp;acy; &amp;Ocy;&amp;Ocy;&amp;Pcy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63" b="11405"/>
          <a:stretch/>
        </p:blipFill>
        <p:spPr bwMode="auto">
          <a:xfrm>
            <a:off x="2619373" y="4114800"/>
            <a:ext cx="10948999" cy="43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™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126" y="2195511"/>
            <a:ext cx="6787721" cy="191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42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Механизмы ООП (принципы</a:t>
            </a: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501444" y="2126255"/>
            <a:ext cx="15515303" cy="70177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42950" lvl="0" indent="-742950"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 smtClean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Инкапсуляция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- можно скрыть ненужные внутренние подробности работы объекта от окружающего мира (алгоритмы работы с данными хранятся вместе с данными). </a:t>
            </a:r>
            <a:endParaRPr lang="ru-RU" sz="36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2950" lvl="0" indent="-742950"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endParaRPr lang="ru-RU" sz="36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2950" lvl="0" indent="-742950"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Наследование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- можно создавать специализированные классы на основе базовых (позволяет избегать написания повторного кода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marL="742950" lvl="0" indent="-742950"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endParaRPr lang="ru-RU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2950" lvl="0" indent="-742950"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Полиморфизм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- в разных объектах одна и та же операция   может выполнять различные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endParaRPr lang="ru-RU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2950" lvl="0" indent="-742950"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endParaRPr lang="ru-RU" sz="36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93593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Классы в </a:t>
            </a:r>
            <a:r>
              <a:rPr lang="en-US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2271043" y="3079550"/>
            <a:ext cx="11949888" cy="41052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class_name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3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base_class</a:t>
            </a:r>
            <a:r>
              <a:rPr lang="en-US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&gt;)]</a:t>
            </a:r>
            <a:r>
              <a:rPr lang="en-US" sz="3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ru-RU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method_name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[, &lt;arguments&gt;]):</a:t>
            </a:r>
          </a:p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&lt;Function codes&gt;</a:t>
            </a:r>
            <a:endParaRPr lang="ru-RU" sz="32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5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Автомобиль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27" y="1478670"/>
            <a:ext cx="7620000" cy="4657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927" y="4781550"/>
            <a:ext cx="6850196" cy="388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8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830</Words>
  <Application>Microsoft Office PowerPoint</Application>
  <PresentationFormat>Custom</PresentationFormat>
  <Paragraphs>252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Courier New</vt:lpstr>
      <vt:lpstr>Cabin</vt:lpstr>
      <vt:lpstr>1_Title &amp; Bullets</vt:lpstr>
      <vt:lpstr>1_Title &amp; Subtitle</vt:lpstr>
      <vt:lpstr>Title &amp; Bullets</vt:lpstr>
      <vt:lpstr>Программирование на Python </vt:lpstr>
      <vt:lpstr>Вопросы на повторение</vt:lpstr>
      <vt:lpstr>Задача на повторение</vt:lpstr>
      <vt:lpstr>ООП</vt:lpstr>
      <vt:lpstr>Принципы ООП Алана Кэйя</vt:lpstr>
      <vt:lpstr>Три кита ООП</vt:lpstr>
      <vt:lpstr>Механизмы ООП (принципы)</vt:lpstr>
      <vt:lpstr>Классы в python</vt:lpstr>
      <vt:lpstr>Автомобиль</vt:lpstr>
      <vt:lpstr>Пример класса Car</vt:lpstr>
      <vt:lpstr>Данные класса</vt:lpstr>
      <vt:lpstr>Данные объекта</vt:lpstr>
      <vt:lpstr>Задание</vt:lpstr>
      <vt:lpstr>Закрытые атрибуты</vt:lpstr>
      <vt:lpstr>Доступ к закрытым атрибутам через сеттеры и геттеры</vt:lpstr>
      <vt:lpstr>Задание</vt:lpstr>
      <vt:lpstr>Доступ к закрытым атрибутам через свойства</vt:lpstr>
      <vt:lpstr>Задание</vt:lpstr>
      <vt:lpstr>Конструктор класса</vt:lpstr>
      <vt:lpstr>Конструктор с параметрами</vt:lpstr>
      <vt:lpstr>Задание</vt:lpstr>
      <vt:lpstr>Деструктор класса</vt:lpstr>
      <vt:lpstr>Классы и __slots__</vt:lpstr>
      <vt:lpstr>Внутренние атрибуты классов и экземляров</vt:lpstr>
      <vt:lpstr>Подробнее о __dict__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</dc:creator>
  <cp:lastModifiedBy>max</cp:lastModifiedBy>
  <cp:revision>759</cp:revision>
  <dcterms:modified xsi:type="dcterms:W3CDTF">2016-10-07T23:23:21Z</dcterms:modified>
</cp:coreProperties>
</file>