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0"/>
  </p:notesMasterIdLst>
  <p:sldIdLst>
    <p:sldId id="285" r:id="rId4"/>
    <p:sldId id="283" r:id="rId5"/>
    <p:sldId id="392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3" r:id="rId15"/>
    <p:sldId id="394" r:id="rId16"/>
    <p:sldId id="395" r:id="rId17"/>
    <p:sldId id="396" r:id="rId18"/>
    <p:sldId id="397" r:id="rId19"/>
  </p:sldIdLst>
  <p:sldSz cx="16256000" cy="9144000"/>
  <p:notesSz cx="6858000" cy="9144000"/>
  <p:embeddedFontLst>
    <p:embeddedFont>
      <p:font typeface="Cab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8847" autoAdjust="0"/>
  </p:normalViewPr>
  <p:slideViewPr>
    <p:cSldViewPr snapToGrid="0">
      <p:cViewPr varScale="1">
        <p:scale>
          <a:sx n="87" d="100"/>
          <a:sy n="87" d="100"/>
        </p:scale>
        <p:origin x="348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63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923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4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82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1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79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50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7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43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4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15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21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856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9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31030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 smtClean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Генераторы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Итераторы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Статические методы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Методы классов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реализация “по умолчанию”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721" y="2026661"/>
            <a:ext cx="1344057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>
                <a:latin typeface="PTSans-Regular"/>
              </a:rPr>
              <a:t>Пример:</a:t>
            </a:r>
          </a:p>
          <a:p>
            <a:r>
              <a:rPr lang="en-US" sz="4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4400" b="1" dirty="0">
                <a:solidFill>
                  <a:srgbClr val="008000"/>
                </a:solidFill>
                <a:latin typeface="PTMono-Bold"/>
              </a:rPr>
              <a:t>class </a:t>
            </a:r>
            <a:r>
              <a:rPr lang="en-US" sz="4400" b="1" dirty="0">
                <a:solidFill>
                  <a:srgbClr val="0000FF"/>
                </a:solidFill>
                <a:latin typeface="PTMono-Bold"/>
              </a:rPr>
              <a:t>Identity</a:t>
            </a:r>
            <a:r>
              <a:rPr lang="en-US" sz="4400" dirty="0">
                <a:latin typeface="PTMono-Regular"/>
              </a:rPr>
              <a:t>:</a:t>
            </a:r>
          </a:p>
          <a:p>
            <a:r>
              <a:rPr lang="en-US" sz="4400" b="1" dirty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4400" b="1" dirty="0" err="1">
                <a:solidFill>
                  <a:srgbClr val="008000"/>
                </a:solidFill>
                <a:latin typeface="PTMono-Bold"/>
              </a:rPr>
              <a:t>def</a:t>
            </a:r>
            <a:r>
              <a:rPr lang="en-US" sz="4400" b="1" dirty="0">
                <a:solidFill>
                  <a:srgbClr val="008000"/>
                </a:solidFill>
                <a:latin typeface="PTMono-Bold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PTMono-Regular"/>
              </a:rPr>
              <a:t>__</a:t>
            </a:r>
            <a:r>
              <a:rPr lang="en-US" sz="4400" dirty="0" err="1">
                <a:solidFill>
                  <a:srgbClr val="0000FF"/>
                </a:solidFill>
                <a:latin typeface="PTMono-Regular"/>
              </a:rPr>
              <a:t>getitem</a:t>
            </a:r>
            <a:r>
              <a:rPr lang="en-US" sz="4400" dirty="0">
                <a:solidFill>
                  <a:srgbClr val="0000FF"/>
                </a:solidFill>
                <a:latin typeface="PTMono-Regular"/>
              </a:rPr>
              <a:t>__</a:t>
            </a:r>
            <a:r>
              <a:rPr lang="en-US" sz="4400" dirty="0">
                <a:latin typeface="PTMono-Regular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4400" dirty="0">
                <a:latin typeface="PTMono-Regular"/>
              </a:rPr>
              <a:t>, </a:t>
            </a:r>
            <a:r>
              <a:rPr lang="en-US" sz="4400" dirty="0" err="1">
                <a:latin typeface="PTMono-Regular"/>
              </a:rPr>
              <a:t>idx</a:t>
            </a:r>
            <a:r>
              <a:rPr lang="en-US" sz="4400" dirty="0">
                <a:latin typeface="PTMono-Regular"/>
              </a:rPr>
              <a:t>):</a:t>
            </a:r>
          </a:p>
          <a:p>
            <a:r>
              <a:rPr lang="en-US" sz="4400" b="1" dirty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4400" b="1" dirty="0">
                <a:solidFill>
                  <a:srgbClr val="008000"/>
                </a:solidFill>
                <a:latin typeface="PTMono-Bold"/>
              </a:rPr>
              <a:t>if </a:t>
            </a:r>
            <a:r>
              <a:rPr lang="en-US" sz="4400" dirty="0" err="1">
                <a:latin typeface="PTMono-Regular"/>
              </a:rPr>
              <a:t>idx</a:t>
            </a:r>
            <a:r>
              <a:rPr lang="en-US" sz="4400" dirty="0">
                <a:latin typeface="PTMono-Regular"/>
              </a:rPr>
              <a:t> </a:t>
            </a:r>
            <a:r>
              <a:rPr lang="en-US" sz="4400" dirty="0">
                <a:solidFill>
                  <a:srgbClr val="666666"/>
                </a:solidFill>
                <a:latin typeface="PTMono-Regular"/>
              </a:rPr>
              <a:t>&gt; 5</a:t>
            </a:r>
            <a:r>
              <a:rPr lang="en-US" sz="4400" dirty="0">
                <a:latin typeface="PTMono-Regular"/>
              </a:rPr>
              <a:t>:</a:t>
            </a:r>
          </a:p>
          <a:p>
            <a:r>
              <a:rPr lang="en-US" sz="4400" b="1" dirty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4400" b="1" dirty="0">
                <a:solidFill>
                  <a:srgbClr val="008000"/>
                </a:solidFill>
                <a:latin typeface="PTMono-Bold"/>
              </a:rPr>
              <a:t>raise </a:t>
            </a:r>
            <a:r>
              <a:rPr lang="en-US" sz="4400" b="1" dirty="0" err="1">
                <a:solidFill>
                  <a:srgbClr val="D2403B"/>
                </a:solidFill>
                <a:latin typeface="PTMono-Bold"/>
              </a:rPr>
              <a:t>IndexError</a:t>
            </a:r>
            <a:r>
              <a:rPr lang="en-US" sz="4400" dirty="0">
                <a:latin typeface="PTMono-Regular"/>
              </a:rPr>
              <a:t>(</a:t>
            </a:r>
            <a:r>
              <a:rPr lang="en-US" sz="4400" dirty="0" err="1">
                <a:latin typeface="PTMono-Regular"/>
              </a:rPr>
              <a:t>idx</a:t>
            </a:r>
            <a:r>
              <a:rPr lang="en-US" sz="4400" dirty="0">
                <a:latin typeface="PTMono-Regular"/>
              </a:rPr>
              <a:t>)</a:t>
            </a:r>
          </a:p>
          <a:p>
            <a:r>
              <a:rPr lang="en-US" sz="4400" b="1" dirty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4400" b="1" dirty="0">
                <a:solidFill>
                  <a:srgbClr val="008000"/>
                </a:solidFill>
                <a:latin typeface="PTMono-Bold"/>
              </a:rPr>
              <a:t>return </a:t>
            </a:r>
            <a:r>
              <a:rPr lang="en-US" sz="4400" dirty="0" err="1">
                <a:latin typeface="PTMono-Regular"/>
              </a:rPr>
              <a:t>idx</a:t>
            </a:r>
            <a:endParaRPr lang="en-US" sz="4400" dirty="0">
              <a:latin typeface="PTMono-Regular"/>
            </a:endParaRPr>
          </a:p>
          <a:p>
            <a:r>
              <a:rPr lang="ru-RU" sz="4400" b="1" dirty="0">
                <a:solidFill>
                  <a:srgbClr val="000080"/>
                </a:solidFill>
                <a:latin typeface="PTMono-Bold"/>
              </a:rPr>
              <a:t>...</a:t>
            </a:r>
          </a:p>
          <a:p>
            <a:r>
              <a:rPr lang="en-US" sz="4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4400" dirty="0">
                <a:solidFill>
                  <a:srgbClr val="008000"/>
                </a:solidFill>
                <a:latin typeface="PTMono-Regular"/>
              </a:rPr>
              <a:t>list</a:t>
            </a:r>
            <a:r>
              <a:rPr lang="en-US" sz="4400" dirty="0">
                <a:latin typeface="PTMono-Regular"/>
              </a:rPr>
              <a:t>(Identity())</a:t>
            </a:r>
          </a:p>
          <a:p>
            <a:r>
              <a:rPr lang="ru-RU" sz="4400" dirty="0">
                <a:solidFill>
                  <a:srgbClr val="888888"/>
                </a:solidFill>
                <a:latin typeface="PTMono-Regular"/>
              </a:rPr>
              <a:t>[0, 1, 2, 3, 4, 5]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87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упрощённого протокола итераторов: </a:t>
            </a: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seq_iter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721" y="2026661"/>
            <a:ext cx="1344057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PTMono-Bold"/>
              </a:rPr>
              <a:t>class </a:t>
            </a:r>
            <a:r>
              <a:rPr lang="en-US" sz="3200" b="1" dirty="0" err="1">
                <a:solidFill>
                  <a:srgbClr val="0000FF"/>
                </a:solidFill>
                <a:latin typeface="PTMono-Bold"/>
              </a:rPr>
              <a:t>seq_iter</a:t>
            </a:r>
            <a:r>
              <a:rPr lang="en-US" sz="3200" dirty="0" smtClean="0">
                <a:latin typeface="PTMono-Regular"/>
              </a:rPr>
              <a:t>:</a:t>
            </a:r>
            <a:r>
              <a:rPr lang="ru-RU" sz="3200" dirty="0" smtClean="0">
                <a:latin typeface="PTMono-Regular"/>
              </a:rPr>
              <a:t>	</a:t>
            </a:r>
            <a:endParaRPr lang="en-US" sz="3200" dirty="0">
              <a:latin typeface="PTMono-Regular"/>
            </a:endParaRPr>
          </a:p>
          <a:p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PTMono-Bold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PTMono-Regular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PTMono-Regular"/>
              </a:rPr>
              <a:t>init</a:t>
            </a:r>
            <a:r>
              <a:rPr lang="en-US" sz="3200" dirty="0">
                <a:solidFill>
                  <a:srgbClr val="0000FF"/>
                </a:solidFill>
                <a:latin typeface="PTMono-Regular"/>
              </a:rPr>
              <a:t>__</a:t>
            </a:r>
            <a:r>
              <a:rPr lang="en-US" sz="3200" dirty="0">
                <a:latin typeface="PTMono-Regular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>
                <a:latin typeface="PTMono-Regular"/>
              </a:rPr>
              <a:t>, instance):</a:t>
            </a:r>
          </a:p>
          <a:p>
            <a:pPr lvl="2"/>
            <a:r>
              <a:rPr lang="ru-RU" sz="3200" dirty="0" smtClean="0">
                <a:solidFill>
                  <a:srgbClr val="008000"/>
                </a:solidFill>
                <a:latin typeface="PTMono-Regular"/>
              </a:rPr>
              <a:t>		</a:t>
            </a:r>
            <a:r>
              <a:rPr lang="en-US" sz="3200" dirty="0" err="1" smtClean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 err="1" smtClean="0">
                <a:solidFill>
                  <a:srgbClr val="666666"/>
                </a:solidFill>
                <a:latin typeface="PTMono-Regular"/>
              </a:rPr>
              <a:t>.</a:t>
            </a:r>
            <a:r>
              <a:rPr lang="en-US" sz="3200" dirty="0" err="1" smtClean="0">
                <a:latin typeface="PTMono-Regular"/>
              </a:rPr>
              <a:t>instance</a:t>
            </a:r>
            <a:r>
              <a:rPr lang="en-US" sz="3200" dirty="0" smtClean="0">
                <a:latin typeface="PTMono-Regular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= </a:t>
            </a:r>
            <a:r>
              <a:rPr lang="en-US" sz="3200" dirty="0">
                <a:latin typeface="PTMono-Regular"/>
              </a:rPr>
              <a:t>instance</a:t>
            </a:r>
          </a:p>
          <a:p>
            <a:pPr lvl="2"/>
            <a:r>
              <a:rPr lang="ru-RU" sz="3200" dirty="0" smtClean="0">
                <a:solidFill>
                  <a:srgbClr val="008000"/>
                </a:solidFill>
                <a:latin typeface="PTMono-Regular"/>
              </a:rPr>
              <a:t>		</a:t>
            </a:r>
            <a:r>
              <a:rPr lang="en-US" sz="3200" dirty="0" err="1" smtClean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 err="1" smtClean="0">
                <a:solidFill>
                  <a:srgbClr val="666666"/>
                </a:solidFill>
                <a:latin typeface="PTMono-Regular"/>
              </a:rPr>
              <a:t>.</a:t>
            </a:r>
            <a:r>
              <a:rPr lang="en-US" sz="3200" dirty="0" err="1" smtClean="0">
                <a:latin typeface="PTMono-Regular"/>
              </a:rPr>
              <a:t>idx</a:t>
            </a:r>
            <a:r>
              <a:rPr lang="en-US" sz="3200" dirty="0" smtClean="0">
                <a:latin typeface="PTMono-Regular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= 0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PTMono-Bold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PTMono-Regular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PTMono-Regular"/>
              </a:rPr>
              <a:t>iter</a:t>
            </a:r>
            <a:r>
              <a:rPr lang="en-US" sz="3200" dirty="0">
                <a:solidFill>
                  <a:srgbClr val="0000FF"/>
                </a:solidFill>
                <a:latin typeface="PTMono-Regular"/>
              </a:rPr>
              <a:t>__</a:t>
            </a:r>
            <a:r>
              <a:rPr lang="en-US" sz="3200" dirty="0">
                <a:latin typeface="PTMono-Regular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>
                <a:latin typeface="PTMono-Regular"/>
              </a:rPr>
              <a:t>):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return </a:t>
            </a:r>
            <a:r>
              <a:rPr lang="en-US" sz="3200" dirty="0">
                <a:solidFill>
                  <a:srgbClr val="008000"/>
                </a:solidFill>
                <a:latin typeface="PTMono-Regular"/>
              </a:rPr>
              <a:t>self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PTMono-Bold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PTMono-Regular"/>
              </a:rPr>
              <a:t>__next__</a:t>
            </a:r>
            <a:r>
              <a:rPr lang="en-US" sz="3200" dirty="0">
                <a:latin typeface="PTMono-Regular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>
                <a:latin typeface="PTMono-Regular"/>
              </a:rPr>
              <a:t>):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try</a:t>
            </a:r>
            <a:r>
              <a:rPr lang="en-US" sz="3200" dirty="0">
                <a:latin typeface="PTMono-Regular"/>
              </a:rPr>
              <a:t>:</a:t>
            </a:r>
          </a:p>
          <a:p>
            <a:r>
              <a:rPr lang="ru-RU" sz="3200" dirty="0" smtClean="0">
                <a:latin typeface="PTMono-Regular"/>
              </a:rPr>
              <a:t>		</a:t>
            </a:r>
            <a:r>
              <a:rPr lang="en-US" sz="3200" dirty="0" smtClean="0">
                <a:latin typeface="PTMono-Regular"/>
              </a:rPr>
              <a:t>res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= </a:t>
            </a:r>
            <a:r>
              <a:rPr lang="en-US" sz="3200" dirty="0" err="1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PTMono-Regular"/>
              </a:rPr>
              <a:t>.</a:t>
            </a:r>
            <a:r>
              <a:rPr lang="en-US" sz="3200" dirty="0" err="1">
                <a:latin typeface="PTMono-Regular"/>
              </a:rPr>
              <a:t>instance</a:t>
            </a:r>
            <a:r>
              <a:rPr lang="en-US" sz="3200" dirty="0">
                <a:latin typeface="PTMono-Regular"/>
              </a:rPr>
              <a:t>[</a:t>
            </a:r>
            <a:r>
              <a:rPr lang="en-US" sz="3200" dirty="0" err="1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PTMono-Regular"/>
              </a:rPr>
              <a:t>.</a:t>
            </a:r>
            <a:r>
              <a:rPr lang="en-US" sz="3200" dirty="0" err="1">
                <a:latin typeface="PTMono-Regular"/>
              </a:rPr>
              <a:t>idx</a:t>
            </a:r>
            <a:r>
              <a:rPr lang="en-US" sz="3200" dirty="0">
                <a:latin typeface="PTMono-Regular"/>
              </a:rPr>
              <a:t>]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except </a:t>
            </a:r>
            <a:r>
              <a:rPr lang="en-US" sz="3200" b="1" dirty="0" err="1">
                <a:solidFill>
                  <a:srgbClr val="D2403B"/>
                </a:solidFill>
                <a:latin typeface="PTMono-Bold"/>
              </a:rPr>
              <a:t>IndexError</a:t>
            </a:r>
            <a:r>
              <a:rPr lang="en-US" sz="3200" dirty="0">
                <a:latin typeface="PTMono-Regular"/>
              </a:rPr>
              <a:t>: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raise </a:t>
            </a:r>
            <a:r>
              <a:rPr lang="en-US" sz="3200" b="1" dirty="0" err="1">
                <a:solidFill>
                  <a:srgbClr val="D2403B"/>
                </a:solidFill>
                <a:latin typeface="PTMono-Bold"/>
              </a:rPr>
              <a:t>StopIteration</a:t>
            </a:r>
            <a:endParaRPr lang="en-US" sz="3200" b="1" dirty="0">
              <a:solidFill>
                <a:srgbClr val="D2403B"/>
              </a:solidFill>
              <a:latin typeface="PTMono-Bold"/>
            </a:endParaRPr>
          </a:p>
          <a:p>
            <a:r>
              <a:rPr lang="ru-RU" sz="3200" dirty="0" smtClean="0">
                <a:solidFill>
                  <a:srgbClr val="008000"/>
                </a:solidFill>
                <a:latin typeface="PTMono-Regular"/>
              </a:rPr>
              <a:t>	</a:t>
            </a:r>
            <a:r>
              <a:rPr lang="en-US" sz="3200" dirty="0" err="1" smtClean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 err="1" smtClean="0">
                <a:solidFill>
                  <a:srgbClr val="666666"/>
                </a:solidFill>
                <a:latin typeface="PTMono-Regular"/>
              </a:rPr>
              <a:t>.</a:t>
            </a:r>
            <a:r>
              <a:rPr lang="en-US" sz="3200" dirty="0" err="1" smtClean="0">
                <a:latin typeface="PTMono-Regular"/>
              </a:rPr>
              <a:t>idx</a:t>
            </a:r>
            <a:r>
              <a:rPr lang="en-US" sz="3200" dirty="0" smtClean="0">
                <a:latin typeface="PTMono-Regular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+= 1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return </a:t>
            </a:r>
            <a:r>
              <a:rPr lang="en-US" sz="3200" dirty="0">
                <a:latin typeface="PTMono-Regular"/>
              </a:rPr>
              <a:t>res</a:t>
            </a:r>
            <a:endParaRPr lang="ru-RU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84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PTSans-Regular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721" y="2026661"/>
            <a:ext cx="134405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PTSans-Regular"/>
              </a:rPr>
              <a:t>Генератор — это функция, которая использует не только</a:t>
            </a:r>
          </a:p>
          <a:p>
            <a:r>
              <a:rPr lang="ru-RU" sz="3200" dirty="0">
                <a:latin typeface="PTSans-Regular"/>
              </a:rPr>
              <a:t>оператор </a:t>
            </a:r>
            <a:r>
              <a:rPr lang="ru-RU" sz="2000" b="1" dirty="0">
                <a:solidFill>
                  <a:srgbClr val="008000"/>
                </a:solidFill>
                <a:latin typeface="PTMono-Bold"/>
              </a:rPr>
              <a:t>return</a:t>
            </a:r>
            <a:r>
              <a:rPr lang="ru-RU" sz="3200" dirty="0">
                <a:latin typeface="PTSans-Regular"/>
              </a:rPr>
              <a:t>, но и оператор </a:t>
            </a:r>
            <a:r>
              <a:rPr lang="ru-RU" sz="2000" b="1" dirty="0">
                <a:solidFill>
                  <a:srgbClr val="008000"/>
                </a:solidFill>
                <a:latin typeface="PTMono-Bold"/>
              </a:rPr>
              <a:t>yield</a:t>
            </a:r>
            <a:r>
              <a:rPr lang="ru-RU" sz="3200" dirty="0">
                <a:latin typeface="PTSans-Regular"/>
              </a:rPr>
              <a:t>.</a:t>
            </a:r>
          </a:p>
          <a:p>
            <a:r>
              <a:rPr lang="ru-RU" sz="24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200" dirty="0">
                <a:latin typeface="PTSans-Regular"/>
              </a:rPr>
              <a:t>В результате выполнения оператора </a:t>
            </a:r>
            <a:r>
              <a:rPr lang="ru-RU" sz="2000" b="1" dirty="0">
                <a:solidFill>
                  <a:srgbClr val="008000"/>
                </a:solidFill>
                <a:latin typeface="PTMono-Bold"/>
              </a:rPr>
              <a:t>yield </a:t>
            </a:r>
            <a:r>
              <a:rPr lang="ru-RU" sz="3200" dirty="0">
                <a:latin typeface="PTSans-Regular"/>
              </a:rPr>
              <a:t>работа функции</a:t>
            </a:r>
          </a:p>
          <a:p>
            <a:r>
              <a:rPr lang="ru-RU" sz="3200" b="1" dirty="0">
                <a:latin typeface="PTSans-Bold"/>
              </a:rPr>
              <a:t>приостанавливается</a:t>
            </a:r>
            <a:r>
              <a:rPr lang="ru-RU" sz="3200" dirty="0">
                <a:latin typeface="PTSans-Regular"/>
              </a:rPr>
              <a:t>, а не прерывается, как при</a:t>
            </a:r>
          </a:p>
          <a:p>
            <a:r>
              <a:rPr lang="ru-RU" sz="3200" dirty="0">
                <a:latin typeface="PTSans-Regular"/>
              </a:rPr>
              <a:t>использовании оператора </a:t>
            </a:r>
            <a:r>
              <a:rPr lang="en-US" sz="2000" b="1" dirty="0">
                <a:solidFill>
                  <a:srgbClr val="008000"/>
                </a:solidFill>
                <a:latin typeface="PTMono-Bold"/>
              </a:rPr>
              <a:t>return</a:t>
            </a:r>
            <a:r>
              <a:rPr lang="en-US" sz="3200" dirty="0">
                <a:latin typeface="PTSans-Regular"/>
              </a:rPr>
              <a:t>.</a:t>
            </a:r>
            <a:endParaRPr lang="ru-RU" sz="12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0458" y="5234404"/>
            <a:ext cx="480457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PTSans-Regular"/>
              </a:rPr>
              <a:t>Пример:</a:t>
            </a:r>
          </a:p>
          <a:p>
            <a:r>
              <a:rPr lang="en-US" sz="2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2400" b="1" dirty="0" err="1">
                <a:solidFill>
                  <a:srgbClr val="008000"/>
                </a:solidFill>
                <a:latin typeface="PTMono-Bold"/>
              </a:rPr>
              <a:t>def</a:t>
            </a:r>
            <a:r>
              <a:rPr lang="en-US" sz="2400" b="1" dirty="0">
                <a:solidFill>
                  <a:srgbClr val="008000"/>
                </a:solidFill>
                <a:latin typeface="PTMono-Bold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PTMono-Regular"/>
              </a:rPr>
              <a:t>g</a:t>
            </a:r>
            <a:r>
              <a:rPr lang="en-US" sz="2400" dirty="0">
                <a:latin typeface="PTMono-Regular"/>
              </a:rPr>
              <a:t>():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PTMono-Bold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2400" dirty="0">
                <a:solidFill>
                  <a:srgbClr val="008000"/>
                </a:solidFill>
                <a:latin typeface="PTMono-Regular"/>
              </a:rPr>
              <a:t>print</a:t>
            </a:r>
            <a:r>
              <a:rPr lang="en-US" sz="2400" dirty="0">
                <a:latin typeface="PTMono-Regular"/>
              </a:rPr>
              <a:t>(</a:t>
            </a:r>
            <a:r>
              <a:rPr lang="en-US" sz="2400" dirty="0">
                <a:solidFill>
                  <a:srgbClr val="BB2121"/>
                </a:solidFill>
                <a:latin typeface="PTMono-Regular"/>
              </a:rPr>
              <a:t>"Started"</a:t>
            </a:r>
            <a:r>
              <a:rPr lang="en-US" sz="2400" dirty="0">
                <a:latin typeface="PTMono-Regular"/>
              </a:rPr>
              <a:t>)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PTMono-Bold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2400" dirty="0">
                <a:latin typeface="PTMono-Regular"/>
              </a:rPr>
              <a:t>x </a:t>
            </a:r>
            <a:r>
              <a:rPr lang="en-US" sz="2400" dirty="0">
                <a:solidFill>
                  <a:srgbClr val="666666"/>
                </a:solidFill>
                <a:latin typeface="PTMono-Regular"/>
              </a:rPr>
              <a:t>= 42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PTMono-Bold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2400" b="1" dirty="0">
                <a:solidFill>
                  <a:srgbClr val="008000"/>
                </a:solidFill>
                <a:latin typeface="PTMono-Bold"/>
              </a:rPr>
              <a:t>yield </a:t>
            </a:r>
            <a:r>
              <a:rPr lang="en-US" sz="2400" dirty="0">
                <a:latin typeface="PTMono-Regular"/>
              </a:rPr>
              <a:t>x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PTMono-Bold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2400" dirty="0">
                <a:latin typeface="PTMono-Regular"/>
              </a:rPr>
              <a:t>x </a:t>
            </a:r>
            <a:r>
              <a:rPr lang="en-US" sz="2400" dirty="0">
                <a:solidFill>
                  <a:srgbClr val="666666"/>
                </a:solidFill>
                <a:latin typeface="PTMono-Regular"/>
              </a:rPr>
              <a:t>+= 1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PTMono-Bold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2400" b="1" dirty="0">
                <a:solidFill>
                  <a:srgbClr val="008000"/>
                </a:solidFill>
                <a:latin typeface="PTMono-Bold"/>
              </a:rPr>
              <a:t>yield </a:t>
            </a:r>
            <a:r>
              <a:rPr lang="en-US" sz="2400" dirty="0">
                <a:latin typeface="PTMono-Regular"/>
              </a:rPr>
              <a:t>x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PTMono-Bold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latin typeface="PTMono-Bold"/>
              </a:rPr>
              <a:t>... </a:t>
            </a:r>
            <a:r>
              <a:rPr lang="en-US" sz="2400" dirty="0">
                <a:solidFill>
                  <a:srgbClr val="008000"/>
                </a:solidFill>
                <a:latin typeface="PTMono-Regular"/>
              </a:rPr>
              <a:t>print</a:t>
            </a:r>
            <a:r>
              <a:rPr lang="en-US" sz="2400" dirty="0">
                <a:latin typeface="PTMono-Regular"/>
              </a:rPr>
              <a:t>(</a:t>
            </a:r>
            <a:r>
              <a:rPr lang="en-US" sz="2400" dirty="0">
                <a:solidFill>
                  <a:srgbClr val="BB2121"/>
                </a:solidFill>
                <a:latin typeface="PTMono-Regular"/>
              </a:rPr>
              <a:t>"Done"</a:t>
            </a:r>
            <a:r>
              <a:rPr lang="en-US" sz="2400" dirty="0">
                <a:latin typeface="PTMono-Regular"/>
              </a:rPr>
              <a:t>)</a:t>
            </a:r>
            <a:endParaRPr lang="ru-RU" sz="4400" dirty="0"/>
          </a:p>
        </p:txBody>
      </p:sp>
      <p:sp>
        <p:nvSpPr>
          <p:cNvPr id="4" name="Rectangle 3"/>
          <p:cNvSpPr/>
          <p:nvPr/>
        </p:nvSpPr>
        <p:spPr>
          <a:xfrm>
            <a:off x="7600415" y="5123180"/>
            <a:ext cx="59062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PTMono-Regular"/>
              </a:rPr>
              <a:t>type</a:t>
            </a:r>
            <a:r>
              <a:rPr lang="en-US" sz="2400" dirty="0">
                <a:latin typeface="PTMono-Regular"/>
              </a:rPr>
              <a:t>(g)</a:t>
            </a:r>
          </a:p>
          <a:p>
            <a:r>
              <a:rPr lang="en-US" sz="2400" dirty="0">
                <a:solidFill>
                  <a:srgbClr val="888888"/>
                </a:solidFill>
                <a:latin typeface="PTMono-Regular"/>
              </a:rPr>
              <a:t>&lt;class 'function'&gt;</a:t>
            </a:r>
          </a:p>
          <a:p>
            <a:r>
              <a:rPr lang="en-US" sz="2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2400" dirty="0">
                <a:latin typeface="PTMono-Regular"/>
              </a:rPr>
              <a:t>gen </a:t>
            </a:r>
            <a:r>
              <a:rPr lang="en-US" sz="2400" dirty="0">
                <a:solidFill>
                  <a:srgbClr val="666666"/>
                </a:solidFill>
                <a:latin typeface="PTMono-Regular"/>
              </a:rPr>
              <a:t>= </a:t>
            </a:r>
            <a:r>
              <a:rPr lang="en-US" sz="2400" dirty="0">
                <a:latin typeface="PTMono-Regular"/>
              </a:rPr>
              <a:t>g()</a:t>
            </a:r>
          </a:p>
          <a:p>
            <a:r>
              <a:rPr lang="en-US" sz="2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PTMono-Regular"/>
              </a:rPr>
              <a:t>type</a:t>
            </a:r>
            <a:r>
              <a:rPr lang="en-US" sz="2400" dirty="0">
                <a:latin typeface="PTMono-Regular"/>
              </a:rPr>
              <a:t>(gen)</a:t>
            </a:r>
          </a:p>
          <a:p>
            <a:r>
              <a:rPr lang="en-US" sz="2400" dirty="0">
                <a:solidFill>
                  <a:srgbClr val="888888"/>
                </a:solidFill>
                <a:latin typeface="PTMono-Regular"/>
              </a:rPr>
              <a:t>&lt;class 'generator'&gt;</a:t>
            </a:r>
          </a:p>
          <a:p>
            <a:r>
              <a:rPr lang="en-US" sz="2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PTMono-Regular"/>
              </a:rPr>
              <a:t>next</a:t>
            </a:r>
            <a:r>
              <a:rPr lang="en-US" sz="2400" dirty="0">
                <a:latin typeface="PTMono-Regular"/>
              </a:rPr>
              <a:t>(gen)</a:t>
            </a:r>
          </a:p>
          <a:p>
            <a:r>
              <a:rPr lang="en-US" sz="2400" dirty="0">
                <a:solidFill>
                  <a:srgbClr val="888888"/>
                </a:solidFill>
                <a:latin typeface="PTMono-Regular"/>
              </a:rPr>
              <a:t>Starting ...</a:t>
            </a:r>
          </a:p>
          <a:p>
            <a:r>
              <a:rPr lang="ru-RU" sz="2400" dirty="0">
                <a:solidFill>
                  <a:srgbClr val="888888"/>
                </a:solidFill>
                <a:latin typeface="PTMono-Regular"/>
              </a:rPr>
              <a:t>42</a:t>
            </a:r>
          </a:p>
          <a:p>
            <a:r>
              <a:rPr lang="en-US" sz="2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PTMono-Regular"/>
              </a:rPr>
              <a:t>next</a:t>
            </a:r>
            <a:r>
              <a:rPr lang="en-US" sz="2400" dirty="0">
                <a:latin typeface="PTMono-Regular"/>
              </a:rPr>
              <a:t>(gen)</a:t>
            </a:r>
          </a:p>
          <a:p>
            <a:r>
              <a:rPr lang="ru-RU" sz="2400" dirty="0">
                <a:solidFill>
                  <a:srgbClr val="888888"/>
                </a:solidFill>
                <a:latin typeface="PTMono-Regular"/>
              </a:rPr>
              <a:t>43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3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PTSans-Regular"/>
              </a:rPr>
              <a:t>Примеры генераторов: </a:t>
            </a:r>
            <a:r>
              <a:rPr lang="en-US" sz="8000" dirty="0" smtClean="0">
                <a:solidFill>
                  <a:srgbClr val="CD0000"/>
                </a:solidFill>
                <a:latin typeface="PTMono-Regular"/>
              </a:rPr>
              <a:t>chain</a:t>
            </a:r>
            <a:r>
              <a:rPr lang="ru-RU" sz="8000" dirty="0" smtClean="0">
                <a:solidFill>
                  <a:srgbClr val="CD0000"/>
                </a:solidFill>
                <a:latin typeface="PTMono-Regular"/>
              </a:rPr>
              <a:t>	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0563" y="2473631"/>
            <a:ext cx="104478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3200" b="1" dirty="0" err="1">
                <a:solidFill>
                  <a:srgbClr val="008000"/>
                </a:solidFill>
                <a:latin typeface="PTMono-Bold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PTMono-Bold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PTMono-Regular"/>
              </a:rPr>
              <a:t>chain</a:t>
            </a:r>
            <a:r>
              <a:rPr lang="en-US" sz="3200" dirty="0">
                <a:latin typeface="PTMono-Regular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*</a:t>
            </a:r>
            <a:r>
              <a:rPr lang="en-US" sz="3200" dirty="0" err="1">
                <a:latin typeface="PTMono-Regular"/>
              </a:rPr>
              <a:t>iterables</a:t>
            </a:r>
            <a:r>
              <a:rPr lang="en-US" sz="3200" dirty="0">
                <a:latin typeface="PTMono-Regular"/>
              </a:rPr>
              <a:t>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PTMono-Bold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PTMono-Bold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for </a:t>
            </a:r>
            <a:r>
              <a:rPr lang="en-US" sz="3200" dirty="0" err="1">
                <a:latin typeface="PTMono-Regular"/>
              </a:rPr>
              <a:t>iterable</a:t>
            </a:r>
            <a:r>
              <a:rPr lang="en-US" sz="3200" dirty="0">
                <a:latin typeface="PTMono-Regular"/>
              </a:rPr>
              <a:t> </a:t>
            </a:r>
            <a:r>
              <a:rPr lang="en-US" sz="3200" b="1" dirty="0">
                <a:solidFill>
                  <a:srgbClr val="AC21FF"/>
                </a:solidFill>
                <a:latin typeface="PTMono-Bold"/>
              </a:rPr>
              <a:t>in </a:t>
            </a:r>
            <a:r>
              <a:rPr lang="en-US" sz="3200" dirty="0" err="1">
                <a:latin typeface="PTMono-Regular"/>
              </a:rPr>
              <a:t>iterables</a:t>
            </a:r>
            <a:r>
              <a:rPr lang="en-US" sz="3200" dirty="0">
                <a:latin typeface="PTMono-Regular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PTMono-Bold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PTMono-Bold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for </a:t>
            </a:r>
            <a:r>
              <a:rPr lang="en-US" sz="3200" dirty="0">
                <a:latin typeface="PTMono-Regular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PTMono-Bold"/>
              </a:rPr>
              <a:t>in </a:t>
            </a:r>
            <a:r>
              <a:rPr lang="en-US" sz="3200" dirty="0" err="1">
                <a:latin typeface="PTMono-Regular"/>
              </a:rPr>
              <a:t>iterable</a:t>
            </a:r>
            <a:r>
              <a:rPr lang="en-US" sz="3200" dirty="0">
                <a:latin typeface="PTMono-Regular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PTMono-Bold"/>
              </a:rPr>
              <a:t>...</a:t>
            </a:r>
            <a:r>
              <a:rPr lang="ru-RU" sz="3200" b="1" dirty="0" smtClean="0">
                <a:solidFill>
                  <a:srgbClr val="000080"/>
                </a:solidFill>
                <a:latin typeface="PTMono-Bold"/>
              </a:rPr>
              <a:t>			</a:t>
            </a:r>
            <a:r>
              <a:rPr lang="en-US" sz="3200" b="1" dirty="0" smtClean="0">
                <a:solidFill>
                  <a:srgbClr val="000080"/>
                </a:solidFill>
                <a:latin typeface="PTMono-Bold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PTMono-Bold"/>
              </a:rPr>
              <a:t>yield </a:t>
            </a:r>
            <a:r>
              <a:rPr lang="en-US" sz="3200" dirty="0" smtClean="0">
                <a:latin typeface="PTMono-Regular"/>
              </a:rPr>
              <a:t>item</a:t>
            </a:r>
            <a:endParaRPr lang="ru-RU" sz="3200" dirty="0" smtClean="0">
              <a:latin typeface="PTMono-Regular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PTMono-Bold"/>
              </a:rPr>
              <a:t>...</a:t>
            </a:r>
            <a:endParaRPr lang="ru-RU" sz="3200" b="1" dirty="0">
              <a:solidFill>
                <a:srgbClr val="000080"/>
              </a:solidFill>
              <a:latin typeface="PTMono-Bold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3200" dirty="0" err="1">
                <a:latin typeface="PTMono-Regular"/>
              </a:rPr>
              <a:t>xs</a:t>
            </a:r>
            <a:r>
              <a:rPr lang="en-US" sz="3200" dirty="0">
                <a:latin typeface="PTMono-Regular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= </a:t>
            </a:r>
            <a:r>
              <a:rPr lang="en-US" sz="3200" dirty="0">
                <a:solidFill>
                  <a:srgbClr val="008000"/>
                </a:solidFill>
                <a:latin typeface="PTMono-Regular"/>
              </a:rPr>
              <a:t>range</a:t>
            </a:r>
            <a:r>
              <a:rPr lang="en-US" sz="3200" dirty="0">
                <a:latin typeface="PTMono-Regular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3</a:t>
            </a:r>
            <a:r>
              <a:rPr lang="en-US" sz="3200" dirty="0">
                <a:latin typeface="PTMono-Regular"/>
              </a:rPr>
              <a:t>)</a:t>
            </a:r>
          </a:p>
          <a:p>
            <a:r>
              <a:rPr lang="en-US" sz="32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3200" dirty="0" err="1">
                <a:latin typeface="PTMono-Regular"/>
              </a:rPr>
              <a:t>ys</a:t>
            </a:r>
            <a:r>
              <a:rPr lang="en-US" sz="3200" dirty="0">
                <a:latin typeface="PTMono-Regular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= </a:t>
            </a:r>
            <a:r>
              <a:rPr lang="en-US" sz="3200" dirty="0">
                <a:latin typeface="PTMono-Regular"/>
              </a:rPr>
              <a:t>[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42</a:t>
            </a:r>
            <a:r>
              <a:rPr lang="en-US" sz="3200" dirty="0">
                <a:latin typeface="PTMono-Regular"/>
              </a:rPr>
              <a:t>]</a:t>
            </a:r>
          </a:p>
          <a:p>
            <a:r>
              <a:rPr lang="en-US" sz="32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3200" dirty="0">
                <a:latin typeface="PTMono-Regular"/>
              </a:rPr>
              <a:t>chain(</a:t>
            </a:r>
            <a:r>
              <a:rPr lang="en-US" sz="3200" dirty="0" err="1">
                <a:latin typeface="PTMono-Regular"/>
              </a:rPr>
              <a:t>xs</a:t>
            </a:r>
            <a:r>
              <a:rPr lang="en-US" sz="3200" dirty="0">
                <a:latin typeface="PTMono-Regular"/>
              </a:rPr>
              <a:t>, </a:t>
            </a:r>
            <a:r>
              <a:rPr lang="en-US" sz="3200" dirty="0" err="1">
                <a:latin typeface="PTMono-Regular"/>
              </a:rPr>
              <a:t>ys</a:t>
            </a:r>
            <a:r>
              <a:rPr lang="en-US" sz="3200" dirty="0">
                <a:latin typeface="PTMono-Regular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PTMono-Regular"/>
              </a:rPr>
              <a:t>&lt;generator object chain at 0x10311d708&gt;</a:t>
            </a:r>
          </a:p>
          <a:p>
            <a:r>
              <a:rPr lang="en-US" sz="32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PTMono-Regular"/>
              </a:rPr>
              <a:t>list</a:t>
            </a:r>
            <a:r>
              <a:rPr lang="en-US" sz="3200" dirty="0">
                <a:latin typeface="PTMono-Regular"/>
              </a:rPr>
              <a:t>(chain(</a:t>
            </a:r>
            <a:r>
              <a:rPr lang="en-US" sz="3200" dirty="0" err="1">
                <a:latin typeface="PTMono-Regular"/>
              </a:rPr>
              <a:t>xs</a:t>
            </a:r>
            <a:r>
              <a:rPr lang="en-US" sz="3200" dirty="0">
                <a:latin typeface="PTMono-Regular"/>
              </a:rPr>
              <a:t>, </a:t>
            </a:r>
            <a:r>
              <a:rPr lang="en-US" sz="3200" dirty="0" err="1">
                <a:latin typeface="PTMono-Regular"/>
              </a:rPr>
              <a:t>ys</a:t>
            </a:r>
            <a:r>
              <a:rPr lang="en-US" sz="3200" dirty="0">
                <a:latin typeface="PTMono-Regular"/>
              </a:rPr>
              <a:t>))</a:t>
            </a:r>
          </a:p>
          <a:p>
            <a:r>
              <a:rPr lang="ru-RU" sz="3200" dirty="0">
                <a:solidFill>
                  <a:srgbClr val="888888"/>
                </a:solidFill>
                <a:latin typeface="PTMono-Regular"/>
              </a:rPr>
              <a:t>[0, 1, 2, 3, 42]</a:t>
            </a:r>
          </a:p>
          <a:p>
            <a:r>
              <a:rPr lang="en-US" sz="32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42 </a:t>
            </a:r>
            <a:r>
              <a:rPr lang="en-US" sz="3200" b="1" dirty="0">
                <a:solidFill>
                  <a:srgbClr val="AC21FF"/>
                </a:solidFill>
                <a:latin typeface="PTMono-Bold"/>
              </a:rPr>
              <a:t>in </a:t>
            </a:r>
            <a:r>
              <a:rPr lang="en-US" sz="3200" dirty="0">
                <a:latin typeface="PTMono-Regular"/>
              </a:rPr>
              <a:t>chain(</a:t>
            </a:r>
            <a:r>
              <a:rPr lang="en-US" sz="3200" dirty="0" err="1">
                <a:latin typeface="PTMono-Regular"/>
              </a:rPr>
              <a:t>xs</a:t>
            </a:r>
            <a:r>
              <a:rPr lang="en-US" sz="3200" dirty="0">
                <a:latin typeface="PTMono-Regular"/>
              </a:rPr>
              <a:t>, </a:t>
            </a:r>
            <a:r>
              <a:rPr lang="en-US" sz="3200" dirty="0" err="1">
                <a:latin typeface="PTMono-Regular"/>
              </a:rPr>
              <a:t>ys</a:t>
            </a:r>
            <a:r>
              <a:rPr lang="en-US" sz="3200" dirty="0">
                <a:latin typeface="PTMono-Regular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PTMono-Regular"/>
              </a:rPr>
              <a:t>True</a:t>
            </a:r>
            <a:endParaRPr lang="ru-RU" sz="3200" dirty="0">
              <a:latin typeface="PT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07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PTSans-Regular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PTSans-Regular"/>
              </a:rPr>
              <a:t>Генератор в Python — это функция, которая использует</a:t>
            </a:r>
          </a:p>
          <a:p>
            <a:r>
              <a:rPr lang="ru-RU" sz="4000" dirty="0">
                <a:latin typeface="PTSans-Regular"/>
              </a:rPr>
              <a:t>операторы </a:t>
            </a:r>
            <a:r>
              <a:rPr lang="ru-RU" sz="2800" b="1" dirty="0">
                <a:solidFill>
                  <a:srgbClr val="008000"/>
                </a:solidFill>
                <a:latin typeface="PTMono-Bold"/>
              </a:rPr>
              <a:t>yield </a:t>
            </a:r>
            <a:r>
              <a:rPr lang="ru-RU" sz="4000" dirty="0">
                <a:latin typeface="PTSans-Regular"/>
              </a:rPr>
              <a:t>или </a:t>
            </a:r>
            <a:r>
              <a:rPr lang="ru-RU" sz="2800" b="1" dirty="0">
                <a:solidFill>
                  <a:srgbClr val="008000"/>
                </a:solidFill>
                <a:latin typeface="PTMono-Bold"/>
              </a:rPr>
              <a:t>yield from</a:t>
            </a:r>
            <a:r>
              <a:rPr lang="ru-RU" sz="4000" dirty="0">
                <a:latin typeface="PTSans-Regular"/>
              </a:rPr>
              <a:t>.</a:t>
            </a:r>
          </a:p>
          <a:p>
            <a:r>
              <a:rPr lang="ru-RU" sz="32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4000" dirty="0">
                <a:latin typeface="PTSans-Regular"/>
              </a:rPr>
              <a:t>В мире Python генераторы вездесущи не менее, чем</a:t>
            </a:r>
          </a:p>
          <a:p>
            <a:r>
              <a:rPr lang="ru-RU" sz="4000" dirty="0">
                <a:latin typeface="PTSans-Regular"/>
              </a:rPr>
              <a:t>любимые всеми декораторы.</a:t>
            </a:r>
          </a:p>
          <a:p>
            <a:r>
              <a:rPr lang="ru-RU" sz="32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4000" dirty="0">
                <a:latin typeface="PTSans-Regular"/>
              </a:rPr>
              <a:t>Мы поговорили о том, что генераторы можно использовать</a:t>
            </a:r>
          </a:p>
          <a:p>
            <a:r>
              <a:rPr lang="ru-RU" sz="28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200" dirty="0">
                <a:latin typeface="PTSans-Regular"/>
              </a:rPr>
              <a:t>как итераторы,</a:t>
            </a:r>
          </a:p>
          <a:p>
            <a:r>
              <a:rPr lang="ru-RU" sz="28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200" dirty="0">
                <a:latin typeface="PTSans-Regular"/>
              </a:rPr>
              <a:t>как сопрограммы,</a:t>
            </a:r>
          </a:p>
          <a:p>
            <a:r>
              <a:rPr lang="ru-RU" sz="28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200" dirty="0">
                <a:latin typeface="PTSans-Regular"/>
              </a:rPr>
              <a:t>как легкие потоки,</a:t>
            </a:r>
          </a:p>
          <a:p>
            <a:r>
              <a:rPr lang="ru-RU" sz="28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200" dirty="0">
                <a:latin typeface="PTSans-Regular"/>
              </a:rPr>
              <a:t>для компактной реализации менеджеров контекста.</a:t>
            </a:r>
            <a:endParaRPr lang="ru-RU" sz="4000" dirty="0">
              <a:latin typeface="PT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073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PTSans-Regular"/>
              </a:rPr>
              <a:t>Статические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PTSans-Regular"/>
              </a:rPr>
              <a:t>Внутри класса можно создать метод, который будет доступен без создания экземпляра класса. Для этого перед определением метода внутри класса следует указать декоратор @staticmethod. Вызов статического метода без создания экземпляра класса осуществляется следующим образом:</a:t>
            </a:r>
          </a:p>
          <a:p>
            <a:endParaRPr lang="ru-RU" sz="3200" dirty="0">
              <a:latin typeface="PTSans-Regular"/>
            </a:endParaRPr>
          </a:p>
          <a:p>
            <a:r>
              <a:rPr lang="ru-RU" sz="3200" dirty="0">
                <a:latin typeface="PTSans-Regular"/>
              </a:rPr>
              <a:t>&lt;Название класса&gt;.&lt;Название метода&gt;(&lt;Параметры&gt;)</a:t>
            </a:r>
          </a:p>
          <a:p>
            <a:endParaRPr lang="ru-RU" sz="3200" dirty="0">
              <a:latin typeface="PTSans-Regular"/>
            </a:endParaRPr>
          </a:p>
          <a:p>
            <a:r>
              <a:rPr lang="ru-RU" sz="3200" dirty="0">
                <a:latin typeface="PTSans-Regular"/>
              </a:rPr>
              <a:t>Кроме того, можно вызвать статический метод через экземпляр класса:</a:t>
            </a:r>
          </a:p>
          <a:p>
            <a:endParaRPr lang="ru-RU" sz="3200" dirty="0">
              <a:latin typeface="PTSans-Regular"/>
            </a:endParaRPr>
          </a:p>
          <a:p>
            <a:r>
              <a:rPr lang="ru-RU" sz="3200" dirty="0">
                <a:latin typeface="PTSans-Regular"/>
              </a:rPr>
              <a:t>&lt;Экземпляр класса&gt;.&lt;Название метода&gt;(&lt;Параметры&gt;)</a:t>
            </a:r>
          </a:p>
          <a:p>
            <a:endParaRPr lang="ru-RU" sz="3200" dirty="0">
              <a:latin typeface="PTSans-Regular"/>
            </a:endParaRPr>
          </a:p>
          <a:p>
            <a:r>
              <a:rPr lang="ru-RU" sz="3200" dirty="0">
                <a:latin typeface="PTSans-Regular"/>
              </a:rPr>
              <a:t>Пример использования статических методов вриведен ниже.</a:t>
            </a:r>
            <a:endParaRPr lang="ru-RU" sz="3200" dirty="0">
              <a:latin typeface="PT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125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PTSans-Regular"/>
              </a:rPr>
              <a:t>Статические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6767" y="1906794"/>
            <a:ext cx="11611778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Class1(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sum1(x, y):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sum2(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Обычный метод в классе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sum3(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Class1.sum1(x, y)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Вызов из метода класса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(Class1.sum1(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Class1()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(c1.sum2(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метод класса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(c1.sum1(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через экземпляр класса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(c1.sum3(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внутри класса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721" y="2026661"/>
            <a:ext cx="1344057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PTSans-Regular"/>
              </a:rPr>
              <a:t>В </a:t>
            </a:r>
            <a:r>
              <a:rPr lang="en-US" sz="3600" dirty="0">
                <a:latin typeface="PTSans-Regular"/>
              </a:rPr>
              <a:t>Python </a:t>
            </a:r>
            <a:r>
              <a:rPr lang="en-US" sz="3600" i="1" dirty="0">
                <a:latin typeface="PTSans-Italic"/>
              </a:rPr>
              <a:t>iterator </a:t>
            </a:r>
            <a:r>
              <a:rPr lang="ru-RU" sz="3600" dirty="0">
                <a:latin typeface="PTSans-Regular"/>
              </a:rPr>
              <a:t>также является </a:t>
            </a:r>
            <a:r>
              <a:rPr lang="en-US" sz="3600" i="1" dirty="0" err="1">
                <a:latin typeface="PTSans-Italic"/>
              </a:rPr>
              <a:t>iterable</a:t>
            </a:r>
            <a:r>
              <a:rPr lang="en-US" sz="3600" dirty="0">
                <a:latin typeface="PTSans-Regular"/>
              </a:rPr>
              <a:t>.</a:t>
            </a:r>
          </a:p>
          <a:p>
            <a:r>
              <a:rPr lang="ru-RU" sz="28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600" dirty="0">
                <a:latin typeface="PTSans-Regular"/>
              </a:rPr>
              <a:t>Итератор — это экземпляр класса, который реализует два</a:t>
            </a:r>
          </a:p>
          <a:p>
            <a:r>
              <a:rPr lang="ru-RU" sz="3600" dirty="0">
                <a:latin typeface="PTSans-Regular"/>
              </a:rPr>
              <a:t>метода </a:t>
            </a:r>
            <a:r>
              <a:rPr lang="ru-RU" sz="2400" dirty="0">
                <a:latin typeface="PTMono-Regular"/>
              </a:rPr>
              <a:t>__</a:t>
            </a:r>
            <a:r>
              <a:rPr lang="en-US" sz="2400" dirty="0" err="1">
                <a:latin typeface="PTMono-Regular"/>
              </a:rPr>
              <a:t>init</a:t>
            </a:r>
            <a:r>
              <a:rPr lang="en-US" sz="2400" dirty="0">
                <a:latin typeface="PTMono-Regular"/>
              </a:rPr>
              <a:t>__ </a:t>
            </a:r>
            <a:r>
              <a:rPr lang="ru-RU" sz="3600" dirty="0">
                <a:latin typeface="PTSans-Regular"/>
              </a:rPr>
              <a:t>и </a:t>
            </a:r>
            <a:r>
              <a:rPr lang="ru-RU" sz="2400" dirty="0">
                <a:latin typeface="PTMono-Regular"/>
              </a:rPr>
              <a:t>__</a:t>
            </a:r>
            <a:r>
              <a:rPr lang="en-US" sz="2400" dirty="0">
                <a:latin typeface="PTMono-Regular"/>
              </a:rPr>
              <a:t>next__</a:t>
            </a:r>
            <a:r>
              <a:rPr lang="en-US" sz="3600" dirty="0">
                <a:latin typeface="PTSans-Regular"/>
              </a:rPr>
              <a:t>.</a:t>
            </a:r>
          </a:p>
          <a:p>
            <a:r>
              <a:rPr lang="ru-RU" sz="28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600" dirty="0">
                <a:latin typeface="PTSans-Regular"/>
              </a:rPr>
              <a:t>Альтернативно можно воспользоваться реализацией этих</a:t>
            </a:r>
          </a:p>
          <a:p>
            <a:r>
              <a:rPr lang="ru-RU" sz="3600" dirty="0">
                <a:latin typeface="PTSans-Regular"/>
              </a:rPr>
              <a:t>методов по умолчанию и определить метод </a:t>
            </a:r>
            <a:r>
              <a:rPr lang="ru-RU" sz="2400" dirty="0">
                <a:latin typeface="PTMono-Regular"/>
              </a:rPr>
              <a:t>__getitem__</a:t>
            </a:r>
            <a:r>
              <a:rPr lang="ru-RU" sz="3600" dirty="0">
                <a:latin typeface="PTSans-Regular"/>
              </a:rPr>
              <a:t>.</a:t>
            </a:r>
          </a:p>
          <a:p>
            <a:r>
              <a:rPr lang="ru-RU" sz="28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600" dirty="0">
                <a:latin typeface="PTSans-Regular"/>
              </a:rPr>
              <a:t>Протокол итераторов используется:</a:t>
            </a:r>
          </a:p>
          <a:p>
            <a:r>
              <a:rPr lang="ru-RU" sz="24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2800" dirty="0">
                <a:latin typeface="PTSans-Regular"/>
              </a:rPr>
              <a:t>оператором </a:t>
            </a:r>
            <a:r>
              <a:rPr lang="en-US" sz="2400" b="1" dirty="0">
                <a:solidFill>
                  <a:srgbClr val="008000"/>
                </a:solidFill>
                <a:latin typeface="PTMono-Bold"/>
              </a:rPr>
              <a:t>for</a:t>
            </a:r>
            <a:r>
              <a:rPr lang="en-US" sz="2800" dirty="0">
                <a:latin typeface="PTSans-Regular"/>
              </a:rPr>
              <a:t>,</a:t>
            </a:r>
          </a:p>
          <a:p>
            <a:r>
              <a:rPr lang="ru-RU" sz="24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2800" dirty="0">
                <a:latin typeface="PTSans-Regular"/>
              </a:rPr>
              <a:t>операторами </a:t>
            </a:r>
            <a:r>
              <a:rPr lang="ru-RU" sz="2400" b="1" dirty="0">
                <a:solidFill>
                  <a:srgbClr val="AC21FF"/>
                </a:solidFill>
                <a:latin typeface="PTMono-Bold"/>
              </a:rPr>
              <a:t>in </a:t>
            </a:r>
            <a:r>
              <a:rPr lang="ru-RU" sz="2800" dirty="0">
                <a:latin typeface="PTSans-Regular"/>
              </a:rPr>
              <a:t>и </a:t>
            </a:r>
            <a:r>
              <a:rPr lang="ru-RU" sz="2400" b="1" dirty="0">
                <a:solidFill>
                  <a:srgbClr val="AC21FF"/>
                </a:solidFill>
                <a:latin typeface="PTMono-Bold"/>
              </a:rPr>
              <a:t>not in</a:t>
            </a:r>
            <a:r>
              <a:rPr lang="ru-RU" sz="2800" dirty="0">
                <a:latin typeface="PTSans-Regular"/>
              </a:rPr>
              <a:t>.</a:t>
            </a:r>
          </a:p>
          <a:p>
            <a:r>
              <a:rPr lang="ru-RU" sz="28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600" dirty="0">
                <a:latin typeface="PTSans-Regular"/>
              </a:rPr>
              <a:t>Протокол итераторов реализуется всеми встроенными</a:t>
            </a:r>
          </a:p>
          <a:p>
            <a:r>
              <a:rPr lang="ru-RU" sz="3600" dirty="0">
                <a:latin typeface="PTSans-Regular"/>
              </a:rPr>
              <a:t>коллекциями, а также, например, файлами и объектами</a:t>
            </a:r>
          </a:p>
          <a:p>
            <a:r>
              <a:rPr lang="ru-RU" sz="3600" dirty="0">
                <a:latin typeface="PTSans-Regular"/>
              </a:rPr>
              <a:t>типа </a:t>
            </a:r>
            <a:r>
              <a:rPr lang="en-US" sz="2400" dirty="0">
                <a:solidFill>
                  <a:srgbClr val="008000"/>
                </a:solidFill>
                <a:latin typeface="PTMono-Regular"/>
              </a:rPr>
              <a:t>map</a:t>
            </a:r>
            <a:r>
              <a:rPr lang="en-US" sz="3600" dirty="0">
                <a:latin typeface="PTSans-Regular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PTMono-Regular"/>
              </a:rPr>
              <a:t>filter </a:t>
            </a:r>
            <a:r>
              <a:rPr lang="ru-RU" sz="3600" dirty="0">
                <a:latin typeface="PTSans-Regular"/>
              </a:rPr>
              <a:t>и </a:t>
            </a:r>
            <a:r>
              <a:rPr lang="en-US" sz="2400" dirty="0">
                <a:solidFill>
                  <a:srgbClr val="008000"/>
                </a:solidFill>
                <a:latin typeface="PTMono-Regular"/>
              </a:rPr>
              <a:t>zip</a:t>
            </a:r>
            <a:r>
              <a:rPr lang="en-US" sz="3600" dirty="0">
                <a:latin typeface="PTSans-Regular"/>
              </a:rPr>
              <a:t>.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15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8925" y="2196194"/>
            <a:ext cx="8128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+mn-lt"/>
              </a:rPr>
              <a:t>for </a:t>
            </a:r>
            <a:r>
              <a:rPr lang="en-US" sz="3200" dirty="0">
                <a:latin typeface="+mn-lt"/>
              </a:rPr>
              <a:t>x </a:t>
            </a:r>
            <a:r>
              <a:rPr lang="en-US" sz="32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3200" dirty="0" err="1">
                <a:latin typeface="+mn-lt"/>
              </a:rPr>
              <a:t>xs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ru-RU" sz="3200" dirty="0" smtClean="0">
                <a:latin typeface="+mn-lt"/>
              </a:rPr>
              <a:t>	</a:t>
            </a:r>
            <a:r>
              <a:rPr lang="en-US" sz="3200" dirty="0" err="1" smtClean="0">
                <a:latin typeface="+mn-lt"/>
              </a:rPr>
              <a:t>do_something</a:t>
            </a:r>
            <a:r>
              <a:rPr lang="en-US" sz="3200" dirty="0" smtClean="0">
                <a:latin typeface="+mn-lt"/>
              </a:rPr>
              <a:t>(x</a:t>
            </a:r>
            <a:r>
              <a:rPr lang="en-US" sz="3200" dirty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8925" y="3776081"/>
            <a:ext cx="109299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n-lt"/>
              </a:rPr>
              <a:t>Процесс исполнения оператора </a:t>
            </a:r>
            <a:r>
              <a:rPr lang="ru-RU" sz="2800" b="1" dirty="0">
                <a:solidFill>
                  <a:srgbClr val="008000"/>
                </a:solidFill>
                <a:latin typeface="+mn-lt"/>
              </a:rPr>
              <a:t>for </a:t>
            </a:r>
            <a:r>
              <a:rPr lang="ru-RU" sz="2800" dirty="0" smtClean="0">
                <a:latin typeface="+mn-lt"/>
              </a:rPr>
              <a:t>можно записать </a:t>
            </a:r>
            <a:r>
              <a:rPr lang="ru-RU" sz="2800" dirty="0">
                <a:latin typeface="+mn-lt"/>
              </a:rPr>
              <a:t>так</a:t>
            </a:r>
            <a:r>
              <a:rPr lang="ru-RU" sz="2800" dirty="0" smtClean="0">
                <a:latin typeface="+mn-lt"/>
              </a:rPr>
              <a:t>:</a:t>
            </a:r>
          </a:p>
          <a:p>
            <a:endParaRPr lang="ru-RU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it </a:t>
            </a:r>
            <a:r>
              <a:rPr lang="en-US" sz="28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2800" dirty="0" err="1">
                <a:solidFill>
                  <a:srgbClr val="008000"/>
                </a:solidFill>
                <a:latin typeface="+mn-lt"/>
              </a:rPr>
              <a:t>iter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xs</a:t>
            </a:r>
            <a:r>
              <a:rPr lang="en-US" sz="2800" dirty="0">
                <a:latin typeface="+mn-lt"/>
              </a:rPr>
              <a:t>)</a:t>
            </a:r>
          </a:p>
          <a:p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while </a:t>
            </a:r>
            <a:r>
              <a:rPr lang="en-US" sz="2800" b="1" dirty="0">
                <a:solidFill>
                  <a:srgbClr val="008000"/>
                </a:solidFill>
                <a:latin typeface="+mn-lt"/>
              </a:rPr>
              <a:t>True</a:t>
            </a:r>
            <a:r>
              <a:rPr lang="en-US" sz="2800" dirty="0">
                <a:latin typeface="+mn-lt"/>
              </a:rPr>
              <a:t>:</a:t>
            </a:r>
          </a:p>
          <a:p>
            <a:r>
              <a:rPr lang="ru-RU" sz="28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try</a:t>
            </a:r>
            <a:r>
              <a:rPr lang="en-US" sz="2800" dirty="0">
                <a:latin typeface="+mn-lt"/>
              </a:rPr>
              <a:t>:</a:t>
            </a:r>
          </a:p>
          <a:p>
            <a:pPr lvl="3"/>
            <a:r>
              <a:rPr lang="ru-RU" sz="2800" dirty="0" smtClean="0">
                <a:latin typeface="+mn-lt"/>
              </a:rPr>
              <a:t>	</a:t>
            </a:r>
            <a:r>
              <a:rPr lang="ru-RU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x </a:t>
            </a:r>
            <a:r>
              <a:rPr lang="en-US" sz="28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2800" dirty="0">
                <a:solidFill>
                  <a:srgbClr val="008000"/>
                </a:solidFill>
                <a:latin typeface="+mn-lt"/>
              </a:rPr>
              <a:t>next</a:t>
            </a:r>
            <a:r>
              <a:rPr lang="en-US" sz="2800" dirty="0">
                <a:latin typeface="+mn-lt"/>
              </a:rPr>
              <a:t>(it)</a:t>
            </a:r>
          </a:p>
          <a:p>
            <a:pPr lvl="3"/>
            <a:r>
              <a:rPr lang="ru-RU" sz="28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except </a:t>
            </a:r>
            <a:r>
              <a:rPr lang="en-US" sz="2800" b="1" dirty="0" err="1">
                <a:solidFill>
                  <a:srgbClr val="D2403B"/>
                </a:solidFill>
                <a:latin typeface="+mn-lt"/>
              </a:rPr>
              <a:t>StopIteration</a:t>
            </a:r>
            <a:r>
              <a:rPr lang="en-US" sz="2800" dirty="0">
                <a:latin typeface="+mn-lt"/>
              </a:rPr>
              <a:t>:</a:t>
            </a:r>
          </a:p>
          <a:p>
            <a:pPr lvl="3"/>
            <a:r>
              <a:rPr lang="ru-RU" sz="28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break</a:t>
            </a:r>
            <a:endParaRPr lang="en-US" sz="2800" b="1" dirty="0">
              <a:solidFill>
                <a:srgbClr val="008000"/>
              </a:solidFill>
              <a:latin typeface="+mn-lt"/>
            </a:endParaRPr>
          </a:p>
          <a:p>
            <a:pPr lvl="3"/>
            <a:r>
              <a:rPr lang="ru-RU" sz="2800" dirty="0" smtClean="0">
                <a:latin typeface="+mn-lt"/>
              </a:rPr>
              <a:t>	</a:t>
            </a:r>
            <a:r>
              <a:rPr lang="en-US" sz="2800" dirty="0" err="1" smtClean="0">
                <a:latin typeface="+mn-lt"/>
              </a:rPr>
              <a:t>do_something</a:t>
            </a:r>
            <a:r>
              <a:rPr lang="en-US" sz="2800" dirty="0" smtClean="0">
                <a:latin typeface="+mn-lt"/>
              </a:rPr>
              <a:t>(x</a:t>
            </a:r>
            <a:r>
              <a:rPr lang="en-US" sz="2800" dirty="0">
                <a:latin typeface="+mn-lt"/>
              </a:rPr>
              <a:t>)</a:t>
            </a:r>
          </a:p>
          <a:p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15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210" y="2376937"/>
            <a:ext cx="1344057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PTSans-Regular"/>
              </a:rPr>
              <a:t>Реализация </a:t>
            </a:r>
            <a:r>
              <a:rPr lang="ru-RU" sz="3600" dirty="0">
                <a:latin typeface="PTSans-Regular"/>
              </a:rPr>
              <a:t>итераторов состоит из двух методов:</a:t>
            </a:r>
          </a:p>
          <a:p>
            <a:pPr lvl="7"/>
            <a:r>
              <a:rPr lang="ru-RU" sz="24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2800" dirty="0">
                <a:latin typeface="PTSans-Regular"/>
              </a:rPr>
              <a:t>Метод </a:t>
            </a:r>
            <a:r>
              <a:rPr lang="ru-RU" sz="2400" dirty="0">
                <a:latin typeface="PTMono-Regular"/>
              </a:rPr>
              <a:t>__iter__ </a:t>
            </a:r>
            <a:r>
              <a:rPr lang="ru-RU" sz="2800" dirty="0">
                <a:latin typeface="PTSans-Regular"/>
              </a:rPr>
              <a:t>возвращает экземпляр класса,</a:t>
            </a:r>
          </a:p>
          <a:p>
            <a:pPr lvl="7"/>
            <a:r>
              <a:rPr lang="ru-RU" sz="2800" dirty="0">
                <a:latin typeface="PTSans-Regular"/>
              </a:rPr>
              <a:t>реализующего протокол итераторов, например, </a:t>
            </a:r>
            <a:r>
              <a:rPr lang="ru-RU" sz="2400" dirty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ru-RU" sz="2800" dirty="0">
                <a:latin typeface="PTSans-Regular"/>
              </a:rPr>
              <a:t>.</a:t>
            </a:r>
          </a:p>
          <a:p>
            <a:pPr lvl="7"/>
            <a:r>
              <a:rPr lang="ru-RU" sz="24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2800" dirty="0">
                <a:latin typeface="PTSans-Regular"/>
              </a:rPr>
              <a:t>Метод </a:t>
            </a:r>
            <a:r>
              <a:rPr lang="ru-RU" sz="2400" dirty="0">
                <a:latin typeface="PTMono-Regular"/>
              </a:rPr>
              <a:t>__next__ </a:t>
            </a:r>
            <a:r>
              <a:rPr lang="ru-RU" sz="2800" dirty="0">
                <a:latin typeface="PTSans-Regular"/>
              </a:rPr>
              <a:t>возвращает следующий по порядку</a:t>
            </a:r>
          </a:p>
          <a:p>
            <a:pPr lvl="7"/>
            <a:r>
              <a:rPr lang="ru-RU" sz="2800" dirty="0">
                <a:latin typeface="PTSans-Regular"/>
              </a:rPr>
              <a:t>элемент итератора. Если такого элемента нет, то метод</a:t>
            </a:r>
          </a:p>
          <a:p>
            <a:pPr lvl="7"/>
            <a:r>
              <a:rPr lang="ru-RU" sz="2800" dirty="0">
                <a:latin typeface="PTSans-Regular"/>
              </a:rPr>
              <a:t>должен поднять исключение </a:t>
            </a:r>
            <a:r>
              <a:rPr lang="en-US" sz="2400" b="1" dirty="0" err="1">
                <a:solidFill>
                  <a:srgbClr val="D2403B"/>
                </a:solidFill>
                <a:latin typeface="PTMono-Bold"/>
              </a:rPr>
              <a:t>StopIteration</a:t>
            </a:r>
            <a:r>
              <a:rPr lang="en-US" sz="2800" dirty="0">
                <a:latin typeface="PTSans-Regular"/>
              </a:rPr>
              <a:t>.</a:t>
            </a:r>
          </a:p>
          <a:p>
            <a:r>
              <a:rPr lang="ru-RU" sz="28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2800" dirty="0" smtClean="0">
                <a:solidFill>
                  <a:srgbClr val="3333B3"/>
                </a:solidFill>
                <a:latin typeface="PTSans-Regular"/>
              </a:rPr>
              <a:t>Е</a:t>
            </a:r>
            <a:r>
              <a:rPr lang="ru-RU" sz="3600" dirty="0" smtClean="0">
                <a:latin typeface="PTSans-Regular"/>
              </a:rPr>
              <a:t>сли метод </a:t>
            </a:r>
            <a:r>
              <a:rPr lang="ru-RU" sz="3600" dirty="0">
                <a:latin typeface="PTMono-Regular"/>
              </a:rPr>
              <a:t>__next__</a:t>
            </a:r>
            <a:r>
              <a:rPr lang="ru-RU" sz="3600" dirty="0" smtClean="0">
                <a:latin typeface="PTSans-Regular"/>
              </a:rPr>
              <a:t> </a:t>
            </a:r>
            <a:r>
              <a:rPr lang="ru-RU" sz="3600" dirty="0">
                <a:latin typeface="PTSans-Regular"/>
              </a:rPr>
              <a:t>поднял</a:t>
            </a:r>
          </a:p>
          <a:p>
            <a:r>
              <a:rPr lang="ru-RU" sz="3600" dirty="0">
                <a:latin typeface="PTSans-Regular"/>
              </a:rPr>
              <a:t>исключение </a:t>
            </a:r>
            <a:r>
              <a:rPr lang="ru-RU" sz="2400" b="1" dirty="0">
                <a:solidFill>
                  <a:srgbClr val="D2403B"/>
                </a:solidFill>
                <a:latin typeface="PTMono-Bold"/>
              </a:rPr>
              <a:t>StopIteration</a:t>
            </a:r>
            <a:r>
              <a:rPr lang="ru-RU" sz="3600" dirty="0">
                <a:latin typeface="PTSans-Regular"/>
              </a:rPr>
              <a:t>, то все последующие вызовы</a:t>
            </a:r>
          </a:p>
          <a:p>
            <a:r>
              <a:rPr lang="ru-RU" sz="3600" dirty="0">
                <a:latin typeface="PTSans-Regular"/>
              </a:rPr>
              <a:t>метода </a:t>
            </a:r>
            <a:r>
              <a:rPr lang="ru-RU" sz="2400" dirty="0">
                <a:latin typeface="PTMono-Regular"/>
              </a:rPr>
              <a:t>__next__ </a:t>
            </a:r>
            <a:r>
              <a:rPr lang="ru-RU" sz="3600" dirty="0">
                <a:latin typeface="PTSans-Regular"/>
              </a:rPr>
              <a:t>тоже должны поднимать исключение.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1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210" y="2376937"/>
            <a:ext cx="1344057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latin typeface="PTSans-Regular"/>
              </a:rPr>
              <a:t>У функции </a:t>
            </a:r>
            <a:r>
              <a:rPr lang="ru-RU" sz="3200" dirty="0">
                <a:solidFill>
                  <a:srgbClr val="008000"/>
                </a:solidFill>
                <a:latin typeface="PTMono-Regular"/>
              </a:rPr>
              <a:t>iter </a:t>
            </a:r>
            <a:r>
              <a:rPr lang="ru-RU" sz="4400" dirty="0">
                <a:latin typeface="PTSans-Regular"/>
              </a:rPr>
              <a:t>две формы вызова:</a:t>
            </a:r>
          </a:p>
          <a:p>
            <a:r>
              <a:rPr lang="ru-RU" sz="32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600" dirty="0">
                <a:latin typeface="PTSans-Regular"/>
              </a:rPr>
              <a:t>принимает итератор и вызывает у него метод </a:t>
            </a:r>
            <a:r>
              <a:rPr lang="ru-RU" sz="3200" dirty="0">
                <a:latin typeface="PTMono-Regular"/>
              </a:rPr>
              <a:t>__iter__</a:t>
            </a:r>
            <a:r>
              <a:rPr lang="ru-RU" sz="3600" dirty="0">
                <a:latin typeface="PTSans-Regular"/>
              </a:rPr>
              <a:t>,</a:t>
            </a:r>
          </a:p>
          <a:p>
            <a:r>
              <a:rPr lang="ru-RU" sz="32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600" dirty="0">
                <a:latin typeface="PTSans-Regular"/>
              </a:rPr>
              <a:t>принимает функцию и терминальное значение и вызывает</a:t>
            </a:r>
          </a:p>
          <a:p>
            <a:r>
              <a:rPr lang="ru-RU" sz="3600" dirty="0">
                <a:latin typeface="PTSans-Regular"/>
              </a:rPr>
              <a:t>функцию до тех пор, пока она не вернёт нужное значение</a:t>
            </a:r>
            <a:r>
              <a:rPr lang="ru-RU" sz="800" dirty="0">
                <a:latin typeface="PTSans-Regular"/>
              </a:rPr>
              <a:t>1</a:t>
            </a:r>
            <a:r>
              <a:rPr lang="ru-RU" sz="3600" dirty="0" smtClean="0">
                <a:latin typeface="PTSans-Regular"/>
              </a:rPr>
              <a:t>:</a:t>
            </a:r>
          </a:p>
          <a:p>
            <a:endParaRPr lang="ru-RU" sz="3600" dirty="0">
              <a:latin typeface="PTSans-Regular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PTMono-Bold"/>
              </a:rPr>
              <a:t>from </a:t>
            </a:r>
            <a:r>
              <a:rPr lang="en-US" sz="3200" b="1" dirty="0" err="1">
                <a:solidFill>
                  <a:srgbClr val="0000FF"/>
                </a:solidFill>
                <a:latin typeface="PTMono-Bold"/>
              </a:rPr>
              <a:t>functools</a:t>
            </a:r>
            <a:r>
              <a:rPr lang="en-US" sz="3200" b="1" dirty="0">
                <a:solidFill>
                  <a:srgbClr val="0000FF"/>
                </a:solidFill>
                <a:latin typeface="PTMono-Bold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PTMono-Bold"/>
              </a:rPr>
              <a:t>import </a:t>
            </a:r>
            <a:r>
              <a:rPr lang="en-US" sz="3200" dirty="0">
                <a:latin typeface="PTMono-Regular"/>
              </a:rPr>
              <a:t>partial</a:t>
            </a:r>
          </a:p>
          <a:p>
            <a:pPr lvl="1"/>
            <a:r>
              <a:rPr lang="ru-RU" sz="3200" b="1" dirty="0">
                <a:solidFill>
                  <a:srgbClr val="008000"/>
                </a:solidFill>
                <a:latin typeface="PTMono-Bold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with </a:t>
            </a:r>
            <a:r>
              <a:rPr lang="en-US" sz="3200" dirty="0">
                <a:solidFill>
                  <a:srgbClr val="008000"/>
                </a:solidFill>
                <a:latin typeface="PTMono-Regular"/>
              </a:rPr>
              <a:t>open</a:t>
            </a:r>
            <a:r>
              <a:rPr lang="en-US" sz="3200" dirty="0">
                <a:latin typeface="PTMono-Regular"/>
              </a:rPr>
              <a:t>(path, </a:t>
            </a:r>
            <a:r>
              <a:rPr lang="en-US" sz="3200" dirty="0">
                <a:solidFill>
                  <a:srgbClr val="BB2121"/>
                </a:solidFill>
                <a:latin typeface="PTMono-Regular"/>
              </a:rPr>
              <a:t>"</a:t>
            </a:r>
            <a:r>
              <a:rPr lang="en-US" sz="3200" dirty="0" err="1">
                <a:solidFill>
                  <a:srgbClr val="BB2121"/>
                </a:solidFill>
                <a:latin typeface="PTMono-Regular"/>
              </a:rPr>
              <a:t>rb</a:t>
            </a:r>
            <a:r>
              <a:rPr lang="en-US" sz="3200" dirty="0">
                <a:solidFill>
                  <a:srgbClr val="BB2121"/>
                </a:solidFill>
                <a:latin typeface="PTMono-Regular"/>
              </a:rPr>
              <a:t>"</a:t>
            </a:r>
            <a:r>
              <a:rPr lang="en-US" sz="3200" dirty="0">
                <a:latin typeface="PTMono-Regular"/>
              </a:rPr>
              <a:t>) </a:t>
            </a:r>
            <a:r>
              <a:rPr lang="en-US" sz="3200" b="1" dirty="0">
                <a:solidFill>
                  <a:srgbClr val="008000"/>
                </a:solidFill>
                <a:latin typeface="PTMono-Bold"/>
              </a:rPr>
              <a:t>as </a:t>
            </a:r>
            <a:r>
              <a:rPr lang="en-US" sz="3200" dirty="0">
                <a:latin typeface="PTMono-Regular"/>
              </a:rPr>
              <a:t>handle:</a:t>
            </a:r>
          </a:p>
          <a:p>
            <a:pPr lvl="1"/>
            <a:r>
              <a:rPr lang="ru-RU" sz="3200" dirty="0" smtClean="0">
                <a:latin typeface="PTMono-Regular"/>
              </a:rPr>
              <a:t>		</a:t>
            </a:r>
            <a:r>
              <a:rPr lang="en-US" sz="3200" dirty="0" err="1" smtClean="0">
                <a:latin typeface="PTMono-Regular"/>
              </a:rPr>
              <a:t>read_block</a:t>
            </a:r>
            <a:r>
              <a:rPr lang="en-US" sz="3200" dirty="0" smtClean="0">
                <a:latin typeface="PTMono-Regular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= </a:t>
            </a:r>
            <a:r>
              <a:rPr lang="en-US" sz="3200" dirty="0">
                <a:latin typeface="PTMono-Regular"/>
              </a:rPr>
              <a:t>partial(</a:t>
            </a:r>
            <a:r>
              <a:rPr lang="en-US" sz="3200" dirty="0" err="1">
                <a:latin typeface="PTMono-Regular"/>
              </a:rPr>
              <a:t>handle</a:t>
            </a:r>
            <a:r>
              <a:rPr lang="en-US" sz="3200" dirty="0" err="1">
                <a:solidFill>
                  <a:srgbClr val="666666"/>
                </a:solidFill>
                <a:latin typeface="PTMono-Regular"/>
              </a:rPr>
              <a:t>.</a:t>
            </a:r>
            <a:r>
              <a:rPr lang="en-US" sz="3200" dirty="0" err="1">
                <a:latin typeface="PTMono-Regular"/>
              </a:rPr>
              <a:t>read</a:t>
            </a:r>
            <a:r>
              <a:rPr lang="en-US" sz="3200" dirty="0">
                <a:latin typeface="PTMono-Regular"/>
              </a:rPr>
              <a:t>,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64</a:t>
            </a:r>
            <a:r>
              <a:rPr lang="en-US" sz="3200" dirty="0">
                <a:latin typeface="PTMono-Regular"/>
              </a:rPr>
              <a:t>)</a:t>
            </a:r>
          </a:p>
          <a:p>
            <a:pPr lvl="1"/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for </a:t>
            </a:r>
            <a:r>
              <a:rPr lang="en-US" sz="3200" dirty="0">
                <a:latin typeface="PTMono-Regular"/>
              </a:rPr>
              <a:t>block </a:t>
            </a:r>
            <a:r>
              <a:rPr lang="en-US" sz="3200" b="1" dirty="0">
                <a:solidFill>
                  <a:srgbClr val="AC21FF"/>
                </a:solidFill>
                <a:latin typeface="PTMono-Bold"/>
              </a:rPr>
              <a:t>in </a:t>
            </a:r>
            <a:r>
              <a:rPr lang="en-US" sz="3200" dirty="0" err="1">
                <a:solidFill>
                  <a:srgbClr val="008000"/>
                </a:solidFill>
                <a:latin typeface="PTMono-Regular"/>
              </a:rPr>
              <a:t>iter</a:t>
            </a:r>
            <a:r>
              <a:rPr lang="en-US" sz="3200" dirty="0">
                <a:latin typeface="PTMono-Regular"/>
              </a:rPr>
              <a:t>(</a:t>
            </a:r>
            <a:r>
              <a:rPr lang="en-US" sz="3200" dirty="0" err="1">
                <a:latin typeface="PTMono-Regular"/>
              </a:rPr>
              <a:t>read_block</a:t>
            </a:r>
            <a:r>
              <a:rPr lang="en-US" sz="3200" dirty="0">
                <a:latin typeface="PTMono-Regular"/>
              </a:rPr>
              <a:t>, </a:t>
            </a:r>
            <a:r>
              <a:rPr lang="en-US" sz="3200" dirty="0">
                <a:solidFill>
                  <a:srgbClr val="BB2121"/>
                </a:solidFill>
                <a:latin typeface="PTMono-Regular"/>
              </a:rPr>
              <a:t>""</a:t>
            </a:r>
            <a:r>
              <a:rPr lang="en-US" sz="3200" dirty="0">
                <a:latin typeface="PTMono-Regular"/>
              </a:rPr>
              <a:t>):</a:t>
            </a:r>
          </a:p>
          <a:p>
            <a:pPr lvl="1"/>
            <a:r>
              <a:rPr lang="ru-RU" sz="3200" dirty="0" smtClean="0">
                <a:latin typeface="PTMono-Regular"/>
              </a:rPr>
              <a:t>			</a:t>
            </a:r>
            <a:r>
              <a:rPr lang="en-US" sz="3200" dirty="0" err="1" smtClean="0">
                <a:latin typeface="PTMono-Regular"/>
              </a:rPr>
              <a:t>do_something</a:t>
            </a:r>
            <a:r>
              <a:rPr lang="en-US" sz="3200" dirty="0" smtClean="0">
                <a:latin typeface="PTMono-Regular"/>
              </a:rPr>
              <a:t>(block</a:t>
            </a:r>
            <a:r>
              <a:rPr lang="en-US" sz="3200" dirty="0">
                <a:latin typeface="PTMono-Regular"/>
              </a:rPr>
              <a:t>)</a:t>
            </a:r>
            <a:r>
              <a:rPr lang="ru-RU" sz="3600" dirty="0" smtClean="0">
                <a:latin typeface="PTSans-Regular"/>
              </a:rPr>
              <a:t>.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2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операторы in и not in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2705" y="1541919"/>
            <a:ext cx="13440578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latin typeface="PTSans-Regular"/>
              </a:rPr>
              <a:t>Операторы </a:t>
            </a:r>
            <a:r>
              <a:rPr lang="ru-RU" sz="3200" b="1" dirty="0">
                <a:solidFill>
                  <a:srgbClr val="AC21FF"/>
                </a:solidFill>
                <a:latin typeface="PTMono-Bold"/>
              </a:rPr>
              <a:t>in </a:t>
            </a:r>
            <a:r>
              <a:rPr lang="ru-RU" sz="4400" dirty="0">
                <a:latin typeface="PTSans-Regular"/>
              </a:rPr>
              <a:t>и </a:t>
            </a:r>
            <a:r>
              <a:rPr lang="ru-RU" sz="3200" b="1" dirty="0">
                <a:solidFill>
                  <a:srgbClr val="AC21FF"/>
                </a:solidFill>
                <a:latin typeface="PTMono-Bold"/>
              </a:rPr>
              <a:t>not in </a:t>
            </a:r>
            <a:r>
              <a:rPr lang="ru-RU" sz="4400" dirty="0">
                <a:latin typeface="PTSans-Regular"/>
              </a:rPr>
              <a:t>используют “магический” </a:t>
            </a:r>
            <a:r>
              <a:rPr lang="ru-RU" sz="4400" dirty="0" smtClean="0">
                <a:latin typeface="PTSans-Regular"/>
              </a:rPr>
              <a:t>метод </a:t>
            </a:r>
            <a:r>
              <a:rPr lang="ru-RU" sz="3200" dirty="0" smtClean="0">
                <a:latin typeface="PTMono-Regular"/>
              </a:rPr>
              <a:t>__</a:t>
            </a:r>
            <a:r>
              <a:rPr lang="ru-RU" sz="3200" dirty="0">
                <a:latin typeface="PTMono-Regular"/>
              </a:rPr>
              <a:t>contains__</a:t>
            </a:r>
            <a:r>
              <a:rPr lang="ru-RU" sz="4400" dirty="0">
                <a:latin typeface="PTSans-Regular"/>
              </a:rPr>
              <a:t>, который возвращает </a:t>
            </a:r>
            <a:r>
              <a:rPr lang="ru-RU" sz="3200" b="1" dirty="0">
                <a:solidFill>
                  <a:srgbClr val="008000"/>
                </a:solidFill>
                <a:latin typeface="PTMono-Bold"/>
              </a:rPr>
              <a:t>True</a:t>
            </a:r>
            <a:r>
              <a:rPr lang="ru-RU" sz="4400" dirty="0">
                <a:latin typeface="PTSans-Regular"/>
              </a:rPr>
              <a:t>, если </a:t>
            </a:r>
            <a:r>
              <a:rPr lang="ru-RU" sz="4400" dirty="0" smtClean="0">
                <a:latin typeface="PTSans-Regular"/>
              </a:rPr>
              <a:t>переданный элемент </a:t>
            </a:r>
            <a:r>
              <a:rPr lang="ru-RU" sz="4400" dirty="0">
                <a:latin typeface="PTSans-Regular"/>
              </a:rPr>
              <a:t>содержится в экземпляре класса.</a:t>
            </a:r>
          </a:p>
          <a:p>
            <a:r>
              <a:rPr lang="ru-RU" sz="36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4400" dirty="0">
                <a:latin typeface="PTSans-Regular"/>
              </a:rPr>
              <a:t>По умолчанию метод </a:t>
            </a:r>
            <a:r>
              <a:rPr lang="ru-RU" sz="3200" dirty="0">
                <a:latin typeface="PTMono-Regular"/>
              </a:rPr>
              <a:t>__contains__ </a:t>
            </a:r>
            <a:r>
              <a:rPr lang="ru-RU" sz="4400" dirty="0">
                <a:latin typeface="PTSans-Regular"/>
              </a:rPr>
              <a:t>реализован через</a:t>
            </a:r>
          </a:p>
          <a:p>
            <a:r>
              <a:rPr lang="ru-RU" sz="4400" dirty="0">
                <a:latin typeface="PTSans-Regular"/>
              </a:rPr>
              <a:t>протокол итераторов:</a:t>
            </a:r>
          </a:p>
          <a:p>
            <a:r>
              <a:rPr lang="en-US" sz="3200" b="1" dirty="0">
                <a:solidFill>
                  <a:srgbClr val="008000"/>
                </a:solidFill>
                <a:latin typeface="PTMono-Bold"/>
              </a:rPr>
              <a:t>class </a:t>
            </a:r>
            <a:r>
              <a:rPr lang="en-US" sz="3200" b="1" dirty="0">
                <a:solidFill>
                  <a:srgbClr val="0000FF"/>
                </a:solidFill>
                <a:latin typeface="PTMono-Bold"/>
              </a:rPr>
              <a:t>object</a:t>
            </a:r>
            <a:r>
              <a:rPr lang="en-US" sz="3200" dirty="0">
                <a:latin typeface="PTMono-Regular"/>
              </a:rPr>
              <a:t>:</a:t>
            </a:r>
          </a:p>
          <a:p>
            <a:pPr lvl="2"/>
            <a:r>
              <a:rPr lang="ru-RU" sz="3200" dirty="0" smtClean="0">
                <a:solidFill>
                  <a:srgbClr val="408080"/>
                </a:solidFill>
                <a:latin typeface="PTMono-Regular"/>
              </a:rPr>
              <a:t>	# </a:t>
            </a:r>
            <a:r>
              <a:rPr lang="ru-RU" sz="3200" dirty="0">
                <a:solidFill>
                  <a:srgbClr val="408080"/>
                </a:solidFill>
                <a:latin typeface="PTMono-Regular"/>
              </a:rPr>
              <a:t>...</a:t>
            </a:r>
          </a:p>
          <a:p>
            <a:pPr lvl="2"/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PTMono-Bold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PTMono-Regular"/>
              </a:rPr>
              <a:t>__contains__</a:t>
            </a:r>
            <a:r>
              <a:rPr lang="en-US" sz="3200" dirty="0">
                <a:latin typeface="PTMono-Regular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>
                <a:latin typeface="PTMono-Regular"/>
              </a:rPr>
              <a:t>, target):</a:t>
            </a:r>
          </a:p>
          <a:p>
            <a:pPr lvl="2"/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for </a:t>
            </a:r>
            <a:r>
              <a:rPr lang="en-US" sz="3200" dirty="0">
                <a:latin typeface="PTMono-Regular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PTMono-Bold"/>
              </a:rPr>
              <a:t>in </a:t>
            </a:r>
            <a:r>
              <a:rPr lang="en-US" sz="3200" dirty="0">
                <a:solidFill>
                  <a:srgbClr val="008000"/>
                </a:solidFill>
                <a:latin typeface="PTMono-Regular"/>
              </a:rPr>
              <a:t>self</a:t>
            </a:r>
            <a:r>
              <a:rPr lang="en-US" sz="3200" dirty="0">
                <a:latin typeface="PTMono-Regular"/>
              </a:rPr>
              <a:t>:</a:t>
            </a:r>
          </a:p>
          <a:p>
            <a:pPr lvl="2"/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	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if </a:t>
            </a:r>
            <a:r>
              <a:rPr lang="en-US" sz="3200" dirty="0">
                <a:latin typeface="PTMono-Regular"/>
              </a:rPr>
              <a:t>item </a:t>
            </a:r>
            <a:r>
              <a:rPr lang="en-US" sz="3200" dirty="0">
                <a:solidFill>
                  <a:srgbClr val="666666"/>
                </a:solidFill>
                <a:latin typeface="PTMono-Regular"/>
              </a:rPr>
              <a:t>== </a:t>
            </a:r>
            <a:r>
              <a:rPr lang="en-US" sz="3200" dirty="0">
                <a:latin typeface="PTMono-Regular"/>
              </a:rPr>
              <a:t>target:</a:t>
            </a:r>
          </a:p>
          <a:p>
            <a:pPr lvl="2"/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return </a:t>
            </a:r>
            <a:r>
              <a:rPr lang="en-US" sz="3200" b="1" dirty="0">
                <a:solidFill>
                  <a:srgbClr val="008000"/>
                </a:solidFill>
                <a:latin typeface="PTMono-Bold"/>
              </a:rPr>
              <a:t>True</a:t>
            </a:r>
          </a:p>
          <a:p>
            <a:pPr lvl="2"/>
            <a:r>
              <a:rPr lang="ru-RU" sz="3200" b="1" dirty="0" smtClean="0">
                <a:solidFill>
                  <a:srgbClr val="008000"/>
                </a:solidFill>
                <a:latin typeface="PTMono-Bold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PTMono-Bold"/>
              </a:rPr>
              <a:t>return </a:t>
            </a:r>
            <a:r>
              <a:rPr lang="en-US" sz="3200" b="1" dirty="0">
                <a:solidFill>
                  <a:srgbClr val="008000"/>
                </a:solidFill>
                <a:latin typeface="PTMono-Bold"/>
              </a:rPr>
              <a:t>False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35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операторы in и not in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7958" y="3370719"/>
            <a:ext cx="134405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>
                <a:latin typeface="PTSans-Regular"/>
              </a:rPr>
              <a:t>Пример:</a:t>
            </a:r>
          </a:p>
          <a:p>
            <a:r>
              <a:rPr lang="en-US" sz="4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4400" dirty="0">
                <a:solidFill>
                  <a:srgbClr val="008000"/>
                </a:solidFill>
                <a:latin typeface="PTMono-Regular"/>
              </a:rPr>
              <a:t>id </a:t>
            </a:r>
            <a:r>
              <a:rPr lang="en-US" sz="4400" dirty="0">
                <a:solidFill>
                  <a:srgbClr val="666666"/>
                </a:solidFill>
                <a:latin typeface="PTMono-Regular"/>
              </a:rPr>
              <a:t>= </a:t>
            </a:r>
            <a:r>
              <a:rPr lang="en-US" sz="4400" dirty="0">
                <a:latin typeface="PTMono-Regular"/>
              </a:rPr>
              <a:t>Identity()</a:t>
            </a:r>
          </a:p>
          <a:p>
            <a:r>
              <a:rPr lang="en-US" sz="4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4400" dirty="0">
                <a:solidFill>
                  <a:srgbClr val="666666"/>
                </a:solidFill>
                <a:latin typeface="PTMono-Regular"/>
              </a:rPr>
              <a:t>5 </a:t>
            </a:r>
            <a:r>
              <a:rPr lang="en-US" sz="4400" b="1" dirty="0">
                <a:solidFill>
                  <a:srgbClr val="AC21FF"/>
                </a:solidFill>
                <a:latin typeface="PTMono-Bold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PTMono-Regular"/>
              </a:rPr>
              <a:t>id </a:t>
            </a:r>
            <a:r>
              <a:rPr lang="en-US" sz="4400" dirty="0">
                <a:solidFill>
                  <a:srgbClr val="408080"/>
                </a:solidFill>
                <a:latin typeface="PTMono-Regular"/>
              </a:rPr>
              <a:t># </a:t>
            </a:r>
            <a:r>
              <a:rPr lang="en-US" sz="4400" dirty="0">
                <a:solidFill>
                  <a:srgbClr val="408080"/>
                </a:solidFill>
                <a:latin typeface="CMSY9"/>
              </a:rPr>
              <a:t> </a:t>
            </a:r>
            <a:r>
              <a:rPr lang="en-US" sz="4400" dirty="0" err="1">
                <a:solidFill>
                  <a:srgbClr val="408080"/>
                </a:solidFill>
                <a:latin typeface="PTMono-Regular"/>
              </a:rPr>
              <a:t>id.__contains</a:t>
            </a:r>
            <a:r>
              <a:rPr lang="en-US" sz="4400" dirty="0">
                <a:solidFill>
                  <a:srgbClr val="408080"/>
                </a:solidFill>
                <a:latin typeface="PTMono-Regular"/>
              </a:rPr>
              <a:t>__(5)</a:t>
            </a:r>
          </a:p>
          <a:p>
            <a:r>
              <a:rPr lang="en-US" sz="4400" dirty="0">
                <a:solidFill>
                  <a:srgbClr val="888888"/>
                </a:solidFill>
                <a:latin typeface="PTMono-Regular"/>
              </a:rPr>
              <a:t>True</a:t>
            </a:r>
          </a:p>
          <a:p>
            <a:r>
              <a:rPr lang="en-US" sz="4400" b="1" dirty="0">
                <a:solidFill>
                  <a:srgbClr val="000080"/>
                </a:solidFill>
                <a:latin typeface="PTMono-Bold"/>
              </a:rPr>
              <a:t>&gt;&gt;&gt; </a:t>
            </a:r>
            <a:r>
              <a:rPr lang="en-US" sz="4400" dirty="0">
                <a:solidFill>
                  <a:srgbClr val="666666"/>
                </a:solidFill>
                <a:latin typeface="PTMono-Regular"/>
              </a:rPr>
              <a:t>42 </a:t>
            </a:r>
            <a:r>
              <a:rPr lang="en-US" sz="4400" b="1" dirty="0">
                <a:solidFill>
                  <a:srgbClr val="AC21FF"/>
                </a:solidFill>
                <a:latin typeface="PTMono-Bold"/>
              </a:rPr>
              <a:t>not in </a:t>
            </a:r>
            <a:r>
              <a:rPr lang="en-US" sz="4400" dirty="0">
                <a:solidFill>
                  <a:srgbClr val="008000"/>
                </a:solidFill>
                <a:latin typeface="PTMono-Regular"/>
              </a:rPr>
              <a:t>id </a:t>
            </a:r>
            <a:r>
              <a:rPr lang="en-US" sz="4400" dirty="0">
                <a:solidFill>
                  <a:srgbClr val="408080"/>
                </a:solidFill>
                <a:latin typeface="PTMono-Regular"/>
              </a:rPr>
              <a:t># </a:t>
            </a:r>
            <a:r>
              <a:rPr lang="en-US" sz="4400" dirty="0">
                <a:solidFill>
                  <a:srgbClr val="408080"/>
                </a:solidFill>
                <a:latin typeface="CMSY9"/>
              </a:rPr>
              <a:t> </a:t>
            </a:r>
            <a:r>
              <a:rPr lang="en-US" sz="4400" dirty="0">
                <a:solidFill>
                  <a:srgbClr val="408080"/>
                </a:solidFill>
                <a:latin typeface="PTMono-Regular"/>
              </a:rPr>
              <a:t>not </a:t>
            </a:r>
            <a:r>
              <a:rPr lang="en-US" sz="4400" dirty="0" err="1">
                <a:solidFill>
                  <a:srgbClr val="408080"/>
                </a:solidFill>
                <a:latin typeface="PTMono-Regular"/>
              </a:rPr>
              <a:t>id.__contains</a:t>
            </a:r>
            <a:r>
              <a:rPr lang="en-US" sz="4400" dirty="0">
                <a:solidFill>
                  <a:srgbClr val="408080"/>
                </a:solidFill>
                <a:latin typeface="PTMono-Regular"/>
              </a:rPr>
              <a:t>__(42)</a:t>
            </a:r>
          </a:p>
          <a:p>
            <a:r>
              <a:rPr lang="en-US" sz="4400" dirty="0">
                <a:solidFill>
                  <a:srgbClr val="888888"/>
                </a:solidFill>
                <a:latin typeface="PTMono-Regular"/>
              </a:rPr>
              <a:t>True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54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реализация “по умолчанию”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721" y="2026661"/>
            <a:ext cx="1344057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latin typeface="PTSans-Regular"/>
              </a:rPr>
              <a:t>В Python предусмотрен упрощённый вариант реализации</a:t>
            </a:r>
          </a:p>
          <a:p>
            <a:r>
              <a:rPr lang="ru-RU" sz="4400" dirty="0">
                <a:latin typeface="PTSans-Regular"/>
              </a:rPr>
              <a:t>протокола итераторов с использованием метода</a:t>
            </a:r>
          </a:p>
          <a:p>
            <a:r>
              <a:rPr lang="en-US" sz="3200" dirty="0">
                <a:latin typeface="PTMono-Regular"/>
              </a:rPr>
              <a:t>__</a:t>
            </a:r>
            <a:r>
              <a:rPr lang="en-US" sz="3200" dirty="0" err="1">
                <a:latin typeface="PTMono-Regular"/>
              </a:rPr>
              <a:t>getitem</a:t>
            </a:r>
            <a:r>
              <a:rPr lang="en-US" sz="3200" dirty="0">
                <a:latin typeface="PTMono-Regular"/>
              </a:rPr>
              <a:t>__</a:t>
            </a:r>
            <a:r>
              <a:rPr lang="en-US" sz="4400" dirty="0">
                <a:latin typeface="PTSans-Regular"/>
              </a:rPr>
              <a:t>.</a:t>
            </a:r>
          </a:p>
          <a:p>
            <a:r>
              <a:rPr lang="ru-RU" sz="36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4400" dirty="0">
                <a:latin typeface="PTSans-Regular"/>
              </a:rPr>
              <a:t>Метод </a:t>
            </a:r>
            <a:r>
              <a:rPr lang="ru-RU" sz="3200" dirty="0">
                <a:latin typeface="PTMono-Regular"/>
              </a:rPr>
              <a:t>__getitem__ </a:t>
            </a:r>
            <a:r>
              <a:rPr lang="ru-RU" sz="4400" dirty="0">
                <a:latin typeface="PTSans-Regular"/>
              </a:rPr>
              <a:t>принимает один аргумент — индекс</a:t>
            </a:r>
          </a:p>
          <a:p>
            <a:r>
              <a:rPr lang="ru-RU" sz="4400" dirty="0">
                <a:latin typeface="PTSans-Regular"/>
              </a:rPr>
              <a:t>элемента в последовательности и</a:t>
            </a:r>
          </a:p>
          <a:p>
            <a:r>
              <a:rPr lang="ru-RU" sz="32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600" dirty="0">
                <a:latin typeface="PTSans-Regular"/>
              </a:rPr>
              <a:t>либо возвращает элемент, соответствующий индексу,</a:t>
            </a:r>
          </a:p>
          <a:p>
            <a:r>
              <a:rPr lang="ru-RU" sz="3200" dirty="0">
                <a:solidFill>
                  <a:srgbClr val="3333B3"/>
                </a:solidFill>
                <a:latin typeface="PTSans-Regular"/>
              </a:rPr>
              <a:t>• </a:t>
            </a:r>
            <a:r>
              <a:rPr lang="ru-RU" sz="3600" dirty="0">
                <a:latin typeface="PTSans-Regular"/>
              </a:rPr>
              <a:t>либо поднимает </a:t>
            </a:r>
            <a:r>
              <a:rPr lang="ru-RU" sz="3200" b="1" dirty="0">
                <a:solidFill>
                  <a:srgbClr val="D2403B"/>
                </a:solidFill>
                <a:latin typeface="PTMono-Bold"/>
              </a:rPr>
              <a:t>IndexError</a:t>
            </a:r>
            <a:r>
              <a:rPr lang="ru-RU" sz="3600" dirty="0">
                <a:latin typeface="PTSans-Regular"/>
              </a:rPr>
              <a:t>, если элемента с таким</a:t>
            </a:r>
          </a:p>
          <a:p>
            <a:r>
              <a:rPr lang="ru-RU" sz="3600" dirty="0">
                <a:latin typeface="PTSans-Regular"/>
              </a:rPr>
              <a:t>индексом нет.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01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653</Words>
  <Application>Microsoft Office PowerPoint</Application>
  <PresentationFormat>Custom</PresentationFormat>
  <Paragraphs>163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PTMono-Regular</vt:lpstr>
      <vt:lpstr>CMSY9</vt:lpstr>
      <vt:lpstr>PTMono-Bold</vt:lpstr>
      <vt:lpstr>PTSans-Regular</vt:lpstr>
      <vt:lpstr>Arial</vt:lpstr>
      <vt:lpstr>Courier New</vt:lpstr>
      <vt:lpstr>PTSans-Bold</vt:lpstr>
      <vt:lpstr>PTSans-Italic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итераторы</vt:lpstr>
      <vt:lpstr>Оператор for</vt:lpstr>
      <vt:lpstr>Оператор for</vt:lpstr>
      <vt:lpstr>Оператор for</vt:lpstr>
      <vt:lpstr>операторы in и not in</vt:lpstr>
      <vt:lpstr>операторы in и not in</vt:lpstr>
      <vt:lpstr>реализация “по умолчанию”</vt:lpstr>
      <vt:lpstr>реализация “по умолчанию”</vt:lpstr>
      <vt:lpstr>упрощённого протокола итераторов: seq_iter</vt:lpstr>
      <vt:lpstr>Генераторы</vt:lpstr>
      <vt:lpstr>Примеры генераторов: chain </vt:lpstr>
      <vt:lpstr>Генераторы</vt:lpstr>
      <vt:lpstr>Статические методы</vt:lpstr>
      <vt:lpstr>Статические методы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902</cp:revision>
  <dcterms:modified xsi:type="dcterms:W3CDTF">2016-10-08T00:14:55Z</dcterms:modified>
</cp:coreProperties>
</file>