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35"/>
  </p:notesMasterIdLst>
  <p:sldIdLst>
    <p:sldId id="285" r:id="rId4"/>
    <p:sldId id="283" r:id="rId5"/>
    <p:sldId id="354" r:id="rId6"/>
    <p:sldId id="362" r:id="rId7"/>
    <p:sldId id="363" r:id="rId8"/>
    <p:sldId id="367" r:id="rId9"/>
    <p:sldId id="364" r:id="rId10"/>
    <p:sldId id="365" r:id="rId11"/>
    <p:sldId id="372" r:id="rId12"/>
    <p:sldId id="368" r:id="rId13"/>
    <p:sldId id="366" r:id="rId14"/>
    <p:sldId id="373" r:id="rId15"/>
    <p:sldId id="378" r:id="rId16"/>
    <p:sldId id="369" r:id="rId17"/>
    <p:sldId id="375" r:id="rId18"/>
    <p:sldId id="379" r:id="rId19"/>
    <p:sldId id="376" r:id="rId20"/>
    <p:sldId id="380" r:id="rId21"/>
    <p:sldId id="374" r:id="rId22"/>
    <p:sldId id="377" r:id="rId23"/>
    <p:sldId id="381" r:id="rId24"/>
    <p:sldId id="370" r:id="rId25"/>
    <p:sldId id="37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</p:sldIdLst>
  <p:sldSz cx="16256000" cy="9144000"/>
  <p:notesSz cx="6858000" cy="9144000"/>
  <p:embeddedFontLst>
    <p:embeddedFont>
      <p:font typeface="Cabin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87" d="100"/>
          <a:sy n="87" d="100"/>
        </p:scale>
        <p:origin x="348" y="9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31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475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1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048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052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066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14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988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009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93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185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946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777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952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666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89723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64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60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4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17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456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19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39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URL#&#1057;&#1090;&#1088;&#1091;&#1082;&#1090;&#1091;&#1088;&#1072;_URL" TargetMode="Externa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s://pythonworld.ru/osnovy/peregruzka-operatorov.html" TargetMode="External"/><Relationship Id="rId4" Type="http://schemas.openxmlformats.org/officeDocument/2006/relationships/hyperlink" Target="https://pythonworld.r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en-US" sz="3200" dirty="0">
                <a:solidFill>
                  <a:schemeClr val="tx1"/>
                </a:solidFill>
              </a:rPr>
              <a:t>2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Введение в ООП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Пример класса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Car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2597128" y="17986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color = "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uk-UA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класса (атрибут)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32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Car.color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Данные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27128" y="1785922"/>
            <a:ext cx="12630172" cy="7192978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color = "red" </a:t>
            </a:r>
            <a:r>
              <a:rPr lang="uk-UA" sz="3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класса (атрибут)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ar.color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3200" b="1" dirty="0" smtClean="0">
                <a:solidFill>
                  <a:schemeClr val="accent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silver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”  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cadilac.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6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Данные объекта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ru-RU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(атрибут)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chemeClr val="accent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silver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cadilac.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0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Дополните класс автомобиля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еще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двумя атрибутами объекта – названием автомобиля (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name)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и скорость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(speed)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82296">
              <a:buClr>
                <a:schemeClr val="tx1"/>
              </a:buClr>
            </a:pPr>
            <a:endParaRPr lang="ru-RU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Продемонстрируйте применение атрибутов создав два объекта –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 скоростью 250 км/ч и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 скоростью 200 км/ч</a:t>
            </a:r>
          </a:p>
          <a:p>
            <a:pPr marL="82296">
              <a:buClr>
                <a:schemeClr val="tx1"/>
              </a:buClr>
            </a:pPr>
            <a:endParaRPr lang="ru-RU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info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должен выводить не только цвет автомобиля, но и его название и скорость.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Закрытые атрибуты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162028" y="19510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.__color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'Car' object has no attribute '__color'</a:t>
            </a:r>
          </a:p>
        </p:txBody>
      </p:sp>
    </p:spTree>
    <p:extLst>
      <p:ext uri="{BB962C8B-B14F-4D97-AF65-F5344CB8AC3E}">
        <p14:creationId xmlns:p14="http://schemas.microsoft.com/office/powerpoint/2010/main" val="34858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35254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закрытым атрибутам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через сеттеры и геттеры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767956" y="2541955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Сделайте атрибуты объекта название автомобиля (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name)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и скорость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(speed)</a:t>
            </a:r>
            <a:r>
              <a:rPr lang="ru-RU" sz="32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закрытыми.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геттеры и сеттеры для получения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доступа к закрытым атрибутам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Модифицируйте метод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info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, который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должен выводить цвет автомобиля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,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название и скорость.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14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закрытым атрибутам через свойства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171362" y="2286000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color.setter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value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sz="32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3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Сделайте атрибуты объекта название автомобиля (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name)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и скорость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(speed)</a:t>
            </a: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закрытыми.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свойства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для доступа к закрытым атрибутам объекта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Продемонстрируйте применение созданных </a:t>
            </a:r>
            <a:r>
              <a:rPr kumimoji="0" lang="ru-RU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свйств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09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740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Конструктор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658093" y="2746073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3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Конструктор – специальный метод класса </a:t>
            </a:r>
            <a:r>
              <a:rPr lang="en-US" sz="3200" dirty="0" smtClean="0"/>
              <a:t>(__</a:t>
            </a:r>
            <a:r>
              <a:rPr lang="en-US" sz="3200" dirty="0" err="1" smtClean="0"/>
              <a:t>init</a:t>
            </a:r>
            <a:r>
              <a:rPr lang="en-US" sz="3200" dirty="0" smtClean="0"/>
              <a:t>__)</a:t>
            </a:r>
            <a:r>
              <a:rPr lang="ru-RU" sz="3200" dirty="0" smtClean="0"/>
              <a:t> вызываемый при создании объектов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031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регулярное выражение?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группа?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начало строки?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конец строки?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границу слова?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любую цифру?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квантификатор?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жадный/ленивый поиск?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smtClean="0"/>
              <a:t>span  </a:t>
            </a:r>
            <a:r>
              <a:rPr lang="ru-RU" sz="2800" dirty="0" smtClean="0"/>
              <a:t>объекта </a:t>
            </a:r>
            <a:r>
              <a:rPr lang="en-US" sz="2800" dirty="0" smtClean="0"/>
              <a:t>Match</a:t>
            </a:r>
            <a:r>
              <a:rPr lang="en-US" sz="2800" dirty="0"/>
              <a:t>?</a:t>
            </a:r>
            <a:endParaRPr lang="en-US" sz="2800" dirty="0" smtClean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Чем отличается функция </a:t>
            </a:r>
            <a:r>
              <a:rPr lang="en-US" sz="2800" dirty="0" smtClean="0"/>
              <a:t>search </a:t>
            </a:r>
            <a:r>
              <a:rPr lang="ru-RU" sz="2800" dirty="0" smtClean="0"/>
              <a:t>от </a:t>
            </a:r>
            <a:r>
              <a:rPr lang="en-US" sz="2800" dirty="0" smtClean="0"/>
              <a:t>match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err="1" smtClean="0"/>
              <a:t>findall</a:t>
            </a:r>
            <a:r>
              <a:rPr lang="ru-RU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740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Конструктор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 параметрами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658093" y="2746073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Конструктор – специальный метод класса </a:t>
            </a:r>
            <a:r>
              <a:rPr lang="en-US" sz="3200" dirty="0" smtClean="0"/>
              <a:t>(__</a:t>
            </a:r>
            <a:r>
              <a:rPr lang="en-US" sz="3200" dirty="0" err="1" smtClean="0"/>
              <a:t>init</a:t>
            </a:r>
            <a:r>
              <a:rPr lang="en-US" sz="3200" dirty="0" smtClean="0"/>
              <a:t>__)</a:t>
            </a:r>
            <a:r>
              <a:rPr lang="ru-RU" sz="3200" dirty="0" smtClean="0"/>
              <a:t> вызываемый при создании объектов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35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169526" y="2710149"/>
            <a:ext cx="14636772" cy="5453349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конструктор автомобиля,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который принимает три параметры – название, цвет и скорость.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lang="ru-RU" sz="3200" b="1" baseline="0" dirty="0">
              <a:solidFill>
                <a:srgbClr val="FFFFFF">
                  <a:lumMod val="5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Задайте цвет и скорость параметрами по умолчанию (цвет – красный, скорость – 120 км/ч)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Продемонстрируйте применение конструктора на примере создания автомобиля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ferarry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и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cadilac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5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Деструктор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771628" y="26241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__del__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деструктор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Машину утилизировали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”)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del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Машину утилизировали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Деструктор – специальный метод класса </a:t>
            </a:r>
            <a:r>
              <a:rPr lang="en-US" sz="3200" dirty="0" smtClean="0"/>
              <a:t>(__del__)</a:t>
            </a:r>
            <a:r>
              <a:rPr lang="ru-RU" sz="3200" dirty="0" smtClean="0"/>
              <a:t> вызываемый </a:t>
            </a:r>
            <a:r>
              <a:rPr lang="ru-RU" sz="3200" smtClean="0"/>
              <a:t>при разрушении </a:t>
            </a:r>
            <a:r>
              <a:rPr lang="ru-RU" sz="3200" dirty="0" smtClean="0"/>
              <a:t>объектов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4678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892366" y="2098765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repr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встроенной функцией </a:t>
            </a:r>
            <a:r>
              <a:rPr lang="ru-RU" sz="3200" dirty="0" err="1"/>
              <a:t>repr</a:t>
            </a:r>
            <a:r>
              <a:rPr lang="ru-RU" sz="3200" dirty="0"/>
              <a:t>; возвращает "сырые" данные, использующиеся для внутреннего представления в </a:t>
            </a:r>
            <a:r>
              <a:rPr lang="ru-RU" sz="3200" dirty="0" err="1" smtClean="0"/>
              <a:t>python</a:t>
            </a:r>
            <a:endParaRPr lang="ru-RU" sz="3200" dirty="0"/>
          </a:p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str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функциями </a:t>
            </a:r>
            <a:r>
              <a:rPr lang="ru-RU" sz="3200" dirty="0" err="1"/>
              <a:t>str</a:t>
            </a:r>
            <a:r>
              <a:rPr lang="ru-RU" sz="3200" dirty="0"/>
              <a:t>, </a:t>
            </a:r>
            <a:r>
              <a:rPr lang="ru-RU" sz="3200" dirty="0" err="1"/>
              <a:t>print</a:t>
            </a:r>
            <a:r>
              <a:rPr lang="ru-RU" sz="3200" dirty="0"/>
              <a:t> и </a:t>
            </a:r>
            <a:r>
              <a:rPr lang="ru-RU" sz="3200" dirty="0" err="1"/>
              <a:t>format</a:t>
            </a:r>
            <a:r>
              <a:rPr lang="ru-RU" sz="3200" dirty="0"/>
              <a:t>. Возвращает строковое представление </a:t>
            </a:r>
            <a:r>
              <a:rPr lang="ru-RU" sz="3200" dirty="0" smtClean="0"/>
              <a:t>объекта</a:t>
            </a:r>
            <a:endParaRPr lang="ru-RU" sz="3200" dirty="0"/>
          </a:p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bytes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функцией </a:t>
            </a:r>
            <a:r>
              <a:rPr lang="ru-RU" sz="3200" dirty="0" err="1"/>
              <a:t>bytes</a:t>
            </a:r>
            <a:r>
              <a:rPr lang="ru-RU" sz="3200" dirty="0"/>
              <a:t> при преобразовании к </a:t>
            </a:r>
            <a:r>
              <a:rPr lang="ru-RU" sz="3200" dirty="0" smtClean="0"/>
              <a:t>байтам</a:t>
            </a:r>
            <a:endParaRPr lang="ru-RU" sz="3200" dirty="0"/>
          </a:p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format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format_spec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используется функцией </a:t>
            </a:r>
            <a:r>
              <a:rPr lang="ru-RU" sz="3200" dirty="0" err="1"/>
              <a:t>format</a:t>
            </a:r>
            <a:r>
              <a:rPr lang="ru-RU" sz="3200" dirty="0"/>
              <a:t> (а также методом </a:t>
            </a:r>
            <a:r>
              <a:rPr lang="ru-RU" sz="3200" dirty="0" err="1"/>
              <a:t>format</a:t>
            </a:r>
            <a:r>
              <a:rPr lang="ru-RU" sz="3200" dirty="0"/>
              <a:t> у строк</a:t>
            </a:r>
            <a:r>
              <a:rPr lang="ru-RU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61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Метод </a:t>
            </a:r>
            <a:r>
              <a:rPr lang="en-US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  <a:r>
              <a:rPr lang="en-US" sz="7800" dirty="0" err="1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str</a:t>
            </a:r>
            <a:r>
              <a:rPr lang="en-US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  <a:endParaRPr lang="en-US" sz="7800" dirty="0">
              <a:solidFill>
                <a:srgbClr val="00FF00"/>
              </a:solidFill>
              <a:latin typeface="+mj-lt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05408" y="2109782"/>
            <a:ext cx="13258292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buClrTx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buClrTx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__speed = 200</a:t>
            </a:r>
          </a:p>
          <a:p>
            <a:pPr marL="82296" indent="0">
              <a:buClrTx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82296" indent="0">
              <a:buClrTx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buClrTx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"Car with speed" +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.__speed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 indent="0">
              <a:buClrTx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2296" indent="0">
              <a:buClrTx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(c)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Car speed 200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сравнения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892366" y="2098765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lt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>
                <a:solidFill>
                  <a:schemeClr val="bg2"/>
                </a:solidFill>
              </a:rPr>
              <a:t>x &lt; y </a:t>
            </a:r>
            <a:r>
              <a:rPr lang="ru-RU" sz="3200" dirty="0">
                <a:solidFill>
                  <a:schemeClr val="bg2"/>
                </a:solidFill>
              </a:rPr>
              <a:t>вызывает </a:t>
            </a:r>
            <a:r>
              <a:rPr lang="en-US" sz="3200" dirty="0">
                <a:solidFill>
                  <a:schemeClr val="bg2"/>
                </a:solidFill>
              </a:rPr>
              <a:t>x.__</a:t>
            </a:r>
            <a:r>
              <a:rPr lang="en-US" sz="3200" dirty="0" err="1">
                <a:solidFill>
                  <a:schemeClr val="bg2"/>
                </a:solidFill>
              </a:rPr>
              <a:t>lt</a:t>
            </a:r>
            <a:r>
              <a:rPr lang="en-US" sz="3200" dirty="0">
                <a:solidFill>
                  <a:schemeClr val="bg2"/>
                </a:solidFill>
              </a:rPr>
              <a:t>__(y).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le__(self, other) - </a:t>
            </a:r>
            <a:r>
              <a:rPr lang="en-US" sz="3200" dirty="0">
                <a:solidFill>
                  <a:schemeClr val="bg2"/>
                </a:solidFill>
              </a:rPr>
              <a:t>x ≤ y </a:t>
            </a:r>
            <a:r>
              <a:rPr lang="ru-RU" sz="3200" dirty="0">
                <a:solidFill>
                  <a:schemeClr val="bg2"/>
                </a:solidFill>
              </a:rPr>
              <a:t>вызывает </a:t>
            </a:r>
            <a:r>
              <a:rPr lang="en-US" sz="3200" dirty="0" err="1">
                <a:solidFill>
                  <a:schemeClr val="bg2"/>
                </a:solidFill>
              </a:rPr>
              <a:t>x.__le</a:t>
            </a:r>
            <a:r>
              <a:rPr lang="en-US" sz="3200" dirty="0">
                <a:solidFill>
                  <a:schemeClr val="bg2"/>
                </a:solidFill>
              </a:rPr>
              <a:t>__(y).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eq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>
                <a:solidFill>
                  <a:schemeClr val="bg2"/>
                </a:solidFill>
              </a:rPr>
              <a:t>x == y </a:t>
            </a:r>
            <a:r>
              <a:rPr lang="ru-RU" sz="3200" dirty="0">
                <a:solidFill>
                  <a:schemeClr val="bg2"/>
                </a:solidFill>
              </a:rPr>
              <a:t>вызывает </a:t>
            </a:r>
            <a:r>
              <a:rPr lang="en-US" sz="3200" dirty="0">
                <a:solidFill>
                  <a:schemeClr val="bg2"/>
                </a:solidFill>
              </a:rPr>
              <a:t>x.__</a:t>
            </a:r>
            <a:r>
              <a:rPr lang="en-US" sz="3200" dirty="0" err="1">
                <a:solidFill>
                  <a:schemeClr val="bg2"/>
                </a:solidFill>
              </a:rPr>
              <a:t>eq</a:t>
            </a:r>
            <a:r>
              <a:rPr lang="en-US" sz="3200" dirty="0">
                <a:solidFill>
                  <a:schemeClr val="bg2"/>
                </a:solidFill>
              </a:rPr>
              <a:t>__(y).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ne__(self, other) - </a:t>
            </a:r>
            <a:r>
              <a:rPr lang="en-US" sz="3200" dirty="0">
                <a:solidFill>
                  <a:schemeClr val="bg2"/>
                </a:solidFill>
              </a:rPr>
              <a:t>x != y </a:t>
            </a:r>
            <a:r>
              <a:rPr lang="ru-RU" sz="3200" dirty="0">
                <a:solidFill>
                  <a:schemeClr val="bg2"/>
                </a:solidFill>
              </a:rPr>
              <a:t>вызывает </a:t>
            </a:r>
            <a:r>
              <a:rPr lang="en-US" sz="3200" dirty="0" err="1">
                <a:solidFill>
                  <a:schemeClr val="bg2"/>
                </a:solidFill>
              </a:rPr>
              <a:t>x.__ne</a:t>
            </a:r>
            <a:r>
              <a:rPr lang="en-US" sz="3200" dirty="0">
                <a:solidFill>
                  <a:schemeClr val="bg2"/>
                </a:solidFill>
              </a:rPr>
              <a:t>__(y)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gt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>
                <a:solidFill>
                  <a:schemeClr val="bg2"/>
                </a:solidFill>
              </a:rPr>
              <a:t>x &gt; y </a:t>
            </a:r>
            <a:r>
              <a:rPr lang="ru-RU" sz="3200" dirty="0">
                <a:solidFill>
                  <a:schemeClr val="bg2"/>
                </a:solidFill>
              </a:rPr>
              <a:t>вызывает </a:t>
            </a:r>
            <a:r>
              <a:rPr lang="en-US" sz="3200" dirty="0">
                <a:solidFill>
                  <a:schemeClr val="bg2"/>
                </a:solidFill>
              </a:rPr>
              <a:t>x.__</a:t>
            </a:r>
            <a:r>
              <a:rPr lang="en-US" sz="3200" dirty="0" err="1">
                <a:solidFill>
                  <a:schemeClr val="bg2"/>
                </a:solidFill>
              </a:rPr>
              <a:t>gt</a:t>
            </a:r>
            <a:r>
              <a:rPr lang="en-US" sz="3200" dirty="0">
                <a:solidFill>
                  <a:schemeClr val="bg2"/>
                </a:solidFill>
              </a:rPr>
              <a:t>__(y).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ge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>
                <a:solidFill>
                  <a:schemeClr val="bg2"/>
                </a:solidFill>
              </a:rPr>
              <a:t>x ≥ y </a:t>
            </a:r>
            <a:r>
              <a:rPr lang="ru-RU" sz="3200" dirty="0">
                <a:solidFill>
                  <a:schemeClr val="bg2"/>
                </a:solidFill>
              </a:rPr>
              <a:t>вызывает </a:t>
            </a:r>
            <a:r>
              <a:rPr lang="en-US" sz="3200" dirty="0">
                <a:solidFill>
                  <a:schemeClr val="bg2"/>
                </a:solidFill>
              </a:rPr>
              <a:t>x.__</a:t>
            </a:r>
            <a:r>
              <a:rPr lang="en-US" sz="3200" dirty="0" err="1">
                <a:solidFill>
                  <a:schemeClr val="bg2"/>
                </a:solidFill>
              </a:rPr>
              <a:t>ge</a:t>
            </a:r>
            <a:r>
              <a:rPr lang="en-US" sz="3200" dirty="0">
                <a:solidFill>
                  <a:schemeClr val="bg2"/>
                </a:solidFill>
              </a:rPr>
              <a:t>__(y</a:t>
            </a:r>
            <a:r>
              <a:rPr lang="en-US" sz="3200" dirty="0" smtClean="0">
                <a:solidFill>
                  <a:schemeClr val="bg2"/>
                </a:solidFill>
              </a:rPr>
              <a:t>).</a:t>
            </a:r>
            <a:endParaRPr lang="ru-RU" sz="3200" dirty="0" smtClean="0">
              <a:solidFill>
                <a:schemeClr val="bg2"/>
              </a:solidFill>
            </a:endParaRPr>
          </a:p>
          <a:p>
            <a:pPr marL="679324" indent="0">
              <a:buNone/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hash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>
                <a:solidFill>
                  <a:schemeClr val="bg2"/>
                </a:solidFill>
              </a:rPr>
              <a:t>- получение </a:t>
            </a:r>
            <a:r>
              <a:rPr lang="ru-RU" sz="3200" dirty="0" err="1">
                <a:solidFill>
                  <a:schemeClr val="bg2"/>
                </a:solidFill>
              </a:rPr>
              <a:t>хэш</a:t>
            </a:r>
            <a:r>
              <a:rPr lang="ru-RU" sz="3200" dirty="0">
                <a:solidFill>
                  <a:schemeClr val="bg2"/>
                </a:solidFill>
              </a:rPr>
              <a:t>-суммы объекта, например, для добавления в словарь</a:t>
            </a:r>
            <a:r>
              <a:rPr lang="ru-RU" sz="3200" dirty="0" smtClean="0">
                <a:solidFill>
                  <a:schemeClr val="bg2"/>
                </a:solidFill>
              </a:rPr>
              <a:t>.</a:t>
            </a:r>
            <a:endParaRPr lang="ru-RU" sz="3200" dirty="0">
              <a:solidFill>
                <a:schemeClr val="bg2"/>
              </a:solidFill>
            </a:endParaRPr>
          </a:p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bool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>
                <a:solidFill>
                  <a:schemeClr val="bg2"/>
                </a:solidFill>
              </a:rPr>
              <a:t>вызывается при проверке истинности. Если этот метод не определён, вызывается метод __</a:t>
            </a:r>
            <a:r>
              <a:rPr lang="ru-RU" sz="3200" dirty="0" err="1">
                <a:solidFill>
                  <a:schemeClr val="bg2"/>
                </a:solidFill>
              </a:rPr>
              <a:t>len</a:t>
            </a:r>
            <a:r>
              <a:rPr lang="ru-RU" sz="3200" dirty="0">
                <a:solidFill>
                  <a:schemeClr val="bg2"/>
                </a:solidFill>
              </a:rPr>
              <a:t>__ (объекты, имеющие ненулевую длину, считаются истинными</a:t>
            </a:r>
            <a:r>
              <a:rPr lang="ru-RU" sz="3200" dirty="0" smtClean="0">
                <a:solidFill>
                  <a:schemeClr val="bg2"/>
                </a:solidFill>
              </a:rPr>
              <a:t>).</a:t>
            </a:r>
            <a:endParaRPr lang="ru-RU" sz="3200" dirty="0">
              <a:solidFill>
                <a:schemeClr val="bg2"/>
              </a:solidFill>
            </a:endParaRPr>
          </a:p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getattr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name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>
                <a:solidFill>
                  <a:schemeClr val="bg2"/>
                </a:solidFill>
              </a:rPr>
              <a:t>вызывается, когда атрибут экземпляра класса не найден в обычных местах (например, у экземпляра нет метода с таким названием).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hash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>
                <a:solidFill>
                  <a:schemeClr val="bg2"/>
                </a:solidFill>
              </a:rPr>
              <a:t>- получение </a:t>
            </a:r>
            <a:r>
              <a:rPr lang="ru-RU" sz="3200" dirty="0" err="1">
                <a:solidFill>
                  <a:schemeClr val="bg2"/>
                </a:solidFill>
              </a:rPr>
              <a:t>хэш</a:t>
            </a:r>
            <a:r>
              <a:rPr lang="ru-RU" sz="3200" dirty="0">
                <a:solidFill>
                  <a:schemeClr val="bg2"/>
                </a:solidFill>
              </a:rPr>
              <a:t>-суммы объекта, например, для добавления в словарь</a:t>
            </a:r>
            <a:r>
              <a:rPr lang="ru-RU" sz="3200" dirty="0" smtClean="0">
                <a:solidFill>
                  <a:schemeClr val="bg2"/>
                </a:solidFill>
              </a:rPr>
              <a:t>.</a:t>
            </a:r>
            <a:endParaRPr lang="ru-RU" sz="3200" dirty="0">
              <a:solidFill>
                <a:schemeClr val="bg2"/>
              </a:solidFill>
            </a:endParaRPr>
          </a:p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bool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>
                <a:solidFill>
                  <a:schemeClr val="bg2"/>
                </a:solidFill>
              </a:rPr>
              <a:t>вызывается при проверке истинности. Если этот метод не определён, вызывается метод __</a:t>
            </a:r>
            <a:r>
              <a:rPr lang="ru-RU" sz="3200" dirty="0" err="1">
                <a:solidFill>
                  <a:schemeClr val="bg2"/>
                </a:solidFill>
              </a:rPr>
              <a:t>len</a:t>
            </a:r>
            <a:r>
              <a:rPr lang="ru-RU" sz="3200" dirty="0">
                <a:solidFill>
                  <a:schemeClr val="bg2"/>
                </a:solidFill>
              </a:rPr>
              <a:t>__ (объекты, имеющие ненулевую длину, считаются истинными</a:t>
            </a:r>
            <a:r>
              <a:rPr lang="ru-RU" sz="3200" dirty="0" smtClean="0">
                <a:solidFill>
                  <a:schemeClr val="bg2"/>
                </a:solidFill>
              </a:rPr>
              <a:t>).</a:t>
            </a:r>
            <a:endParaRPr lang="ru-RU" sz="3200" dirty="0">
              <a:solidFill>
                <a:schemeClr val="bg2"/>
              </a:solidFill>
            </a:endParaRPr>
          </a:p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getattr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name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>
                <a:solidFill>
                  <a:schemeClr val="bg2"/>
                </a:solidFill>
              </a:rPr>
              <a:t>вызывается, когда атрибут экземпляра класса не найден в обычных местах (например, у экземпляра нет метода с таким названием</a:t>
            </a:r>
            <a:r>
              <a:rPr lang="ru-RU" sz="3200" dirty="0" smtClean="0">
                <a:solidFill>
                  <a:schemeClr val="bg2"/>
                </a:solidFill>
              </a:rPr>
              <a:t>).</a:t>
            </a:r>
          </a:p>
          <a:p>
            <a:pPr marL="679324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setattr</a:t>
            </a:r>
            <a:r>
              <a:rPr lang="en-US" sz="3200" dirty="0">
                <a:solidFill>
                  <a:srgbClr val="7030A0"/>
                </a:solidFill>
              </a:rPr>
              <a:t>__(self, name, value) </a:t>
            </a:r>
            <a:r>
              <a:rPr lang="en-US" sz="3200" dirty="0">
                <a:solidFill>
                  <a:schemeClr val="bg2"/>
                </a:solidFill>
              </a:rPr>
              <a:t>- </a:t>
            </a:r>
            <a:r>
              <a:rPr lang="ru-RU" sz="3200" dirty="0">
                <a:solidFill>
                  <a:schemeClr val="bg2"/>
                </a:solidFill>
              </a:rPr>
              <a:t>назначение атрибута.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delattr</a:t>
            </a:r>
            <a:r>
              <a:rPr lang="en-US" sz="3200" dirty="0">
                <a:solidFill>
                  <a:srgbClr val="7030A0"/>
                </a:solidFill>
              </a:rPr>
              <a:t>__(self, name) </a:t>
            </a:r>
            <a:r>
              <a:rPr lang="en-US" sz="3200" dirty="0">
                <a:solidFill>
                  <a:schemeClr val="bg2"/>
                </a:solidFill>
              </a:rPr>
              <a:t>- </a:t>
            </a:r>
            <a:r>
              <a:rPr lang="ru-RU" sz="3200" dirty="0">
                <a:solidFill>
                  <a:schemeClr val="bg2"/>
                </a:solidFill>
              </a:rPr>
              <a:t>удаление атрибута (</a:t>
            </a:r>
            <a:r>
              <a:rPr lang="en-US" sz="3200" dirty="0">
                <a:solidFill>
                  <a:schemeClr val="bg2"/>
                </a:solidFill>
              </a:rPr>
              <a:t>del obj.name).</a:t>
            </a:r>
          </a:p>
        </p:txBody>
      </p:sp>
    </p:spTree>
    <p:extLst>
      <p:ext uri="{BB962C8B-B14F-4D97-AF65-F5344CB8AC3E}">
        <p14:creationId xmlns:p14="http://schemas.microsoft.com/office/powerpoint/2010/main" val="37088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hash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>
                <a:solidFill>
                  <a:schemeClr val="bg2"/>
                </a:solidFill>
              </a:rPr>
              <a:t>- получение </a:t>
            </a:r>
            <a:r>
              <a:rPr lang="ru-RU" sz="3200" dirty="0" err="1">
                <a:solidFill>
                  <a:schemeClr val="bg2"/>
                </a:solidFill>
              </a:rPr>
              <a:t>хэш</a:t>
            </a:r>
            <a:r>
              <a:rPr lang="ru-RU" sz="3200" dirty="0">
                <a:solidFill>
                  <a:schemeClr val="bg2"/>
                </a:solidFill>
              </a:rPr>
              <a:t>-суммы объекта, например, для добавления в словарь</a:t>
            </a:r>
            <a:r>
              <a:rPr lang="ru-RU" sz="3200" dirty="0" smtClean="0">
                <a:solidFill>
                  <a:schemeClr val="bg2"/>
                </a:solidFill>
              </a:rPr>
              <a:t>.</a:t>
            </a:r>
            <a:endParaRPr lang="ru-RU" sz="3200" dirty="0">
              <a:solidFill>
                <a:schemeClr val="bg2"/>
              </a:solidFill>
            </a:endParaRPr>
          </a:p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bool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>
                <a:solidFill>
                  <a:schemeClr val="bg2"/>
                </a:solidFill>
              </a:rPr>
              <a:t>вызывается при проверке истинности. Если этот метод не определён, вызывается метод __</a:t>
            </a:r>
            <a:r>
              <a:rPr lang="ru-RU" sz="3200" dirty="0" err="1">
                <a:solidFill>
                  <a:schemeClr val="bg2"/>
                </a:solidFill>
              </a:rPr>
              <a:t>len</a:t>
            </a:r>
            <a:r>
              <a:rPr lang="ru-RU" sz="3200" dirty="0">
                <a:solidFill>
                  <a:schemeClr val="bg2"/>
                </a:solidFill>
              </a:rPr>
              <a:t>__ (объекты, имеющие ненулевую длину, считаются истинными</a:t>
            </a:r>
            <a:r>
              <a:rPr lang="ru-RU" sz="3200" dirty="0" smtClean="0">
                <a:solidFill>
                  <a:schemeClr val="bg2"/>
                </a:solidFill>
              </a:rPr>
              <a:t>).</a:t>
            </a:r>
            <a:endParaRPr lang="ru-RU" sz="3200" dirty="0">
              <a:solidFill>
                <a:schemeClr val="bg2"/>
              </a:solidFill>
            </a:endParaRPr>
          </a:p>
          <a:p>
            <a:pPr marL="679324" indent="0"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getattr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name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>
                <a:solidFill>
                  <a:schemeClr val="bg2"/>
                </a:solidFill>
              </a:rPr>
              <a:t>вызывается, когда атрибут экземпляра класса не найден в обычных местах (например, у экземпляра нет метода с таким названием</a:t>
            </a:r>
            <a:r>
              <a:rPr lang="ru-RU" sz="3200" dirty="0" smtClean="0">
                <a:solidFill>
                  <a:schemeClr val="bg2"/>
                </a:solidFill>
              </a:rPr>
              <a:t>).</a:t>
            </a:r>
          </a:p>
          <a:p>
            <a:pPr marL="679324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setattr</a:t>
            </a:r>
            <a:r>
              <a:rPr lang="en-US" sz="3200" dirty="0">
                <a:solidFill>
                  <a:srgbClr val="7030A0"/>
                </a:solidFill>
              </a:rPr>
              <a:t>__(self, name, value) </a:t>
            </a:r>
            <a:r>
              <a:rPr lang="en-US" sz="3200" dirty="0">
                <a:solidFill>
                  <a:schemeClr val="bg2"/>
                </a:solidFill>
              </a:rPr>
              <a:t>- </a:t>
            </a:r>
            <a:r>
              <a:rPr lang="ru-RU" sz="3200" dirty="0">
                <a:solidFill>
                  <a:schemeClr val="bg2"/>
                </a:solidFill>
              </a:rPr>
              <a:t>назначение атрибута.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delattr</a:t>
            </a:r>
            <a:r>
              <a:rPr lang="en-US" sz="3200" dirty="0">
                <a:solidFill>
                  <a:srgbClr val="7030A0"/>
                </a:solidFill>
              </a:rPr>
              <a:t>__(self, name) </a:t>
            </a:r>
            <a:r>
              <a:rPr lang="en-US" sz="3200" dirty="0">
                <a:solidFill>
                  <a:schemeClr val="bg2"/>
                </a:solidFill>
              </a:rPr>
              <a:t>- </a:t>
            </a:r>
            <a:r>
              <a:rPr lang="ru-RU" sz="3200" dirty="0">
                <a:solidFill>
                  <a:schemeClr val="bg2"/>
                </a:solidFill>
              </a:rPr>
              <a:t>удаление атрибута (</a:t>
            </a:r>
            <a:r>
              <a:rPr lang="en-US" sz="3200" dirty="0">
                <a:solidFill>
                  <a:schemeClr val="bg2"/>
                </a:solidFill>
              </a:rPr>
              <a:t>del obj.name).</a:t>
            </a:r>
          </a:p>
        </p:txBody>
      </p:sp>
    </p:spTree>
    <p:extLst>
      <p:ext uri="{BB962C8B-B14F-4D97-AF65-F5344CB8AC3E}">
        <p14:creationId xmlns:p14="http://schemas.microsoft.com/office/powerpoint/2010/main" val="32510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__call__(self[, </a:t>
            </a:r>
            <a:r>
              <a:rPr lang="en-US" sz="3200" dirty="0" err="1">
                <a:solidFill>
                  <a:srgbClr val="7030A0"/>
                </a:solidFill>
              </a:rPr>
              <a:t>args</a:t>
            </a:r>
            <a:r>
              <a:rPr lang="en-US" sz="3200" dirty="0">
                <a:solidFill>
                  <a:srgbClr val="7030A0"/>
                </a:solidFill>
              </a:rPr>
              <a:t>...]) - </a:t>
            </a:r>
            <a:r>
              <a:rPr lang="ru-RU" sz="3200" dirty="0">
                <a:solidFill>
                  <a:schemeClr val="bg2"/>
                </a:solidFill>
              </a:rPr>
              <a:t>вызов экземпляра класса как функции.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len</a:t>
            </a:r>
            <a:r>
              <a:rPr lang="en-US" sz="3200" dirty="0">
                <a:solidFill>
                  <a:srgbClr val="7030A0"/>
                </a:solidFill>
              </a:rPr>
              <a:t>__(self) - </a:t>
            </a:r>
            <a:r>
              <a:rPr lang="ru-RU" sz="3200" dirty="0">
                <a:solidFill>
                  <a:schemeClr val="bg2"/>
                </a:solidFill>
              </a:rPr>
              <a:t>длина объекта</a:t>
            </a:r>
            <a:r>
              <a:rPr lang="ru-RU" sz="3200" dirty="0">
                <a:solidFill>
                  <a:srgbClr val="7030A0"/>
                </a:solidFill>
              </a:rPr>
              <a:t>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getitem</a:t>
            </a:r>
            <a:r>
              <a:rPr lang="en-US" sz="3200" dirty="0">
                <a:solidFill>
                  <a:srgbClr val="7030A0"/>
                </a:solidFill>
              </a:rPr>
              <a:t>__(self, key) - </a:t>
            </a:r>
            <a:r>
              <a:rPr lang="ru-RU" sz="3200" dirty="0">
                <a:solidFill>
                  <a:schemeClr val="bg2"/>
                </a:solidFill>
              </a:rPr>
              <a:t>доступ по индексу (или ключу).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setitem</a:t>
            </a:r>
            <a:r>
              <a:rPr lang="en-US" sz="3200" dirty="0">
                <a:solidFill>
                  <a:srgbClr val="7030A0"/>
                </a:solidFill>
              </a:rPr>
              <a:t>__(self, key, value) - </a:t>
            </a:r>
            <a:r>
              <a:rPr lang="ru-RU" sz="3200" dirty="0">
                <a:solidFill>
                  <a:schemeClr val="bg2"/>
                </a:solidFill>
              </a:rPr>
              <a:t>назначение элемента по индексу.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delitem</a:t>
            </a:r>
            <a:r>
              <a:rPr lang="en-US" sz="3200" dirty="0">
                <a:solidFill>
                  <a:srgbClr val="7030A0"/>
                </a:solidFill>
              </a:rPr>
              <a:t>__(self, key) - </a:t>
            </a:r>
            <a:r>
              <a:rPr lang="ru-RU" sz="3200" dirty="0">
                <a:solidFill>
                  <a:schemeClr val="bg2"/>
                </a:solidFill>
              </a:rPr>
              <a:t>удаление элемента по индексу.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iter</a:t>
            </a:r>
            <a:r>
              <a:rPr lang="en-US" sz="3200" dirty="0">
                <a:solidFill>
                  <a:srgbClr val="7030A0"/>
                </a:solidFill>
              </a:rPr>
              <a:t>__(self) - </a:t>
            </a:r>
            <a:r>
              <a:rPr lang="ru-RU" sz="3200" dirty="0">
                <a:solidFill>
                  <a:schemeClr val="bg2"/>
                </a:solidFill>
              </a:rPr>
              <a:t>возвращает итератор для контейнера.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reversed__(self) </a:t>
            </a:r>
            <a:r>
              <a:rPr lang="en-US" sz="3200" dirty="0">
                <a:solidFill>
                  <a:schemeClr val="bg2"/>
                </a:solidFill>
              </a:rPr>
              <a:t>- </a:t>
            </a:r>
            <a:r>
              <a:rPr lang="ru-RU" sz="3200" dirty="0">
                <a:solidFill>
                  <a:schemeClr val="bg2"/>
                </a:solidFill>
              </a:rPr>
              <a:t>итератор из элементов, следующих в обратном порядке.</a:t>
            </a:r>
          </a:p>
          <a:p>
            <a:pPr marL="679324" indent="0"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contains__(self, item) </a:t>
            </a:r>
            <a:r>
              <a:rPr lang="en-US" sz="3200" dirty="0">
                <a:solidFill>
                  <a:schemeClr val="bg2"/>
                </a:solidFill>
              </a:rPr>
              <a:t>- </a:t>
            </a:r>
            <a:r>
              <a:rPr lang="ru-RU" sz="3200" dirty="0">
                <a:solidFill>
                  <a:schemeClr val="bg2"/>
                </a:solidFill>
              </a:rPr>
              <a:t>проверка на принадлежность элемента контейнеру (</a:t>
            </a:r>
            <a:r>
              <a:rPr lang="en-US" sz="3200" dirty="0">
                <a:solidFill>
                  <a:schemeClr val="bg2"/>
                </a:solidFill>
              </a:rPr>
              <a:t>item in self).</a:t>
            </a:r>
          </a:p>
        </p:txBody>
      </p:sp>
    </p:spTree>
    <p:extLst>
      <p:ext uri="{BB962C8B-B14F-4D97-AF65-F5344CB8AC3E}">
        <p14:creationId xmlns:p14="http://schemas.microsoft.com/office/powerpoint/2010/main" val="37447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Написать регулярное выражения для </a:t>
            </a:r>
            <a:r>
              <a:rPr lang="en-US" sz="2800" dirty="0" smtClean="0"/>
              <a:t>URL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2800" dirty="0" smtClean="0"/>
              <a:t>URL (</a:t>
            </a:r>
            <a:r>
              <a:rPr lang="en-US" sz="2800" i="1" dirty="0"/>
              <a:t>Uniform Resource </a:t>
            </a:r>
            <a:r>
              <a:rPr lang="en-US" sz="2800" i="1" dirty="0" smtClean="0"/>
              <a:t>Locator</a:t>
            </a:r>
            <a:r>
              <a:rPr lang="en-US" sz="2800" dirty="0" smtClean="0"/>
              <a:t>) </a:t>
            </a:r>
            <a:r>
              <a:rPr lang="ru-RU" sz="2800" dirty="0" smtClean="0"/>
              <a:t>имеет следующую запись: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схема&gt;://&lt;логин&gt;:&lt;пароль&gt;@&lt;хост&gt;:&lt;порт&gt;/&lt;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URL‐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путь&gt;?&lt;параметры&gt;#&lt;якорь&gt;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/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Пример: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/>
          </a:p>
          <a:p>
            <a:pPr marL="568706" indent="0" algn="ctr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ru.wikipedia.org/wiki/URL#</a:t>
            </a:r>
            <a:r>
              <a:rPr lang="ru-RU" sz="3600" dirty="0" smtClean="0">
                <a:hlinkClick r:id="rId2"/>
              </a:rPr>
              <a:t>Структура</a:t>
            </a:r>
            <a:r>
              <a:rPr lang="en-US" sz="3600" dirty="0" smtClean="0">
                <a:hlinkClick r:id="rId2"/>
              </a:rPr>
              <a:t>_URL</a:t>
            </a:r>
            <a:r>
              <a:rPr lang="ru-RU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Перегрузка арифметических операторов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035447" y="2286000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__add__(self, other) - </a:t>
            </a:r>
            <a:r>
              <a:rPr lang="ru-RU" sz="3200" dirty="0">
                <a:solidFill>
                  <a:schemeClr val="bg2"/>
                </a:solidFill>
              </a:rPr>
              <a:t>сложение. </a:t>
            </a:r>
            <a:r>
              <a:rPr lang="en-US" sz="3200" dirty="0">
                <a:solidFill>
                  <a:schemeClr val="bg2"/>
                </a:solidFill>
              </a:rPr>
              <a:t>x + y </a:t>
            </a:r>
            <a:r>
              <a:rPr lang="ru-RU" sz="3200" dirty="0">
                <a:solidFill>
                  <a:schemeClr val="bg2"/>
                </a:solidFill>
              </a:rPr>
              <a:t>вызывает </a:t>
            </a:r>
            <a:r>
              <a:rPr lang="en-US" sz="3200" dirty="0" err="1">
                <a:solidFill>
                  <a:schemeClr val="bg2"/>
                </a:solidFill>
              </a:rPr>
              <a:t>x.__add</a:t>
            </a:r>
            <a:r>
              <a:rPr lang="en-US" sz="3200" dirty="0">
                <a:solidFill>
                  <a:schemeClr val="bg2"/>
                </a:solidFill>
              </a:rPr>
              <a:t>__(y).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sub__(self, other) - </a:t>
            </a:r>
            <a:r>
              <a:rPr lang="ru-RU" sz="3200" dirty="0">
                <a:solidFill>
                  <a:schemeClr val="bg2"/>
                </a:solidFill>
              </a:rPr>
              <a:t>вычитание (</a:t>
            </a:r>
            <a:r>
              <a:rPr lang="en-US" sz="3200" dirty="0">
                <a:solidFill>
                  <a:schemeClr val="bg2"/>
                </a:solidFill>
              </a:rPr>
              <a:t>x - 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mul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>
                <a:solidFill>
                  <a:schemeClr val="bg2"/>
                </a:solidFill>
              </a:rPr>
              <a:t>умножение (</a:t>
            </a:r>
            <a:r>
              <a:rPr lang="en-US" sz="3200" dirty="0">
                <a:solidFill>
                  <a:schemeClr val="bg2"/>
                </a:solidFill>
              </a:rPr>
              <a:t>x * 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truediv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>
                <a:solidFill>
                  <a:schemeClr val="bg2"/>
                </a:solidFill>
              </a:rPr>
              <a:t>деление (</a:t>
            </a:r>
            <a:r>
              <a:rPr lang="en-US" sz="3200" dirty="0">
                <a:solidFill>
                  <a:schemeClr val="bg2"/>
                </a:solidFill>
              </a:rPr>
              <a:t>x / 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floordiv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>
                <a:solidFill>
                  <a:schemeClr val="bg2"/>
                </a:solidFill>
              </a:rPr>
              <a:t>целочисленное деление (</a:t>
            </a:r>
            <a:r>
              <a:rPr lang="en-US" sz="3200" dirty="0">
                <a:solidFill>
                  <a:schemeClr val="bg2"/>
                </a:solidFill>
              </a:rPr>
              <a:t>x // 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mod__(self, other) - </a:t>
            </a:r>
            <a:r>
              <a:rPr lang="ru-RU" sz="3200" dirty="0">
                <a:solidFill>
                  <a:schemeClr val="bg2"/>
                </a:solidFill>
              </a:rPr>
              <a:t>остаток от деления (</a:t>
            </a:r>
            <a:r>
              <a:rPr lang="en-US" sz="3200" dirty="0">
                <a:solidFill>
                  <a:schemeClr val="bg2"/>
                </a:solidFill>
              </a:rPr>
              <a:t>x % y).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divmod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>
                <a:solidFill>
                  <a:schemeClr val="bg2"/>
                </a:solidFill>
              </a:rPr>
              <a:t>частное и остаток (</a:t>
            </a:r>
            <a:r>
              <a:rPr lang="en-US" sz="3200" dirty="0" err="1">
                <a:solidFill>
                  <a:schemeClr val="bg2"/>
                </a:solidFill>
              </a:rPr>
              <a:t>divmod</a:t>
            </a:r>
            <a:r>
              <a:rPr lang="en-US" sz="3200" dirty="0">
                <a:solidFill>
                  <a:schemeClr val="bg2"/>
                </a:solidFill>
              </a:rPr>
              <a:t>(x, y)).</a:t>
            </a:r>
          </a:p>
          <a:p>
            <a:pPr marL="679324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pow__(self, other[, modulo]) - </a:t>
            </a:r>
            <a:r>
              <a:rPr lang="ru-RU" sz="3200" dirty="0">
                <a:solidFill>
                  <a:schemeClr val="bg2"/>
                </a:solidFill>
              </a:rPr>
              <a:t>возведение в степень (</a:t>
            </a:r>
            <a:r>
              <a:rPr lang="en-US" sz="3200" dirty="0">
                <a:solidFill>
                  <a:schemeClr val="bg2"/>
                </a:solidFill>
              </a:rPr>
              <a:t>x ** y, pow(x, y[, modulo])).</a:t>
            </a:r>
          </a:p>
        </p:txBody>
      </p:sp>
    </p:spTree>
    <p:extLst>
      <p:ext uri="{BB962C8B-B14F-4D97-AF65-F5344CB8AC3E}">
        <p14:creationId xmlns:p14="http://schemas.microsoft.com/office/powerpoint/2010/main" val="4571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Другие 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0613" y="3745735"/>
            <a:ext cx="135507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Официальная документация</a:t>
            </a:r>
          </a:p>
          <a:p>
            <a:r>
              <a:rPr lang="ru-RU" sz="3200" dirty="0" smtClean="0"/>
              <a:t> </a:t>
            </a: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</a:t>
            </a:r>
            <a:r>
              <a:rPr lang="en-US" sz="3200" dirty="0" smtClean="0">
                <a:hlinkClick r:id="rId3"/>
              </a:rPr>
              <a:t>docs.python.org/3/reference/datamodel.html</a:t>
            </a:r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r>
              <a:rPr lang="en-US" sz="3200" dirty="0">
                <a:hlinkClick r:id="rId4"/>
              </a:rPr>
              <a:t>Python 3 </a:t>
            </a:r>
            <a:r>
              <a:rPr lang="ru-RU" sz="3200" dirty="0">
                <a:hlinkClick r:id="rId4"/>
              </a:rPr>
              <a:t>для </a:t>
            </a:r>
            <a:r>
              <a:rPr lang="ru-RU" sz="3200" dirty="0" smtClean="0">
                <a:hlinkClick r:id="rId4"/>
              </a:rPr>
              <a:t>начинающих</a:t>
            </a:r>
            <a:endParaRPr lang="ru-RU" sz="3200" dirty="0" smtClean="0"/>
          </a:p>
          <a:p>
            <a:r>
              <a:rPr lang="en-US" sz="3200" dirty="0">
                <a:hlinkClick r:id="rId5"/>
              </a:rPr>
              <a:t>https://</a:t>
            </a:r>
            <a:r>
              <a:rPr lang="en-US" sz="3200" dirty="0" smtClean="0">
                <a:hlinkClick r:id="rId5"/>
              </a:rPr>
              <a:t>pythonworld.ru/osnovy/peregruzka-operatorov.html</a:t>
            </a:r>
            <a:r>
              <a:rPr lang="ru-RU" sz="3200" dirty="0" smtClean="0"/>
              <a:t>  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95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-1032386" y="8160544"/>
            <a:ext cx="18877934" cy="6288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</a:t>
            </a:r>
            <a:r>
              <a:rPr lang="en-US" sz="32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://ru.wikipedia.org/wiki</a:t>
            </a:r>
            <a:r>
              <a:rPr lang="ru-RU" sz="32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Объектно-</a:t>
            </a:r>
            <a:r>
              <a:rPr lang="ru-RU" sz="3200" u="sng" dirty="0" err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ориентированное_программирование</a:t>
            </a:r>
            <a:endParaRPr kumimoji="0" lang="en-US" sz="3200" b="0" i="0" u="sng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  <a:hlinkClick r:id="rId3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329641" y="2918493"/>
            <a:ext cx="14153880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ООП  - парадигма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программирования, основными концепциями которой являются понятия «класс» и «объект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».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Класс -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пользовательский тип,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описывающий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устройство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 –  «душа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», экземпляр,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сущность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642396" y="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Принципы ООП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Алана </a:t>
            </a:r>
            <a:r>
              <a:rPr lang="ru-RU" sz="78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Кэйя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01445" y="2212258"/>
            <a:ext cx="15515303" cy="6548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данные представляются объектами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набор взаимодействующих объектов, посылающих друг другу сообщения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имеет собственную часть памяти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имеет свой тип (класс)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бъекты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одного типа могут принимать одни и те же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сообщения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Классы организованы в единую древовидную структуру с общим корнем, называемую иерархией наследования. </a:t>
            </a:r>
          </a:p>
        </p:txBody>
      </p:sp>
    </p:spTree>
    <p:extLst>
      <p:ext uri="{BB962C8B-B14F-4D97-AF65-F5344CB8AC3E}">
        <p14:creationId xmlns:p14="http://schemas.microsoft.com/office/powerpoint/2010/main" val="31954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Три кита 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6" name="Picture 2" descr="&amp;tcy;&amp;rcy;&amp;icy; &amp;kcy;&amp;icy;&amp;tcy;&amp;acy; &amp;Ocy;&amp;Ocy;&amp;Pcy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3" b="11405"/>
          <a:stretch/>
        </p:blipFill>
        <p:spPr bwMode="auto">
          <a:xfrm>
            <a:off x="2619373" y="4114800"/>
            <a:ext cx="10948999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26" y="2195511"/>
            <a:ext cx="6787721" cy="19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Механизмы ООП (принципы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01444" y="2126255"/>
            <a:ext cx="15515303" cy="7017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Инкапсуляция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можно скрыть ненужные внутренние подробности работы объекта от окружающего мира (алгоритмы работы с данными хранятся вместе с данными). </a:t>
            </a: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Наследование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можно создавать специализированные классы на основе базовых (позволяет избегать написания повторного кода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Полиморфизм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в разных объектах одна и та же операция   может выполнять различные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3593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Классы в 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2271043" y="3079550"/>
            <a:ext cx="11949888" cy="4105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base_class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&gt;)]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[, &lt;arguments&gt;]):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&lt;Function codes&gt;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Автомобиль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27" y="1478670"/>
            <a:ext cx="7620000" cy="4657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927" y="4781550"/>
            <a:ext cx="6850196" cy="38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8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1331</Words>
  <Application>Microsoft Office PowerPoint</Application>
  <PresentationFormat>Custom</PresentationFormat>
  <Paragraphs>257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Cabin</vt:lpstr>
      <vt:lpstr>Arial</vt:lpstr>
      <vt:lpstr>Courier New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Задача на повторение</vt:lpstr>
      <vt:lpstr>ООП</vt:lpstr>
      <vt:lpstr>Принципы ООП Алана Кэйя</vt:lpstr>
      <vt:lpstr>Три кита ООП</vt:lpstr>
      <vt:lpstr>Механизмы ООП (принципы)</vt:lpstr>
      <vt:lpstr>Классы в python</vt:lpstr>
      <vt:lpstr>Автомобиль</vt:lpstr>
      <vt:lpstr>Пример класса Car</vt:lpstr>
      <vt:lpstr>Данные класса</vt:lpstr>
      <vt:lpstr>Данные объекта</vt:lpstr>
      <vt:lpstr>Задание</vt:lpstr>
      <vt:lpstr>Закрытые атрибуты</vt:lpstr>
      <vt:lpstr>Доступ к закрытым атрибутам через сеттеры и геттеры</vt:lpstr>
      <vt:lpstr>Задание</vt:lpstr>
      <vt:lpstr>Доступ к закрытым атрибутам через свойства</vt:lpstr>
      <vt:lpstr>Задание</vt:lpstr>
      <vt:lpstr>Конструктор класса</vt:lpstr>
      <vt:lpstr>Конструктор с параметрами</vt:lpstr>
      <vt:lpstr>Задание</vt:lpstr>
      <vt:lpstr>Деструктор класса</vt:lpstr>
      <vt:lpstr>Магические методы</vt:lpstr>
      <vt:lpstr>Метод __str__</vt:lpstr>
      <vt:lpstr>Магические методы сравнения</vt:lpstr>
      <vt:lpstr>Магические методы</vt:lpstr>
      <vt:lpstr>Магические методы</vt:lpstr>
      <vt:lpstr>Магические методы</vt:lpstr>
      <vt:lpstr>Магические методы</vt:lpstr>
      <vt:lpstr>Перегрузка арифметических операторов</vt:lpstr>
      <vt:lpstr>Другие магические методы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750</cp:revision>
  <dcterms:modified xsi:type="dcterms:W3CDTF">2016-09-30T14:56:04Z</dcterms:modified>
</cp:coreProperties>
</file>