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7" r:id="rId4"/>
  </p:sldMasterIdLst>
  <p:notesMasterIdLst>
    <p:notesMasterId r:id="rId65"/>
  </p:notesMasterIdLst>
  <p:sldIdLst>
    <p:sldId id="285" r:id="rId5"/>
    <p:sldId id="292" r:id="rId6"/>
    <p:sldId id="293" r:id="rId7"/>
    <p:sldId id="257" r:id="rId8"/>
    <p:sldId id="258" r:id="rId9"/>
    <p:sldId id="259" r:id="rId10"/>
    <p:sldId id="286" r:id="rId11"/>
    <p:sldId id="287" r:id="rId12"/>
    <p:sldId id="288" r:id="rId13"/>
    <p:sldId id="289" r:id="rId14"/>
    <p:sldId id="290" r:id="rId15"/>
    <p:sldId id="291" r:id="rId16"/>
    <p:sldId id="261" r:id="rId17"/>
    <p:sldId id="262" r:id="rId18"/>
    <p:sldId id="263" r:id="rId19"/>
    <p:sldId id="264" r:id="rId20"/>
    <p:sldId id="265" r:id="rId21"/>
    <p:sldId id="266" r:id="rId22"/>
    <p:sldId id="305" r:id="rId23"/>
    <p:sldId id="306" r:id="rId24"/>
    <p:sldId id="267" r:id="rId25"/>
    <p:sldId id="294" r:id="rId26"/>
    <p:sldId id="295" r:id="rId27"/>
    <p:sldId id="268" r:id="rId28"/>
    <p:sldId id="296" r:id="rId29"/>
    <p:sldId id="269" r:id="rId30"/>
    <p:sldId id="311" r:id="rId31"/>
    <p:sldId id="298" r:id="rId32"/>
    <p:sldId id="300" r:id="rId33"/>
    <p:sldId id="301" r:id="rId34"/>
    <p:sldId id="299" r:id="rId35"/>
    <p:sldId id="314" r:id="rId36"/>
    <p:sldId id="312" r:id="rId37"/>
    <p:sldId id="322" r:id="rId38"/>
    <p:sldId id="313" r:id="rId39"/>
    <p:sldId id="270" r:id="rId40"/>
    <p:sldId id="271" r:id="rId41"/>
    <p:sldId id="272" r:id="rId42"/>
    <p:sldId id="316" r:id="rId43"/>
    <p:sldId id="317" r:id="rId44"/>
    <p:sldId id="318" r:id="rId45"/>
    <p:sldId id="319" r:id="rId46"/>
    <p:sldId id="320" r:id="rId47"/>
    <p:sldId id="321" r:id="rId48"/>
    <p:sldId id="315" r:id="rId49"/>
    <p:sldId id="323" r:id="rId50"/>
    <p:sldId id="307" r:id="rId51"/>
    <p:sldId id="324" r:id="rId52"/>
    <p:sldId id="325" r:id="rId53"/>
    <p:sldId id="273" r:id="rId54"/>
    <p:sldId id="309" r:id="rId55"/>
    <p:sldId id="274" r:id="rId56"/>
    <p:sldId id="308" r:id="rId57"/>
    <p:sldId id="275" r:id="rId58"/>
    <p:sldId id="276" r:id="rId59"/>
    <p:sldId id="278" r:id="rId60"/>
    <p:sldId id="279" r:id="rId61"/>
    <p:sldId id="280" r:id="rId62"/>
    <p:sldId id="297" r:id="rId63"/>
    <p:sldId id="283" r:id="rId64"/>
  </p:sldIdLst>
  <p:sldSz cx="16256000" cy="9144000"/>
  <p:notesSz cx="6858000" cy="9144000"/>
  <p:embeddedFontLst>
    <p:embeddedFont>
      <p:font typeface="Cabin" panose="020B060402020202020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6699FF"/>
    <a:srgbClr val="FF66FF"/>
    <a:srgbClr val="99FF66"/>
    <a:srgbClr val="FF850B"/>
    <a:srgbClr val="FFFF66"/>
    <a:srgbClr val="66FF33"/>
    <a:srgbClr val="CC3300"/>
    <a:srgbClr val="FF6699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246" y="-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font" Target="fonts/font3.fntdata"/><Relationship Id="rId7" Type="http://schemas.openxmlformats.org/officeDocument/2006/relationships/slide" Target="slides/slide3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4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1802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748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619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5923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32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55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57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711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379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630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349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395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555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1995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9547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1028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0603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7423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28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8010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5413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1547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7244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1170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2833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01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83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01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94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3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Списки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Цикл </a:t>
            </a:r>
            <a:r>
              <a:rPr lang="en-US" sz="3200" dirty="0" smtClean="0">
                <a:solidFill>
                  <a:schemeClr val="tx1"/>
                </a:solidFill>
              </a:rPr>
              <a:t>for</a:t>
            </a:r>
            <a:endParaRPr lang="en-US" sz="3200" dirty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8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1162050" y="152400"/>
            <a:ext cx="13932000" cy="2200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Зарезервированное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7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n...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43525" y="2199950"/>
            <a:ext cx="6722399" cy="604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202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проходит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упорядоченному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набору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28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202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</a:t>
            </a:r>
            <a:r>
              <a:rPr lang="en-US" sz="2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каждого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202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8140700" y="5265725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7365925" y="3657175"/>
            <a:ext cx="3255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 переменная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11041300" y="3353275"/>
            <a:ext cx="468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 из 5 элементов</a:t>
            </a:r>
          </a:p>
        </p:txBody>
      </p:sp>
      <p:cxnSp>
        <p:nvCxnSpPr>
          <p:cNvPr id="436" name="Shape 436"/>
          <p:cNvCxnSpPr/>
          <p:nvPr/>
        </p:nvCxnSpPr>
        <p:spPr>
          <a:xfrm rot="10800000">
            <a:off x="9064625" y="4516436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11964986" y="418753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83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Shape 4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3" name="Shape 4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44" name="Shape 4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45" name="Shape 445"/>
          <p:cNvCxnSpPr/>
          <p:nvPr/>
        </p:nvCxnSpPr>
        <p:spPr>
          <a:xfrm rot="10800000" flipH="1">
            <a:off x="64722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flipH="1">
            <a:off x="6469023" y="320992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7" name="Shape 447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8" name="Shape 448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49" name="Shape 449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0" name="Shape 450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1" name="Shape 451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52" name="Shape 452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4206150" y="1397100"/>
            <a:ext cx="1241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5016499" y="2019300"/>
            <a:ext cx="3072423" cy="8319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Перейти к следующей i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проходит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упорядоченному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набору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каждого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8" name="Shape 458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928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Shape 463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4" name="Shape 464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6" name="Shape 466"/>
          <p:cNvCxnSpPr/>
          <p:nvPr/>
        </p:nvCxnSpPr>
        <p:spPr>
          <a:xfrm rot="10800000" flipH="1">
            <a:off x="68532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7" name="Shape 467"/>
          <p:cNvCxnSpPr/>
          <p:nvPr/>
        </p:nvCxnSpPr>
        <p:spPr>
          <a:xfrm flipH="1">
            <a:off x="6850023" y="320992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8" name="Shape 46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9" name="Shape 46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73" name="Shape 473"/>
          <p:cNvSpPr txBox="1"/>
          <p:nvPr/>
        </p:nvSpPr>
        <p:spPr>
          <a:xfrm>
            <a:off x="11509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5397500" y="3302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4407600" y="1471700"/>
            <a:ext cx="1084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5439124" y="1980187"/>
            <a:ext cx="3113186" cy="820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Перейти к следующей i</a:t>
            </a:r>
          </a:p>
        </p:txBody>
      </p:sp>
      <p:cxnSp>
        <p:nvCxnSpPr>
          <p:cNvPr id="477" name="Shape 477"/>
          <p:cNvCxnSpPr/>
          <p:nvPr/>
        </p:nvCxnSpPr>
        <p:spPr>
          <a:xfrm rot="10800000" flipH="1">
            <a:off x="13185775" y="9159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8" name="Shape 478"/>
          <p:cNvSpPr txBox="1"/>
          <p:nvPr/>
        </p:nvSpPr>
        <p:spPr>
          <a:xfrm>
            <a:off x="11703050" y="1231900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11703050" y="381000"/>
            <a:ext cx="2984500" cy="523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5</a:t>
            </a:r>
          </a:p>
        </p:txBody>
      </p:sp>
      <p:cxnSp>
        <p:nvCxnSpPr>
          <p:cNvPr id="480" name="Shape 480"/>
          <p:cNvCxnSpPr/>
          <p:nvPr/>
        </p:nvCxnSpPr>
        <p:spPr>
          <a:xfrm rot="10800000" flipH="1">
            <a:off x="13181012" y="1825625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 flipH="1">
            <a:off x="13181012" y="2630486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2" name="Shape 482"/>
          <p:cNvSpPr txBox="1"/>
          <p:nvPr/>
        </p:nvSpPr>
        <p:spPr>
          <a:xfrm>
            <a:off x="11703050" y="2946400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11703050" y="2093911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4</a:t>
            </a:r>
          </a:p>
        </p:txBody>
      </p:sp>
      <p:cxnSp>
        <p:nvCxnSpPr>
          <p:cNvPr id="484" name="Shape 484"/>
          <p:cNvCxnSpPr/>
          <p:nvPr/>
        </p:nvCxnSpPr>
        <p:spPr>
          <a:xfrm rot="10800000" flipH="1">
            <a:off x="13181012" y="34591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rot="10800000" flipH="1">
            <a:off x="13181012" y="43100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11703050" y="4625975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11703050" y="3773487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3</a:t>
            </a:r>
          </a:p>
        </p:txBody>
      </p:sp>
      <p:cxnSp>
        <p:nvCxnSpPr>
          <p:cNvPr id="488" name="Shape 488"/>
          <p:cNvCxnSpPr/>
          <p:nvPr/>
        </p:nvCxnSpPr>
        <p:spPr>
          <a:xfrm rot="10800000" flipH="1">
            <a:off x="13181012" y="52085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9" name="Shape 489"/>
          <p:cNvCxnSpPr/>
          <p:nvPr/>
        </p:nvCxnSpPr>
        <p:spPr>
          <a:xfrm rot="10800000" flipH="1">
            <a:off x="13181012" y="6107111"/>
            <a:ext cx="12699" cy="306386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0" name="Shape 490"/>
          <p:cNvSpPr txBox="1"/>
          <p:nvPr/>
        </p:nvSpPr>
        <p:spPr>
          <a:xfrm>
            <a:off x="11703050" y="6421437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1703050" y="5570537"/>
            <a:ext cx="2984500" cy="523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2</a:t>
            </a:r>
          </a:p>
        </p:txBody>
      </p:sp>
      <p:cxnSp>
        <p:nvCxnSpPr>
          <p:cNvPr id="492" name="Shape 492"/>
          <p:cNvCxnSpPr/>
          <p:nvPr/>
        </p:nvCxnSpPr>
        <p:spPr>
          <a:xfrm rot="10800000" flipH="1">
            <a:off x="13181012" y="6934200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3" name="Shape 493"/>
          <p:cNvCxnSpPr/>
          <p:nvPr/>
        </p:nvCxnSpPr>
        <p:spPr>
          <a:xfrm rot="10800000" flipH="1">
            <a:off x="13181012" y="7808911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4" name="Shape 494"/>
          <p:cNvSpPr txBox="1"/>
          <p:nvPr/>
        </p:nvSpPr>
        <p:spPr>
          <a:xfrm>
            <a:off x="11703050" y="8124825"/>
            <a:ext cx="2984500" cy="534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11703050" y="7272336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1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589736" y="6413497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7" name="Shape 497"/>
          <p:cNvCxnSpPr>
            <a:endCxn id="476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3800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</a:t>
            </a:r>
            <a:r>
              <a:rPr lang="en-US" sz="6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6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лучшие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друзья</a:t>
            </a:r>
            <a:endParaRPr lang="en-US" sz="6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1850624" y="3208850"/>
            <a:ext cx="7514601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45" name="Shape 245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>
            <a:off x="8692124" y="4643973"/>
            <a:ext cx="2297099" cy="598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/>
          <p:nvPr/>
        </p:nvCxnSpPr>
        <p:spPr>
          <a:xfrm flipH="1" flipV="1">
            <a:off x="4654062" y="4923692"/>
            <a:ext cx="6275963" cy="82105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Поиск по спискам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указании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квадратных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скобках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получить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 первого элемента равен нулю!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5480538" y="460204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909039" y="5277119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600685" y="6942040"/>
            <a:ext cx="8645013" cy="16395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385051" y="4575199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788639" y="5277119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289564" y="4575199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668239" y="5277119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08175" y="5367387"/>
            <a:ext cx="273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uk-UA" sz="36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273225" y="530425"/>
            <a:ext cx="14135700" cy="1800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Списки являются </a:t>
            </a:r>
            <a:b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изменяемыми объектами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64643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неизменяемыми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000" i="1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содержимое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внесения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любых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изменений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новую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endParaRPr lang="en-US" sz="30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изменяемыми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указанием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endParaRPr lang="en-US" sz="30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9385100" y="2616200"/>
            <a:ext cx="6464400" cy="570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'b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2400" b="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</a:t>
            </a:r>
            <a:r>
              <a:rPr lang="en-US" sz="2400" b="0" i="0" u="none" strike="noStrike" cap="none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rgbClr val="FF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[2, 14, 28, 41, 63]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Какова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длина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7302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выдается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i="1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endParaRPr lang="en-US" sz="34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самом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деле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4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сообщает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i="1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любого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например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...)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9772650" y="3092549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'Hello Bob'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6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Тип</a:t>
            </a:r>
            <a:r>
              <a:rPr lang="en-US" sz="34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ru-RU" sz="34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позволяет получить</a:t>
            </a:r>
            <a:r>
              <a:rPr lang="en-US" sz="34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4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</a:t>
            </a:r>
            <a:r>
              <a:rPr lang="en-US" sz="34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чисел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нуля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n-1,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где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n -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параметра</a:t>
            </a:r>
            <a:endParaRPr lang="en-US" sz="3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индексов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числового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итератора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list(range(4))</a:t>
            </a:r>
            <a:endParaRPr lang="en-US" sz="24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friends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Перебор списка двумя способами</a:t>
            </a:r>
            <a:endParaRPr lang="en-US" sz="7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['Joseph', 'Glenn', 'Sally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ru-RU" sz="24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без индекса</a:t>
            </a:r>
            <a:endParaRPr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('Happy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 индексом</a:t>
            </a:r>
            <a:endParaRPr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('Happy New Year:',  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['Joseph', 'Glenn', 'Sally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(friends)))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5391" y="304800"/>
            <a:ext cx="10972800" cy="927100"/>
          </a:xfrm>
        </p:spPr>
        <p:txBody>
          <a:bodyPr/>
          <a:lstStyle/>
          <a:p>
            <a:r>
              <a:rPr lang="ru-RU" sz="4800" dirty="0" smtClean="0"/>
              <a:t>Вопросы на закрепление материала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1463147"/>
            <a:ext cx="15798800" cy="718555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список?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создать список?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Определенный цикл </a:t>
            </a:r>
            <a:r>
              <a:rPr lang="en-US" sz="4400" dirty="0" smtClean="0"/>
              <a:t>for.</a:t>
            </a:r>
            <a:endParaRPr lang="ru-RU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/>
              <a:t>Какой индекс первого элемента списка?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найти длину списка (количество элементов в списке)?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Списки и строки – перечисляемые типы данных, в чем разница?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Тип данных </a:t>
            </a:r>
            <a:r>
              <a:rPr lang="en-US" sz="4400" b="1" dirty="0" smtClean="0"/>
              <a:t>range</a:t>
            </a:r>
            <a:endParaRPr lang="en-US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Способы перебора списков (без индекса и с индексом)</a:t>
            </a:r>
            <a:endParaRPr lang="en-US" sz="4400" dirty="0" smtClean="0"/>
          </a:p>
          <a:p>
            <a:pPr marL="0" indent="0" algn="l"/>
            <a:endParaRPr lang="ru-RU" sz="4400" b="1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ru-RU" sz="4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ru-RU" sz="4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ru-RU" sz="4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ru-RU" sz="4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57526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5391" y="304800"/>
            <a:ext cx="10972800" cy="927100"/>
          </a:xfrm>
        </p:spPr>
        <p:txBody>
          <a:bodyPr/>
          <a:lstStyle/>
          <a:p>
            <a:r>
              <a:rPr lang="ru-RU" sz="4800" dirty="0" smtClean="0"/>
              <a:t>Повторение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800" y="1463147"/>
            <a:ext cx="15519400" cy="7185553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цикл?</a:t>
            </a:r>
            <a:endParaRPr lang="en-US" sz="4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итерация?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Приведите примеры сокращенных операций присваивания</a:t>
            </a:r>
            <a:r>
              <a:rPr lang="en-US" sz="4400" dirty="0" smtClean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инкремент и декремент?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Сколько раз выполняется цикл?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бесконечный цикл.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Можно ли завершить бесконечный цикл.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работает команда </a:t>
            </a:r>
            <a:r>
              <a:rPr lang="en-US" sz="4400" dirty="0" smtClean="0"/>
              <a:t>continue?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Что такое псевдослучайное число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подключить модуль в </a:t>
            </a:r>
            <a:r>
              <a:rPr lang="en-US" sz="4400" dirty="0" smtClean="0"/>
              <a:t>python (</a:t>
            </a:r>
            <a:r>
              <a:rPr lang="ru-RU" sz="4400" dirty="0" smtClean="0"/>
              <a:t>например, </a:t>
            </a:r>
            <a:r>
              <a:rPr lang="en-US" sz="4400" dirty="0" smtClean="0"/>
              <a:t>random)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400" dirty="0" smtClean="0"/>
              <a:t>Как получить случайное число (целое) в диапазоне </a:t>
            </a:r>
            <a:r>
              <a:rPr lang="en-US" sz="4400" dirty="0" smtClean="0"/>
              <a:t>[0, 100]</a:t>
            </a:r>
            <a:endParaRPr lang="ru-RU" sz="4400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16000" y="698501"/>
            <a:ext cx="13931900" cy="673100"/>
          </a:xfrm>
        </p:spPr>
        <p:txBody>
          <a:bodyPr/>
          <a:lstStyle/>
          <a:p>
            <a:r>
              <a:rPr lang="ru-RU" sz="4000" dirty="0" smtClean="0"/>
              <a:t>Задача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2300" y="2298702"/>
            <a:ext cx="15036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Предприниматель ведет учет доходов от своей деятельности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каждый месяц. </a:t>
            </a:r>
            <a:r>
              <a:rPr lang="ru-RU" sz="3200" dirty="0" smtClean="0"/>
              <a:t>Январь - 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12345,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Февраль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14532,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Март-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17523,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Апрель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23421,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Май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21345, </a:t>
            </a:r>
            <a:r>
              <a:rPr lang="ru-RU" sz="3200" dirty="0" smtClean="0"/>
              <a:t>Июнь - 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32124,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Июль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36214,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Август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34214,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Сентябрь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31245,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Октябрь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30123,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Ноябрь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29313,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Декабрь -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20235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Найти</a:t>
            </a: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общий</a:t>
            </a:r>
            <a:r>
              <a:rPr kumimoji="0" lang="ru-RU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доход предпринимателя з год деятельности и средний доход в месяц.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 smtClean="0"/>
              <a:t>Дополнительно</a:t>
            </a:r>
            <a:r>
              <a:rPr lang="ru-RU" sz="3200" dirty="0" smtClean="0"/>
              <a:t>: найти месяцы, в котором доход был наибольшим и наименьшим.</a:t>
            </a: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26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Конкатенация</a:t>
            </a:r>
            <a:r>
              <a:rPr lang="en-US" sz="70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знака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endParaRPr lang="en-US" sz="70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Сложив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новый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0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Повторение</a:t>
            </a:r>
            <a:r>
              <a:rPr lang="en-US" sz="70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знака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000" b="0" i="0" u="none" strike="noStrike" cap="none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endParaRPr lang="en-US" sz="70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lvl="0" indent="-457200">
              <a:spcBef>
                <a:spcPts val="0"/>
              </a:spcBef>
              <a:buSzPct val="100000"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Аналогично конкатенации, оператор </a:t>
            </a:r>
            <a:r>
              <a:rPr lang="ru-RU" sz="3600" dirty="0" smtClean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позволяет повторять элементы списка заданное количество раз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[1,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uk-UA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-RU" sz="3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3, 1, 2, 3]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15211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3309178" y="0"/>
            <a:ext cx="9925049" cy="1714500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251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525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251" dirty="0" err="1"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525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5251" dirty="0" err="1">
                <a:latin typeface="Cabin"/>
                <a:ea typeface="Cabin"/>
                <a:cs typeface="Cabin"/>
                <a:sym typeface="Cabin"/>
              </a:rPr>
              <a:t>строками</a:t>
            </a:r>
            <a:endParaRPr lang="en-US" sz="525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723900" y="1787691"/>
            <a:ext cx="14287499" cy="4608512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828654" indent="-433472">
              <a:spcBef>
                <a:spcPts val="0"/>
              </a:spcBef>
              <a:buSzPct val="100000"/>
            </a:pP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1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r>
              <a:rPr lang="en-US" sz="4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применимы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строкам</a:t>
            </a:r>
            <a:endParaRPr lang="en-US" sz="4400" dirty="0">
              <a:latin typeface="Cabin"/>
              <a:ea typeface="Cabin"/>
              <a:cs typeface="Cabin"/>
              <a:sym typeface="Cabin"/>
            </a:endParaRPr>
          </a:p>
          <a:p>
            <a:pPr marL="728550" lvl="1" indent="0">
              <a:spcBef>
                <a:spcPts val="1725"/>
              </a:spcBef>
              <a:buClr>
                <a:schemeClr val="accent5"/>
              </a:buClr>
              <a:buSzPct val="100000"/>
              <a:buNone/>
            </a:pP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>
                <a:solidFill>
                  <a:schemeClr val="accent5"/>
                </a:solidFill>
              </a:rPr>
              <a:t>“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конкатенацию</a:t>
            </a:r>
            <a:r>
              <a:rPr lang="en-US" sz="4400" dirty="0">
                <a:solidFill>
                  <a:schemeClr val="accent5"/>
                </a:solidFill>
              </a:rPr>
              <a:t>”</a:t>
            </a:r>
          </a:p>
          <a:p>
            <a:pPr marL="728550" lvl="1" indent="0">
              <a:spcBef>
                <a:spcPts val="1725"/>
              </a:spcBef>
              <a:buClr>
                <a:schemeClr val="accent5"/>
              </a:buClr>
              <a:buSzPct val="100000"/>
              <a:buNone/>
            </a:pP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>
                <a:solidFill>
                  <a:schemeClr val="accent5"/>
                </a:solidFill>
              </a:rPr>
              <a:t>“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4400" dirty="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конкатенаций</a:t>
            </a:r>
            <a:r>
              <a:rPr lang="en-US" sz="4400" dirty="0" smtClean="0">
                <a:solidFill>
                  <a:schemeClr val="accent5"/>
                </a:solidFill>
              </a:rPr>
              <a:t>”</a:t>
            </a:r>
            <a:r>
              <a:rPr lang="uk-UA" sz="4400" dirty="0" smtClean="0">
                <a:solidFill>
                  <a:schemeClr val="accent5"/>
                </a:solidFill>
              </a:rPr>
              <a:t> </a:t>
            </a:r>
            <a:r>
              <a:rPr lang="uk-UA" sz="4400" dirty="0" err="1" smtClean="0">
                <a:solidFill>
                  <a:schemeClr val="accent5"/>
                </a:solidFill>
              </a:rPr>
              <a:t>или</a:t>
            </a:r>
            <a:r>
              <a:rPr lang="uk-UA" sz="4400" dirty="0" smtClean="0">
                <a:solidFill>
                  <a:schemeClr val="accent5"/>
                </a:solidFill>
              </a:rPr>
              <a:t> </a:t>
            </a:r>
            <a:r>
              <a:rPr lang="uk-UA" sz="4400" dirty="0" err="1" smtClean="0">
                <a:solidFill>
                  <a:schemeClr val="accent5"/>
                </a:solidFill>
              </a:rPr>
              <a:t>повторение</a:t>
            </a:r>
            <a:endParaRPr lang="en-US" sz="4400" dirty="0">
              <a:solidFill>
                <a:schemeClr val="accent5"/>
              </a:solidFill>
            </a:endParaRPr>
          </a:p>
          <a:p>
            <a:pPr marL="828654" indent="-433472">
              <a:spcBef>
                <a:spcPts val="1725"/>
              </a:spcBef>
              <a:buSzPct val="100000"/>
            </a:pP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знает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разницу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между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строкой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и в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соответствии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этим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4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dirty="0" err="1">
                <a:latin typeface="Cabin"/>
                <a:ea typeface="Cabin"/>
                <a:cs typeface="Cabin"/>
                <a:sym typeface="Cabin"/>
              </a:rPr>
              <a:t>операции</a:t>
            </a:r>
            <a:endParaRPr lang="en-US" sz="44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5124" t="73199" r="30308" b="14901"/>
          <a:stretch/>
        </p:blipFill>
        <p:spPr>
          <a:xfrm>
            <a:off x="5558566" y="6396203"/>
            <a:ext cx="501514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Срезы</a:t>
            </a:r>
            <a:r>
              <a:rPr lang="en-US" sz="7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7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[41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uk-UA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519424" y="3873500"/>
            <a:ext cx="6847575" cy="2560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Запомните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uk-UA" sz="3600" i="1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строках и списках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срез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второго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указанного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включая</a:t>
            </a:r>
            <a:r>
              <a:rPr lang="en-US" sz="3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endParaRPr lang="en-US" sz="3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33020" y="2875600"/>
            <a:ext cx="48013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0   1   2  3   4   5</a:t>
            </a:r>
            <a:endParaRPr lang="en-US" sz="3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Отрицательные индексы</a:t>
            </a:r>
            <a:r>
              <a:rPr lang="en-US" sz="7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 lang="en-US" sz="7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[-5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[41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uk-UA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[-3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519424" y="3873500"/>
            <a:ext cx="6847575" cy="2560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3600" dirty="0"/>
              <a:t>В </a:t>
            </a:r>
            <a:r>
              <a:rPr lang="ru-RU" sz="3600" dirty="0" err="1"/>
              <a:t>Python</a:t>
            </a:r>
            <a:r>
              <a:rPr lang="ru-RU" sz="3600" dirty="0"/>
              <a:t> также поддерживаются отрицательные индексы, при этом нумерация идёт с конца, например:</a:t>
            </a:r>
            <a:endParaRPr lang="en-US" sz="3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66320" y="2875600"/>
            <a:ext cx="50321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-6  -5  -4 -3  -2  -1</a:t>
            </a:r>
            <a:endParaRPr lang="en-US" sz="3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97152" y="2321602"/>
            <a:ext cx="48013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0   1   2  3   4   5</a:t>
            </a:r>
            <a:endParaRPr lang="en-US" sz="3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86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Методы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918550" y="3110400"/>
            <a:ext cx="1316905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'copy', 'clear',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173875" y="8051800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sng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6395700" cy="2749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Создание</a:t>
            </a:r>
            <a:r>
              <a:rPr lang="en-US" sz="76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</a:t>
            </a:r>
            <a:r>
              <a:rPr lang="ru-RU" sz="76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ов</a:t>
            </a:r>
            <a:r>
              <a:rPr lang="en-US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Добавление элементов. Метод </a:t>
            </a:r>
            <a:r>
              <a:rPr lang="en-US" sz="7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append()</a:t>
            </a:r>
            <a:endParaRPr lang="en-US" sz="7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создать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пустой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добавить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него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метода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  <a:endParaRPr lang="en-US" sz="3400" b="0" i="0" u="none" strike="noStrike" cap="none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остается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упорядоченным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т.к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новые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добавляются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концу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7772401" y="2990850"/>
            <a:ext cx="805037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 #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пустой список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stuff = [] #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тоже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пустой список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(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'book', 99, 'cookie']</a:t>
            </a:r>
          </a:p>
        </p:txBody>
      </p:sp>
    </p:spTree>
    <p:extLst>
      <p:ext uri="{BB962C8B-B14F-4D97-AF65-F5344CB8AC3E}">
        <p14:creationId xmlns:p14="http://schemas.microsoft.com/office/powerpoint/2010/main" val="16480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1346200"/>
          </a:xfrm>
        </p:spPr>
        <p:txBody>
          <a:bodyPr/>
          <a:lstStyle/>
          <a:p>
            <a:r>
              <a:rPr lang="en-US" sz="4800" dirty="0" smtClean="0"/>
              <a:t>List Comprehensions</a:t>
            </a:r>
            <a:r>
              <a:rPr lang="ru-RU" sz="4800" dirty="0" smtClean="0"/>
              <a:t> (генератор списков)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92301"/>
            <a:ext cx="11684000" cy="63119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x in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range(10):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24095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1346200"/>
          </a:xfrm>
        </p:spPr>
        <p:txBody>
          <a:bodyPr/>
          <a:lstStyle/>
          <a:p>
            <a:r>
              <a:rPr lang="en-US" sz="4800" dirty="0" smtClean="0"/>
              <a:t>List Comprehensions</a:t>
            </a:r>
            <a:r>
              <a:rPr lang="ru-RU" sz="4800" dirty="0" smtClean="0"/>
              <a:t> (генератор списков)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92301"/>
            <a:ext cx="11684000" cy="63119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range(10):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42350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16000" y="698501"/>
            <a:ext cx="13931900" cy="673100"/>
          </a:xfrm>
        </p:spPr>
        <p:txBody>
          <a:bodyPr/>
          <a:lstStyle/>
          <a:p>
            <a:r>
              <a:rPr lang="ru-RU" sz="4000" dirty="0" smtClean="0"/>
              <a:t>Задача на повторение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57300" y="1574800"/>
            <a:ext cx="143637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/>
              <a:t>Факториа́л</a:t>
            </a:r>
            <a:r>
              <a:rPr lang="ru-RU" sz="3200" dirty="0"/>
              <a:t> числа </a:t>
            </a:r>
            <a:r>
              <a:rPr lang="en-US" sz="3200" dirty="0" smtClean="0"/>
              <a:t>n</a:t>
            </a:r>
            <a:r>
              <a:rPr lang="ru-RU" sz="3200" dirty="0" smtClean="0"/>
              <a:t> — </a:t>
            </a:r>
            <a:r>
              <a:rPr lang="ru-RU" sz="3200" dirty="0"/>
              <a:t>произведение всех натуральных чисел от 1 до </a:t>
            </a:r>
            <a:r>
              <a:rPr lang="en-US" sz="3200" dirty="0"/>
              <a:t>n </a:t>
            </a:r>
            <a:r>
              <a:rPr lang="ru-RU" sz="3200" dirty="0"/>
              <a:t>включительно</a:t>
            </a:r>
            <a:r>
              <a:rPr lang="ru-RU" sz="3200" dirty="0" smtClean="0"/>
              <a:t>:</a:t>
            </a:r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Написать программу вычисления факториала числа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Пример работы программы:</a:t>
            </a:r>
            <a:endParaRPr lang="ru-RU" sz="32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24166" t="25124" r="44792" b="46914"/>
          <a:stretch/>
        </p:blipFill>
        <p:spPr>
          <a:xfrm>
            <a:off x="4984750" y="2461500"/>
            <a:ext cx="6400800" cy="324335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l="35694" t="71108" r="45695" b="23583"/>
          <a:stretch/>
        </p:blipFill>
        <p:spPr>
          <a:xfrm>
            <a:off x="4984750" y="7598908"/>
            <a:ext cx="6305429" cy="10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1346200"/>
          </a:xfrm>
        </p:spPr>
        <p:txBody>
          <a:bodyPr/>
          <a:lstStyle/>
          <a:p>
            <a:r>
              <a:rPr lang="en-US" sz="4800" dirty="0" smtClean="0"/>
              <a:t>List Comprehensions</a:t>
            </a:r>
            <a:r>
              <a:rPr lang="ru-RU" sz="4800" dirty="0" smtClean="0"/>
              <a:t> (генератор списков)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92301"/>
            <a:ext cx="11684000" cy="63119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range(10)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6997700" y="4292600"/>
            <a:ext cx="723900" cy="14097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7137400" y="1022350"/>
            <a:ext cx="9118600" cy="63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11200" marR="0" lvl="0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 </a:t>
            </a:r>
            <a:r>
              <a:rPr 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range(10</a:t>
            </a:r>
            <a:r>
              <a:rPr 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68706" indent="0">
              <a:buFont typeface="Cabin"/>
              <a:buNone/>
            </a:pPr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 </a:t>
            </a:r>
            <a:r>
              <a:rPr lang="ru-RU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Font typeface="Cabin"/>
              <a:buNone/>
            </a:pPr>
            <a:r>
              <a:rPr lang="ru-RU" sz="3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1346200"/>
          </a:xfrm>
        </p:spPr>
        <p:txBody>
          <a:bodyPr/>
          <a:lstStyle/>
          <a:p>
            <a:r>
              <a:rPr lang="en-US" sz="4800" dirty="0" smtClean="0"/>
              <a:t>List Comprehensions</a:t>
            </a:r>
            <a:r>
              <a:rPr lang="ru-RU" sz="4800" dirty="0" smtClean="0"/>
              <a:t> (генератор списков)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92301"/>
            <a:ext cx="8166100" cy="63119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range(10)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6997700" y="4292600"/>
            <a:ext cx="723900" cy="14097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7137400" y="1022350"/>
            <a:ext cx="9118600" cy="63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11200" marR="0" lvl="0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8706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[ </a:t>
            </a:r>
            <a:r>
              <a:rPr lang="en-US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range(10</a:t>
            </a:r>
            <a:r>
              <a:rPr lang="en-US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68706" indent="0">
              <a:buFont typeface="Cabin"/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68706" indent="0">
              <a:buFont typeface="Cabin"/>
              <a:buNone/>
            </a:pP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63700" y="3873500"/>
            <a:ext cx="4483100" cy="5207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239500" y="2971800"/>
            <a:ext cx="4483100" cy="5207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321300" y="4876800"/>
            <a:ext cx="482600" cy="355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617200" y="2971800"/>
            <a:ext cx="482600" cy="5207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7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6395700" cy="2749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Вставка элементов перед индексом. Метод </a:t>
            </a:r>
            <a:r>
              <a:rPr lang="en-US" sz="7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insert()</a:t>
            </a:r>
            <a:endParaRPr lang="en-US" sz="7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необходимо добавить новый элемент списка не в конец, а в заданную позицию списка, то применяется метод </a:t>
            </a:r>
            <a:r>
              <a:rPr lang="en-US" sz="34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insert()</a:t>
            </a:r>
            <a:endParaRPr lang="en-US" sz="34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7772401" y="2990850"/>
            <a:ext cx="805037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 = [1, 2, 4]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lst.</a:t>
            </a:r>
            <a:r>
              <a:rPr lang="nn-NO" sz="3000" dirty="0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nn-NO" sz="30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nn-NO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print(lst)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n-NO" sz="3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0  1  </a:t>
            </a:r>
            <a:r>
              <a:rPr lang="nn-NO" sz="3000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nn-NO" sz="3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3</a:t>
            </a:r>
            <a:endParaRPr lang="nn-NO" sz="3000" dirty="0">
              <a:solidFill>
                <a:schemeClr val="tx1">
                  <a:lumMod val="60000"/>
                  <a:lumOff val="4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4, </a:t>
            </a:r>
            <a:r>
              <a:rPr lang="nn-NO" sz="30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lst.insert(</a:t>
            </a:r>
            <a:r>
              <a:rPr lang="nn-NO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nn-NO" sz="30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print(lst)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</a:t>
            </a:r>
            <a:r>
              <a:rPr lang="nn-NO" sz="30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4, 5]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93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Удаление элементов</a:t>
            </a:r>
            <a:r>
              <a:rPr lang="en-US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en-US" sz="7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remove().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ru-RU" sz="7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smtClean="0">
                <a:solidFill>
                  <a:srgbClr val="FFC000"/>
                </a:solidFill>
                <a:latin typeface="Cabin"/>
                <a:ea typeface="Cabin"/>
                <a:cs typeface="Cabin"/>
                <a:sym typeface="Cabin"/>
              </a:rPr>
              <a:t>del</a:t>
            </a:r>
            <a:endParaRPr lang="en-US" sz="7600" dirty="0">
              <a:solidFill>
                <a:srgbClr val="FFC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355600" y="2736849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400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удалить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заданный элемент списка через метод </a:t>
            </a:r>
            <a:r>
              <a:rPr lang="en-US" sz="34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remove()</a:t>
            </a:r>
            <a:endParaRPr lang="en-US" sz="34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Также элементы списка возможно </a:t>
            </a:r>
            <a:r>
              <a:rPr lang="ru-RU" sz="3400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удалить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по индексу используя инструкцию </a:t>
            </a:r>
            <a:r>
              <a:rPr lang="en-US" sz="34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del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6769100" y="2774950"/>
            <a:ext cx="9817100" cy="5886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[1, </a:t>
            </a:r>
            <a:r>
              <a:rPr lang="en-US" sz="3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lang="ru-RU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3000" dirty="0" err="1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удалить элемент 2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1</a:t>
            </a:r>
            <a:endParaRPr lang="en-US" sz="3000" dirty="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</a:t>
            </a:r>
            <a:r>
              <a:rPr lang="en-US" sz="3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удалить элемент с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индексом 1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3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6395700" cy="2749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Извлечение элемента. Метод </a:t>
            </a:r>
            <a:r>
              <a:rPr lang="en-US" sz="7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pop()</a:t>
            </a:r>
            <a:endParaRPr lang="en-US" sz="7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необходимо извлечь элемент из списка, то применяется метод </a:t>
            </a:r>
            <a:r>
              <a:rPr lang="en-US" sz="34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pop()</a:t>
            </a:r>
            <a:endParaRPr lang="ru-RU" sz="3400" dirty="0" smtClean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 умолчанию метод </a:t>
            </a:r>
            <a:r>
              <a:rPr lang="en-US" sz="3400" dirty="0" smtClean="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pop</a:t>
            </a:r>
            <a:r>
              <a:rPr lang="ru-RU" sz="3400" dirty="0" smtClean="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извлекает последний элемент списка.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в метод передать индекс, то будет извлечен элемент по заданному индексу.</a:t>
            </a:r>
            <a:endParaRPr lang="en-US" sz="3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7772401" y="2990850"/>
            <a:ext cx="805037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 = [1, 2, 3, 4, 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print(lst</a:t>
            </a:r>
            <a:r>
              <a:rPr lang="nn-NO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0  1  2  3  4</a:t>
            </a:r>
            <a:endParaRPr lang="nn-NO" sz="3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</a:t>
            </a:r>
            <a:r>
              <a:rPr lang="nn-NO" sz="3000" b="1" dirty="0">
                <a:solidFill>
                  <a:srgbClr val="66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lst.</a:t>
            </a:r>
            <a:r>
              <a:rPr lang="nn-NO" sz="3000" dirty="0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nn-NO" sz="3000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b="1" dirty="0">
                <a:solidFill>
                  <a:srgbClr val="6699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nn-NO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lst)</a:t>
            </a:r>
            <a:endParaRPr lang="ru-RU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0  </a:t>
            </a:r>
            <a:r>
              <a:rPr lang="ru-RU" sz="3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3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2  3</a:t>
            </a:r>
            <a:endParaRPr lang="nn-NO" sz="3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</a:t>
            </a:r>
            <a:r>
              <a:rPr lang="nn-NO" sz="3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nn-NO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3, 4</a:t>
            </a:r>
            <a:r>
              <a:rPr lang="nn-NO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lst.pop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30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3,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4]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330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Удаление </a:t>
            </a:r>
            <a:r>
              <a:rPr lang="ru-RU" sz="7600" dirty="0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всех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элементов</a:t>
            </a:r>
            <a:r>
              <a:rPr lang="en-US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en-US" sz="7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clear(). </a:t>
            </a:r>
            <a:endParaRPr lang="en-US" sz="7600" dirty="0">
              <a:solidFill>
                <a:srgbClr val="FFC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355600" y="2736849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нужно очистить список, т.е. удалить все элементы списка, то применяется метод </a:t>
            </a:r>
            <a:r>
              <a:rPr lang="en-US" sz="34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clear</a:t>
            </a:r>
            <a:r>
              <a:rPr lang="en-US" sz="34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34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6769100" y="2774950"/>
            <a:ext cx="9817100" cy="5886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-US" sz="3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1, 2, </a:t>
            </a:r>
            <a:r>
              <a:rPr lang="en-US" sz="30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3, 4, 5, 6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lang="ru-RU" sz="30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3, 4, 5, 6]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3000" dirty="0" err="1" smtClean="0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удалить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все элементы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69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Подсчет количества вхождений элементов</a:t>
            </a:r>
            <a:r>
              <a:rPr lang="en-US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 </a:t>
            </a:r>
            <a:r>
              <a:rPr lang="en-US" sz="7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count()</a:t>
            </a:r>
            <a:endParaRPr lang="en-US" sz="7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найти количество вхождений заданных элементов методом</a:t>
            </a:r>
            <a:r>
              <a:rPr lang="en-US" sz="34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count</a:t>
            </a:r>
            <a:endParaRPr lang="en-US" sz="34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остается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упорядоченным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т.к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новые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добавляются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концу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endParaRPr lang="en-US" sz="34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6756400" y="2908075"/>
            <a:ext cx="8761575" cy="45655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basket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5,</a:t>
            </a:r>
            <a:r>
              <a:rPr lang="en-US" sz="3000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1, 4, 3, </a:t>
            </a:r>
            <a:r>
              <a:rPr lang="en-US" sz="30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basket.count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(0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lang="ru-RU" sz="3000" b="0" i="0" u="none" strike="noStrike" cap="none" dirty="0" smtClean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3000" b="0" i="0" u="none" strike="noStrike" cap="none" dirty="0" smtClean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basket.count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lang="ru-RU" sz="3000" b="0" i="0" u="none" strike="noStrike" cap="none" dirty="0" smtClean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basket.count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(50)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Выноска-облако 4"/>
          <p:cNvSpPr/>
          <p:nvPr/>
        </p:nvSpPr>
        <p:spPr>
          <a:xfrm>
            <a:off x="12046525" y="3939948"/>
            <a:ext cx="4209475" cy="2308452"/>
          </a:xfrm>
          <a:prstGeom prst="cloudCallout">
            <a:avLst>
              <a:gd name="adj1" fmla="val -98751"/>
              <a:gd name="adj2" fmla="val -443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rgbClr val="FF33CC"/>
                </a:solidFill>
                <a:latin typeface="+mj-lt"/>
              </a:rPr>
              <a:t>Сколько в </a:t>
            </a:r>
            <a:r>
              <a:rPr lang="en-US" sz="2800" dirty="0" smtClean="0">
                <a:solidFill>
                  <a:schemeClr val="bg2"/>
                </a:solidFill>
                <a:latin typeface="+mj-lt"/>
                <a:ea typeface="Courier New"/>
                <a:cs typeface="Courier New"/>
                <a:sym typeface="Courier New"/>
              </a:rPr>
              <a:t>basket</a:t>
            </a:r>
            <a:r>
              <a:rPr lang="ru-RU" sz="2800" dirty="0" smtClean="0">
                <a:solidFill>
                  <a:schemeClr val="bg2"/>
                </a:solidFill>
                <a:latin typeface="+mj-lt"/>
                <a:ea typeface="Courier New"/>
                <a:cs typeface="Courier New"/>
                <a:sym typeface="Courier New"/>
              </a:rPr>
              <a:t> элементов со значением</a:t>
            </a:r>
            <a:r>
              <a:rPr lang="ru-RU" sz="2800" dirty="0" smtClean="0">
                <a:solidFill>
                  <a:schemeClr val="accent2"/>
                </a:solidFill>
                <a:latin typeface="+mj-lt"/>
                <a:ea typeface="Courier New"/>
                <a:cs typeface="Courier New"/>
                <a:sym typeface="Courier New"/>
              </a:rPr>
              <a:t> 0</a:t>
            </a:r>
            <a:r>
              <a:rPr lang="en-US" sz="2800" dirty="0" smtClean="0"/>
              <a:t>?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Проверка наличия данных в списке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6416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оператора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позволяющие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проверить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наличие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определенного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логические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выдающие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 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ru-RU" sz="30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Правда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 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ru-RU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Ложь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Сам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изменяется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7850225" y="35115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ru-RU" sz="3000" b="0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endParaRPr lang="en-US" sz="30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lang="ru-RU" sz="3000" b="0" i="0" u="none" strike="noStrike" cap="none" dirty="0" smtClean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lang="ru-RU" sz="3000" b="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not in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" name="Выноска-облако 1"/>
          <p:cNvSpPr/>
          <p:nvPr/>
        </p:nvSpPr>
        <p:spPr>
          <a:xfrm>
            <a:off x="11386125" y="4197398"/>
            <a:ext cx="3904675" cy="1657301"/>
          </a:xfrm>
          <a:prstGeom prst="cloudCallout">
            <a:avLst>
              <a:gd name="adj1" fmla="val -98449"/>
              <a:gd name="adj2" fmla="val -284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accent2"/>
                </a:solidFill>
              </a:rPr>
              <a:t>Есть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2"/>
                </a:solidFill>
              </a:rPr>
              <a:t>ли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850B"/>
                </a:solidFill>
              </a:rPr>
              <a:t>9</a:t>
            </a:r>
            <a:r>
              <a:rPr lang="ru-RU" sz="2800" dirty="0" smtClean="0"/>
              <a:t> в списке </a:t>
            </a:r>
            <a:r>
              <a:rPr lang="en-US" sz="2800" dirty="0" smtClean="0">
                <a:solidFill>
                  <a:srgbClr val="66FF66"/>
                </a:solidFill>
              </a:rPr>
              <a:t>some</a:t>
            </a:r>
            <a:r>
              <a:rPr lang="en-US" sz="2800" dirty="0"/>
              <a:t>?</a:t>
            </a:r>
            <a:endParaRPr lang="ru-RU" sz="2800" dirty="0"/>
          </a:p>
        </p:txBody>
      </p:sp>
      <p:sp>
        <p:nvSpPr>
          <p:cNvPr id="6" name="Выноска-облако 5"/>
          <p:cNvSpPr/>
          <p:nvPr/>
        </p:nvSpPr>
        <p:spPr>
          <a:xfrm>
            <a:off x="11602025" y="6883396"/>
            <a:ext cx="3904675" cy="1657301"/>
          </a:xfrm>
          <a:prstGeom prst="cloudCallout">
            <a:avLst>
              <a:gd name="adj1" fmla="val -98449"/>
              <a:gd name="adj2" fmla="val -284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accent2"/>
                </a:solidFill>
              </a:rPr>
              <a:t>Нет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>
                <a:solidFill>
                  <a:schemeClr val="accent2"/>
                </a:solidFill>
              </a:rPr>
              <a:t>ли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850B"/>
                </a:solidFill>
              </a:rPr>
              <a:t>20</a:t>
            </a:r>
            <a:r>
              <a:rPr lang="ru-RU" sz="2800" dirty="0" smtClean="0"/>
              <a:t> в списке </a:t>
            </a:r>
            <a:r>
              <a:rPr lang="en-US" sz="2800" dirty="0" smtClean="0">
                <a:solidFill>
                  <a:srgbClr val="66FF66"/>
                </a:solidFill>
              </a:rPr>
              <a:t>some</a:t>
            </a:r>
            <a:r>
              <a:rPr lang="en-US" sz="2800" dirty="0"/>
              <a:t>?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Получение индекса элемента.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4889500" cy="5981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список содержит некоторый элемент, индекс которого необходимо получить, то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 этой задачи можно воспользоваться методом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 lang="en-US" sz="30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210300" y="2933700"/>
            <a:ext cx="9455599" cy="4900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1, 2, 3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 # 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 smtClean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 smtClean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Получение индекса элемента.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4889500" cy="5981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список содержит некоторый элемент, индекс которого необходимо получить, то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 этой задачи можно воспользоваться методом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 lang="en-US" sz="30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210300" y="2933700"/>
            <a:ext cx="9455599" cy="4900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3  </a:t>
            </a:r>
            <a:r>
              <a:rPr lang="en-US" sz="2400" b="1" dirty="0" smtClean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7</a:t>
            </a:r>
            <a:endParaRPr lang="en-US" sz="2400" dirty="0">
              <a:solidFill>
                <a:schemeClr val="bg2">
                  <a:lumMod val="50000"/>
                  <a:lumOff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3, 4, 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99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 # 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85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 это своего рода</a:t>
            </a: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  <a:r>
              <a:rPr lang="en-US" sz="36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позволяет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поместить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переменную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хороша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тем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хранить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одной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удобной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упаковке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3600" y="260350"/>
            <a:ext cx="3136899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'socks', 'shirt', 'perfume'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Получение индекса элемента.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4889500" cy="5981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список содержит некоторый элемент, индекс которого необходимо получить, то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 этой задачи можно воспользоваться методом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 lang="en-US" sz="30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210300" y="2933700"/>
            <a:ext cx="9455599" cy="4900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3  </a:t>
            </a:r>
            <a:r>
              <a:rPr lang="en-US" sz="2400" b="1" dirty="0" smtClean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7</a:t>
            </a:r>
            <a:endParaRPr lang="en-US" sz="2400" dirty="0">
              <a:solidFill>
                <a:schemeClr val="bg2">
                  <a:lumMod val="50000"/>
                  <a:lumOff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3, 4, 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99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 # 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35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Получение индекса элемента.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4889500" cy="5981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список содержит некоторый элемент, индекс которого необходимо получить, то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 этой задачи можно воспользоваться методом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 lang="en-US" sz="30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210300" y="2933700"/>
            <a:ext cx="9455599" cy="4900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3  </a:t>
            </a:r>
            <a:r>
              <a:rPr lang="en-US" sz="2400" b="1" dirty="0" smtClean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7</a:t>
            </a:r>
            <a:endParaRPr lang="en-US" sz="2400" dirty="0">
              <a:solidFill>
                <a:schemeClr val="bg2">
                  <a:lumMod val="50000"/>
                  <a:lumOff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3, 4, 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99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 # 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01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Получение индекса элемента.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4889500" cy="5981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список содержит некоторый элемент, индекс которого необходимо получить, то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 этой задачи можно воспользоваться методом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 lang="en-US" sz="30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210300" y="2933700"/>
            <a:ext cx="9455599" cy="4900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3  </a:t>
            </a:r>
            <a:r>
              <a:rPr lang="en-US" sz="2400" b="1" dirty="0" smtClean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7</a:t>
            </a:r>
            <a:endParaRPr lang="en-US" sz="2400" dirty="0">
              <a:solidFill>
                <a:schemeClr val="bg2">
                  <a:lumMod val="50000"/>
                  <a:lumOff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3, 4, 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99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 # 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8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Получение индекса элемента.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4889500" cy="5981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список содержит некоторый элемент, индекс которого необходимо получить, то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 этой задачи можно воспользоваться методом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 lang="en-US" sz="30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210300" y="2933700"/>
            <a:ext cx="9455599" cy="4900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3  </a:t>
            </a:r>
            <a:r>
              <a:rPr lang="en-US" sz="2400" b="1" dirty="0" smtClean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7</a:t>
            </a:r>
            <a:endParaRPr lang="en-US" sz="2400" dirty="0">
              <a:solidFill>
                <a:schemeClr val="bg2">
                  <a:lumMod val="50000"/>
                  <a:lumOff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3, 4, 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99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400" b="1" dirty="0" smtClean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24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03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Получение индекса элемента.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4889500" cy="5981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список содержит некоторый элемент, индекс которого необходимо получить, то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 этой задачи можно воспользоваться методом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 lang="en-US" sz="30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210300" y="2933700"/>
            <a:ext cx="9455599" cy="49002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3  </a:t>
            </a:r>
            <a:r>
              <a:rPr lang="en-US" sz="2400" b="1" dirty="0" smtClean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7</a:t>
            </a:r>
            <a:endParaRPr lang="en-US" sz="2400" dirty="0">
              <a:solidFill>
                <a:schemeClr val="bg2">
                  <a:lumMod val="50000"/>
                  <a:lumOff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3, 4, 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99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66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400" b="1" dirty="0" smtClean="0">
                <a:solidFill>
                  <a:srgbClr val="FF850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lst.index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dirty="0">
                <a:solidFill>
                  <a:srgbClr val="99FF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поиск начинается с </a:t>
            </a:r>
            <a:r>
              <a:rPr lang="ru-RU" sz="2000" b="1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индекса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51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Сортировка списков.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содержать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положение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которых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endParaRPr lang="en-US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отсортировать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порядок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sort </a:t>
            </a:r>
            <a:r>
              <a:rPr lang="en-US" sz="3000" dirty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отличается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метода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sort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строками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отсортируй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себя</a:t>
            </a:r>
            <a:r>
              <a:rPr lang="en-US" sz="3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7939875" y="3151449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5250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Реверс элементов списка.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reverse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 необходимо «перевернуть» список, то можно воспользоваться методом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reverse()</a:t>
            </a:r>
            <a:endParaRPr lang="en-US" sz="30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7939875" y="3151449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[2, 4, 1, 5, 0]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(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[2, 4, 1, 5, 0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ru-RU" sz="24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2400" dirty="0" err="1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		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сортировка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[0, 1, 2, 4, 5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ru-RU" sz="24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2400" dirty="0" err="1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реверс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[5, 4, 2, 1, 0]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72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689100" y="-2540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Сортировка последовательностей. Функция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Универсальная функция </a:t>
            </a:r>
            <a:r>
              <a:rPr lang="en-US" sz="3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sorted()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позволяет отсортировать не только список, но и любую другую последовательность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lang="ru-RU" sz="3600" dirty="0" smtClean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sz="3600" dirty="0" smtClean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 отличии от метода 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sort()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 изменяет положение элементов исходного списка, а возвращает новый упорядоченные список. </a:t>
            </a:r>
            <a:endParaRPr lang="en-US" sz="36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7838275" y="1854149"/>
            <a:ext cx="8172899" cy="718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сортировка кортежа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fr-FR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 = </a:t>
            </a:r>
            <a:r>
              <a:rPr lang="fr-FR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(2, 3, 53, 1, 5, 0)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fr-FR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type(t)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fr-FR" sz="2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fr-FR" sz="2400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fr-FR" sz="24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fr-FR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fr-FR" sz="2400" dirty="0" err="1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fr-FR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(t)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fr-FR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3, 5, 53]</a:t>
            </a:r>
          </a:p>
          <a:p>
            <a:pPr lvl="0">
              <a:buClr>
                <a:schemeClr val="lt1"/>
              </a:buClr>
              <a:buSzPct val="25000"/>
            </a:pPr>
            <a:endParaRPr lang="ru-RU" sz="24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сортировка списка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</a:t>
            </a: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dsarta</a:t>
            </a: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type(s)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400" dirty="0" err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['a', 'a', 'd', 'r', 's', 't']</a:t>
            </a:r>
            <a:endParaRPr lang="en-US" sz="24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сортировка списка</a:t>
            </a:r>
            <a:endParaRPr lang="en-US" sz="24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'Glenn', 'Joseph',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236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Копирование списка.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 = применительно к спискам действует иначе, чем к рассмотренным ранее типам данных (</a:t>
            </a:r>
            <a:r>
              <a:rPr lang="en-US" sz="30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float, </a:t>
            </a:r>
            <a:r>
              <a:rPr lang="en-US" sz="30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str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ru-RU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 присваивании не создается копия списка, а только ссылка на существующий список.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ru-RU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sz="30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7378701" y="3151449"/>
            <a:ext cx="8734074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lst2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что здесь происходит</a:t>
            </a:r>
            <a:r>
              <a:rPr lang="uk-UA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lst2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[0] = </a:t>
            </a:r>
            <a:r>
              <a:rPr lang="en-US" sz="2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lst2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почему изменился список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2,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3]</a:t>
            </a:r>
            <a:endParaRPr lang="en-US"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58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Копирование списка. Метод </a:t>
            </a:r>
            <a:r>
              <a:rPr lang="en-US" sz="6600" b="1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copy</a:t>
            </a:r>
            <a:r>
              <a:rPr lang="en-US" sz="66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  <a:endParaRPr lang="en-US" sz="66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6416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Оператор = применительно к спискам действует иначе, чем к рассмотренным ранее типам данных (</a:t>
            </a:r>
            <a:r>
              <a:rPr lang="en-US" sz="30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float, </a:t>
            </a:r>
            <a:r>
              <a:rPr lang="en-US" sz="30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str</a:t>
            </a:r>
            <a:r>
              <a:rPr lang="en-US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ru-RU" sz="3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 присваивании не создается копия списка, а только ссылка на существующий список.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sz="30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 создании копии, а не ссылки можно воспользоваться методом </a:t>
            </a:r>
            <a:r>
              <a:rPr lang="en-US" sz="30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copy()</a:t>
            </a:r>
            <a:endParaRPr lang="ru-RU" sz="30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sz="30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7378701" y="3151449"/>
            <a:ext cx="8734074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lst2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lst1.</a:t>
            </a:r>
            <a:r>
              <a:rPr lang="en-US" sz="2400" dirty="0" smtClean="0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копирование списка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lst2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[0] = </a:t>
            </a:r>
            <a:r>
              <a:rPr lang="en-US" sz="2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2, 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4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lst2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список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не изменился!!!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2,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3]</a:t>
            </a:r>
            <a:endParaRPr lang="en-US"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37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7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7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7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>
                <a:solidFill>
                  <a:schemeClr val="tx2"/>
                </a:solidFill>
              </a:rPr>
              <a:t>“</a:t>
            </a: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коллекцией</a:t>
            </a:r>
            <a:r>
              <a:rPr lang="en-US" sz="7000" dirty="0">
                <a:solidFill>
                  <a:schemeClr val="lt1"/>
                </a:solidFill>
              </a:rPr>
              <a:t>”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Большинство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хрантяь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всего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присваиваем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новое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старое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заменяется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новое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791764" y="4434099"/>
            <a:ext cx="6842175" cy="28420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 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Встроенные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508000" y="2603500"/>
            <a:ext cx="6464399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lang="en-US" sz="34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содержит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встроенных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400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применяемых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ru-RU" sz="34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последовательностям</a:t>
            </a:r>
            <a:r>
              <a:rPr lang="en-US" sz="34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 lang="ru-RU" sz="3400" dirty="0" smtClean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4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() 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–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длинна списка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max() 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–</a:t>
            </a:r>
            <a:r>
              <a:rPr lang="en-US" sz="34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максимальный элемент 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min() 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–</a:t>
            </a:r>
            <a:r>
              <a:rPr lang="en-US" sz="34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минимальный элемент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sum() 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–</a:t>
            </a:r>
            <a:r>
              <a:rPr lang="en-US" sz="34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сумма элементов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Помните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ранее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созданные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? 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Эти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гораздо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легче</a:t>
            </a:r>
            <a:r>
              <a:rPr lang="en-US" sz="3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7201801" y="243490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lang="en-US" sz="30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41, 12, 9, </a:t>
            </a:r>
            <a:r>
              <a:rPr lang="en-US" sz="3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lang="en-US" sz="3000" b="0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25.666666666666668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5324675" y="1534349"/>
            <a:ext cx="5681550" cy="3163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  <p:sp>
        <p:nvSpPr>
          <p:cNvPr id="5" name="Shape 337"/>
          <p:cNvSpPr txBox="1">
            <a:spLocks noGrp="1"/>
          </p:cNvSpPr>
          <p:nvPr>
            <p:ph type="title"/>
          </p:nvPr>
        </p:nvSpPr>
        <p:spPr>
          <a:xfrm>
            <a:off x="1199500" y="-1651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b="0" i="0" u="none" strike="noStrike" cap="none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6600" b="0" i="0" u="none" strike="noStrike" cap="none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6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541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452650" y="4862601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('Average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5324675" y="1534349"/>
            <a:ext cx="5681550" cy="3163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  <p:sp>
        <p:nvSpPr>
          <p:cNvPr id="5" name="Shape 337"/>
          <p:cNvSpPr txBox="1">
            <a:spLocks noGrp="1"/>
          </p:cNvSpPr>
          <p:nvPr>
            <p:ph type="title"/>
          </p:nvPr>
        </p:nvSpPr>
        <p:spPr>
          <a:xfrm>
            <a:off x="1199500" y="-1651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b="0" i="0" u="none" strike="noStrike" cap="none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6600" b="0" i="0" u="none" strike="noStrike" cap="none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6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8406750" y="5067224"/>
            <a:ext cx="72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('Average:', average)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452650" y="4862601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('Average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5324675" y="1534349"/>
            <a:ext cx="5681550" cy="3163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  <p:sp>
        <p:nvSpPr>
          <p:cNvPr id="5" name="Shape 337"/>
          <p:cNvSpPr txBox="1">
            <a:spLocks noGrp="1"/>
          </p:cNvSpPr>
          <p:nvPr>
            <p:ph type="title"/>
          </p:nvPr>
        </p:nvSpPr>
        <p:spPr>
          <a:xfrm>
            <a:off x="1199500" y="-1651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b="0" i="0" u="none" strike="noStrike" cap="none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6600" b="0" i="0" u="none" strike="noStrike" cap="none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6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1278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2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Получение списка из строки. Метод </a:t>
            </a:r>
            <a:r>
              <a:rPr lang="en-US" sz="6200" dirty="0" smtClean="0">
                <a:solidFill>
                  <a:srgbClr val="FF33CC"/>
                </a:solidFill>
                <a:latin typeface="Cabin"/>
                <a:ea typeface="Cabin"/>
                <a:cs typeface="Cabin"/>
                <a:sym typeface="Cabin"/>
              </a:rPr>
              <a:t>split()</a:t>
            </a:r>
            <a:endParaRPr lang="en-US" sz="6200" dirty="0">
              <a:solidFill>
                <a:srgbClr val="FF33C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9017000" y="2301875"/>
            <a:ext cx="68508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получить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определенное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выполнить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словам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2857500" y="5461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 lot               of spaces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first;second;third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(';')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'first</a:t>
            </a: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', 'second', 'third']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203200" y="7454800"/>
            <a:ext cx="16052800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r>
              <a:rPr lang="en-US" sz="28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указывать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пробелов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рассматриваются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1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endParaRPr lang="en-US" sz="28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можете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указать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какой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использовать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разбивании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endParaRPr lang="en-US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shaptala@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Sat Jan  5 09:14:16 2008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words[1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shaptala@itstep.org</a:t>
            </a:r>
            <a:endParaRPr lang="en-US" sz="24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shaptala@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Sat Jan  5 09:14:16 2008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words[1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[‘</a:t>
            </a:r>
            <a:r>
              <a:rPr lang="en-US" sz="2400" b="0" i="0" u="none" strike="noStrike" cap="none" dirty="0" err="1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shaptala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', ‘itstep.org']</a:t>
            </a:r>
            <a:endParaRPr lang="en-US" sz="24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shaptala@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Sat Jan  5 09:14:16 2008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157325" y="5382075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pieces = </a:t>
            </a:r>
            <a:r>
              <a:rPr lang="en-US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en-US" sz="2400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shaptala@itstep.org</a:t>
            </a:r>
            <a:endParaRPr lang="en-US" sz="24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321275" y="6326775"/>
            <a:ext cx="6981300" cy="4804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err="1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shaptala</a:t>
            </a:r>
            <a:r>
              <a:rPr lang="en-US" sz="24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'itstep.org']</a:t>
            </a:r>
            <a:endParaRPr lang="en-US" sz="2400" b="0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7F00"/>
              </a:buClr>
              <a:buSzPct val="25000"/>
            </a:pP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shaptala@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itstep.org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Sat Jan  5 09:14:16 2008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157325" y="5864474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pieces = </a:t>
            </a:r>
            <a:r>
              <a:rPr lang="en-US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shaptala@itstep.org</a:t>
            </a:r>
            <a:endParaRPr lang="en-US" sz="24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берем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снова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разбиваем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336425" y="6761692"/>
            <a:ext cx="2692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‘itstep.org'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7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endParaRPr lang="en-US" sz="76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155700" y="2273300"/>
            <a:ext cx="7251600" cy="5628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помещаются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квадратные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скобки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отделяются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запятой</a:t>
            </a:r>
            <a:endParaRPr lang="en-US" sz="34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Элементом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быть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объект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даже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другой</a:t>
            </a:r>
            <a:r>
              <a:rPr lang="en-US" sz="34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endParaRPr lang="en-US" sz="34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быть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пустым</a:t>
            </a:r>
            <a:endParaRPr lang="en-US" sz="34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8716107" y="2016234"/>
            <a:ext cx="72242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1, 24, 76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[1, 24, 76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'yellow', 'blue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98.6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</a:t>
            </a: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обхода множеств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имеем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дело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списком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например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документе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 с</a:t>
            </a:r>
            <a:r>
              <a:rPr lang="en-US" sz="32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ограниченным</a:t>
            </a:r>
            <a:r>
              <a:rPr lang="en-US" sz="32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endParaRPr lang="en-US"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написать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пройдет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элементам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while, </a:t>
            </a:r>
            <a:r>
              <a:rPr lang="ru-RU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 удобнее использовать цикл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endParaRPr lang="en-US" sz="3200" b="0" i="0" u="none" strike="noStrike" cap="none" dirty="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называют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определенными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циклами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”,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они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известное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элементам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4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Простой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360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-UA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uk-UA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uk-UA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-UA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Старт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uk-UA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uk-UA" sz="48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Старт</a:t>
            </a:r>
            <a:r>
              <a:rPr lang="en-US" sz="48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48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6555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-UA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Старт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Старт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30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0" name="Shape 41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11" name="Shape 41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2" name="Shape 412"/>
          <p:cNvCxnSpPr/>
          <p:nvPr/>
        </p:nvCxnSpPr>
        <p:spPr>
          <a:xfrm rot="10800000">
            <a:off x="62742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3" name="Shape 413"/>
          <p:cNvCxnSpPr/>
          <p:nvPr/>
        </p:nvCxnSpPr>
        <p:spPr>
          <a:xfrm flipH="1">
            <a:off x="6296423" y="394657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4" name="Shape 414"/>
          <p:cNvCxnSpPr/>
          <p:nvPr/>
        </p:nvCxnSpPr>
        <p:spPr>
          <a:xfrm>
            <a:off x="3068637" y="5268912"/>
            <a:ext cx="3225899" cy="276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5" name="Shape 415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6" name="Shape 416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8" name="Shape 418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uk-UA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ru-RU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Старт!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uk-UA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uk-UA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uk-UA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906025" y="2136675"/>
            <a:ext cx="1271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Дальше</a:t>
            </a:r>
          </a:p>
        </p:txBody>
      </p:sp>
      <p:cxnSp>
        <p:nvCxnSpPr>
          <p:cNvPr id="424" name="Shape 424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1080875" y="-16192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Простой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4659300" y="6685262"/>
            <a:ext cx="11189399" cy="21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повторяющиеся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шаги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итерационные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изменяются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endParaRPr lang="ru-RU" sz="28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28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2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28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терационные</a:t>
            </a:r>
            <a:r>
              <a:rPr lang="en-US" sz="2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8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принимают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числовой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9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4436</Words>
  <Application>Microsoft Office PowerPoint</Application>
  <PresentationFormat>Произвольный</PresentationFormat>
  <Paragraphs>737</Paragraphs>
  <Slides>60</Slides>
  <Notes>51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60</vt:i4>
      </vt:variant>
    </vt:vector>
  </HeadingPairs>
  <TitlesOfParts>
    <vt:vector size="67" baseType="lpstr">
      <vt:lpstr>Arial</vt:lpstr>
      <vt:lpstr>Courier New</vt:lpstr>
      <vt:lpstr>Cabin</vt:lpstr>
      <vt:lpstr>Title &amp; Subtitle</vt:lpstr>
      <vt:lpstr>Title &amp; Bullets</vt:lpstr>
      <vt:lpstr>1_Title &amp; Bullets</vt:lpstr>
      <vt:lpstr>Title &amp; Bullets</vt:lpstr>
      <vt:lpstr>Программирование на Python </vt:lpstr>
      <vt:lpstr>Повторение</vt:lpstr>
      <vt:lpstr>Задача на повторение</vt:lpstr>
      <vt:lpstr>Список - это своего рода коллекция</vt:lpstr>
      <vt:lpstr>Что не является “коллекцией”</vt:lpstr>
      <vt:lpstr>Параметры списков</vt:lpstr>
      <vt:lpstr>Цикл обхода множеств</vt:lpstr>
      <vt:lpstr>Простой определенный цикл</vt:lpstr>
      <vt:lpstr>Простой определенный цикл</vt:lpstr>
      <vt:lpstr>Зарезервированное слово in...</vt:lpstr>
      <vt:lpstr>Презентация PowerPoint</vt:lpstr>
      <vt:lpstr>Презентация PowerPoint</vt:lpstr>
      <vt:lpstr>Списки и определенные циклы - лучшие друзья</vt:lpstr>
      <vt:lpstr>Поиск по спискам</vt:lpstr>
      <vt:lpstr>Списки являются  изменяемыми объектами</vt:lpstr>
      <vt:lpstr>Какова длина списка?</vt:lpstr>
      <vt:lpstr>Использование типа range</vt:lpstr>
      <vt:lpstr>Перебор списка двумя способами</vt:lpstr>
      <vt:lpstr>Вопросы на закрепление материала</vt:lpstr>
      <vt:lpstr>Задача</vt:lpstr>
      <vt:lpstr>Конкатенация списков с помощью знака +</vt:lpstr>
      <vt:lpstr>Повторение списков с помощью знака *</vt:lpstr>
      <vt:lpstr>Операции со строками</vt:lpstr>
      <vt:lpstr>Срезы списков с помощью :</vt:lpstr>
      <vt:lpstr>Отрицательные индексы:</vt:lpstr>
      <vt:lpstr>Методы списков</vt:lpstr>
      <vt:lpstr>Создание списков. Добавление элементов. Метод append()</vt:lpstr>
      <vt:lpstr>List Comprehensions (генератор списков)</vt:lpstr>
      <vt:lpstr>List Comprehensions (генератор списков)</vt:lpstr>
      <vt:lpstr>List Comprehensions (генератор списков)</vt:lpstr>
      <vt:lpstr>List Comprehensions (генератор списков)</vt:lpstr>
      <vt:lpstr>Вставка элементов перед индексом. Метод insert()</vt:lpstr>
      <vt:lpstr>Удаление элементов. Метод remove(). Инструкция del</vt:lpstr>
      <vt:lpstr>Извлечение элемента. Метод pop()</vt:lpstr>
      <vt:lpstr>Удаление всех элементов. Метод clear(). </vt:lpstr>
      <vt:lpstr>Подсчет количества вхождений элементов. Метод count()</vt:lpstr>
      <vt:lpstr>Проверка наличия данных в списке</vt:lpstr>
      <vt:lpstr>Получение индекса элемента. Метод index()</vt:lpstr>
      <vt:lpstr>Получение индекса элемента. Метод index()</vt:lpstr>
      <vt:lpstr>Получение индекса элемента. Метод index()</vt:lpstr>
      <vt:lpstr>Получение индекса элемента. Метод index()</vt:lpstr>
      <vt:lpstr>Получение индекса элемента. Метод index()</vt:lpstr>
      <vt:lpstr>Получение индекса элемента. Метод index()</vt:lpstr>
      <vt:lpstr>Получение индекса элемента. Метод index()</vt:lpstr>
      <vt:lpstr>Сортировка списков. Метод sort()</vt:lpstr>
      <vt:lpstr>Реверс элементов списка. Метод reverse()</vt:lpstr>
      <vt:lpstr>Сортировка последовательностей. Функция sorted()</vt:lpstr>
      <vt:lpstr>Копирование списка.</vt:lpstr>
      <vt:lpstr>Копирование списка. Метод copy()</vt:lpstr>
      <vt:lpstr>Встроенные функции и списки</vt:lpstr>
      <vt:lpstr>Применение встроенных функций</vt:lpstr>
      <vt:lpstr>Применение встроенных функций</vt:lpstr>
      <vt:lpstr>Применение встроенных функций</vt:lpstr>
      <vt:lpstr>Получение списка из строки. Метод split()</vt:lpstr>
      <vt:lpstr>Презентация PowerPoint</vt:lpstr>
      <vt:lpstr>Двойное разбивание</vt:lpstr>
      <vt:lpstr>Двойное разбивание</vt:lpstr>
      <vt:lpstr>Двойное разбивание</vt:lpstr>
      <vt:lpstr>Двойное разбивание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 Python</dc:title>
  <dc:creator>max</dc:creator>
  <cp:lastModifiedBy>Максим Шаптала</cp:lastModifiedBy>
  <cp:revision>212</cp:revision>
  <dcterms:modified xsi:type="dcterms:W3CDTF">2016-08-26T18:28:20Z</dcterms:modified>
</cp:coreProperties>
</file>