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19" r:id="rId3"/>
    <p:sldMasterId id="2147483731" r:id="rId4"/>
    <p:sldMasterId id="2147483743" r:id="rId5"/>
    <p:sldMasterId id="2147483755" r:id="rId6"/>
    <p:sldMasterId id="2147483767" r:id="rId7"/>
  </p:sldMasterIdLst>
  <p:notesMasterIdLst>
    <p:notesMasterId r:id="rId52"/>
  </p:notesMasterIdLst>
  <p:sldIdLst>
    <p:sldId id="285" r:id="rId8"/>
    <p:sldId id="283" r:id="rId9"/>
    <p:sldId id="354" r:id="rId10"/>
    <p:sldId id="355" r:id="rId11"/>
    <p:sldId id="395" r:id="rId12"/>
    <p:sldId id="360" r:id="rId13"/>
    <p:sldId id="396" r:id="rId14"/>
    <p:sldId id="397" r:id="rId15"/>
    <p:sldId id="357" r:id="rId16"/>
    <p:sldId id="398" r:id="rId17"/>
    <p:sldId id="359" r:id="rId18"/>
    <p:sldId id="399" r:id="rId19"/>
    <p:sldId id="401" r:id="rId20"/>
    <p:sldId id="400" r:id="rId21"/>
    <p:sldId id="362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</p:sldIdLst>
  <p:sldSz cx="16256000" cy="9144000"/>
  <p:notesSz cx="6858000" cy="9144000"/>
  <p:embeddedFontLst>
    <p:embeddedFont>
      <p:font typeface="Cabin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84803" autoAdjust="0"/>
  </p:normalViewPr>
  <p:slideViewPr>
    <p:cSldViewPr snapToGrid="0">
      <p:cViewPr varScale="1">
        <p:scale>
          <a:sx n="57" d="100"/>
          <a:sy n="57" d="100"/>
        </p:scale>
        <p:origin x="-78" y="-11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font" Target="fonts/font3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font" Target="fonts/font1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font" Target="fonts/font4.fntdata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033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6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30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446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81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55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2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801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034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49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33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77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066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021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943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743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564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08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79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841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563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182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103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104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382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2605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470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53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51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108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71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67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4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42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60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92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05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6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698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961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748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83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977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976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831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890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386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7980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143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05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0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7929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8449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1673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6289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2636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4672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089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889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9232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80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1786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7898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1134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232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6282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1299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8590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3029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7332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1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4577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4266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4754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9635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93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3110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7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336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854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215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444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5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Строки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Регулярные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53749"/>
              </p:ext>
            </p:extLst>
          </p:nvPr>
        </p:nvGraphicFramePr>
        <p:xfrm>
          <a:off x="811369" y="2382591"/>
          <a:ext cx="14392240" cy="5784332"/>
        </p:xfrm>
        <a:graphic>
          <a:graphicData uri="http://schemas.openxmlformats.org/drawingml/2006/table">
            <a:tbl>
              <a:tblPr/>
              <a:tblGrid>
                <a:gridCol w="5679583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8712657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.lstrip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.rstrip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и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.expandtabs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</a:t>
                      </a:r>
                      <a:r>
                        <a:rPr lang="en-US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tabsize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копию строки, в которой все символы табуляции заменяются одним или несколькими пробелами, в зависимости от текущего столбца. Если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TabSize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не указан, размер табуляции полагается равным 8 пробелам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847797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преобразования пробелов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31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Удаление пробелов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0025" y="2603500"/>
            <a:ext cx="76008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лишние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удаляют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соответственно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5058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44605"/>
              </p:ext>
            </p:extLst>
          </p:nvPr>
        </p:nvGraphicFramePr>
        <p:xfrm>
          <a:off x="780741" y="1828799"/>
          <a:ext cx="14913735" cy="6664818"/>
        </p:xfrm>
        <a:graphic>
          <a:graphicData uri="http://schemas.openxmlformats.org/drawingml/2006/table">
            <a:tbl>
              <a:tblPr/>
              <a:tblGrid>
                <a:gridCol w="6516711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8397024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.split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символ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Разбиение строки по 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разделителю </a:t>
                      </a:r>
                      <a:r>
                        <a:rPr lang="ru-RU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символ</a:t>
                      </a:r>
                      <a:endParaRPr lang="ru-RU" sz="2800" b="0" i="0" u="none" strike="noStrike" cap="none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.join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список)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Сборка строки из списка с разделителем 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.replace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шаблон, замена)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Замена шаблона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[start],[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количество непересекающихся вхождений подстроки в диапазоне 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[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]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(0 и длина строки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84779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.center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[fill])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отцентрованную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строку, по краям которой стоит символ </a:t>
                      </a:r>
                      <a:r>
                        <a:rPr lang="ru-RU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fill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(пробел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3776830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.format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Форматирование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68900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Другие методы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0703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замена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354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похожа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текстовом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редакторе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случаи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искомой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endParaRPr lang="en-US" sz="32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795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Форматирование строк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8976" t="49609" r="16137" b="48390"/>
          <a:stretch/>
        </p:blipFill>
        <p:spPr>
          <a:xfrm>
            <a:off x="1626059" y="2796684"/>
            <a:ext cx="14061826" cy="352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9250" t="37838" r="15863" b="60161"/>
          <a:stretch/>
        </p:blipFill>
        <p:spPr>
          <a:xfrm>
            <a:off x="1626059" y="3212767"/>
            <a:ext cx="14061826" cy="3525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9250" t="39783" r="15863" b="58055"/>
          <a:stretch/>
        </p:blipFill>
        <p:spPr>
          <a:xfrm>
            <a:off x="1626059" y="3628850"/>
            <a:ext cx="14061826" cy="3809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39054" t="55216" r="17205" b="42829"/>
          <a:stretch/>
        </p:blipFill>
        <p:spPr>
          <a:xfrm>
            <a:off x="1626059" y="4073311"/>
            <a:ext cx="13702748" cy="344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9054" t="57308" r="17205" b="40661"/>
          <a:stretch/>
        </p:blipFill>
        <p:spPr>
          <a:xfrm>
            <a:off x="1626059" y="4481368"/>
            <a:ext cx="13702748" cy="3578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9054" t="59256" r="17205" b="38652"/>
          <a:stretch/>
        </p:blipFill>
        <p:spPr>
          <a:xfrm>
            <a:off x="1626059" y="4902677"/>
            <a:ext cx="13702748" cy="36844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39054" t="66879" r="17205" b="30939"/>
          <a:stretch/>
        </p:blipFill>
        <p:spPr>
          <a:xfrm>
            <a:off x="1626059" y="5334625"/>
            <a:ext cx="13702748" cy="3843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39054" t="69005" r="17205" b="28888"/>
          <a:stretch/>
        </p:blipFill>
        <p:spPr>
          <a:xfrm>
            <a:off x="1626059" y="5782439"/>
            <a:ext cx="13702748" cy="37106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6217001"/>
            <a:ext cx="13702748" cy="35780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39054" t="76639" r="17205" b="21329"/>
          <a:stretch/>
        </p:blipFill>
        <p:spPr>
          <a:xfrm>
            <a:off x="1626059" y="6638310"/>
            <a:ext cx="13702748" cy="35780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39054" t="78497" r="17205" b="19308"/>
          <a:stretch/>
        </p:blipFill>
        <p:spPr>
          <a:xfrm>
            <a:off x="1626059" y="7070502"/>
            <a:ext cx="13702748" cy="38668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7563015"/>
            <a:ext cx="13702748" cy="3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	Регулярные выражения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89082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8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</a:t>
            </a:r>
            <a:r>
              <a:rPr lang="en-US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ru</a:t>
            </a:r>
            <a:r>
              <a:rPr lang="en-US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.wikipedia.org/wiki</a:t>
            </a:r>
            <a:r>
              <a:rPr lang="ru-RU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/</a:t>
            </a:r>
            <a:r>
              <a:rPr lang="ru-RU" sz="3800" u="sng" dirty="0" err="1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Регулярное_выражение</a:t>
            </a:r>
            <a:endParaRPr kumimoji="0" lang="en-US" sz="38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65162" y="2946400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вычислительной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технике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"regex"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")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представляет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собой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краткий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гибкий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способ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текста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таких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конкретные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записывается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формальном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понятном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программе-интерпретатору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Понимание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выражений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594428" y="3241964"/>
            <a:ext cx="13233299" cy="377869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мощный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инструмент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отдельный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шаблонных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традиционный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компактный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16647" y="7826330"/>
            <a:ext cx="11782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regex101.com</a:t>
            </a:r>
            <a:r>
              <a:rPr lang="en-US" sz="3200" dirty="0"/>
              <a:t> </a:t>
            </a:r>
            <a:r>
              <a:rPr lang="en-US" sz="3200" dirty="0" smtClean="0"/>
              <a:t> -  </a:t>
            </a:r>
            <a:r>
              <a:rPr lang="ru-RU" sz="3200" dirty="0" smtClean="0"/>
              <a:t>для проверки регулярных выражений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802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руководство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117055" y="2031822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непробельный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кроме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Набор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может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быть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указан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как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группы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группы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65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Модуль регулярных выражений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импортировать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подобен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[5:10] </a:t>
            </a:r>
          </a:p>
        </p:txBody>
      </p:sp>
    </p:spTree>
    <p:extLst>
      <p:ext uri="{BB962C8B-B14F-4D97-AF65-F5344CB8AC3E}">
        <p14:creationId xmlns:p14="http://schemas.microsoft.com/office/powerpoint/2010/main" val="37718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057025" y="2946221"/>
            <a:ext cx="7906952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('From:', line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54474" y="3747342"/>
            <a:ext cx="7702551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250" y="2590482"/>
            <a:ext cx="14749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FFFF"/>
              </a:buClr>
              <a:buSzPct val="25000"/>
              <a:defRPr/>
            </a:pP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 = ‘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2016</a:t>
            </a: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928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лямбда-выражение?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лямбда выражения?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отличие лямбда-выражений от функций?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filter?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map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reduce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zip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82250" y="241300"/>
            <a:ext cx="1440535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730836" y="3737412"/>
            <a:ext cx="7895700" cy="24973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From:', line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82250" y="3737412"/>
            <a:ext cx="70485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:')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настроили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добавив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специальные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250" y="2828262"/>
            <a:ext cx="14749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FFFF"/>
              </a:buClr>
              <a:buSzPct val="25000"/>
              <a:defRPr/>
            </a:pP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 = ‘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2016</a:t>
            </a: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8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  <p:bldP spid="273" grpId="0"/>
      <p:bldP spid="2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кроме перевода строки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X-Sieve: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X-DSPAM-Result: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  <p:extLst>
      <p:ext uri="{BB962C8B-B14F-4D97-AF65-F5344CB8AC3E}">
        <p14:creationId xmlns:p14="http://schemas.microsoft.com/office/powerpoint/2010/main" val="31692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 символы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text/plain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>
            <a:endCxn id="293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41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290" grpId="0"/>
      <p:bldP spid="291" grpId="0"/>
      <p:bldP spid="292" grpId="0"/>
      <p:bldP spid="2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two weeks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>
            <a:endCxn id="306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формата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вашей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потребоваться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сузить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425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X-Plane is behind schedule: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непробельный символ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1" name="Shape 321"/>
          <p:cNvCxnSpPr>
            <a:stCxn id="317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2" name="Shape 322"/>
          <p:cNvCxnSpPr>
            <a:endCxn id="320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формата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вашей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потребоваться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сузить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79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True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истинно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)/False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ложно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в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соответствующей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754880" y="5645150"/>
            <a:ext cx="1150112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('[0-9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]+',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078807" y="6076307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Одна или несколько цифр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2448819" y="7006582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71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699" y="2320868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подстрок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соответствующих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276977" y="4557583"/>
            <a:ext cx="13068317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781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Внимание</a:t>
            </a:r>
            <a:r>
              <a:rPr lang="en-US" sz="6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!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Жадное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650" y="2132350"/>
            <a:ext cx="139320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ю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максимально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длинн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жадной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возможных</a:t>
            </a:r>
            <a:endParaRPr lang="en-US"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знаков</a:t>
            </a:r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2" name="Shape 352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cxnSp>
        <p:nvCxnSpPr>
          <p:cNvPr id="353" name="Shape 353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4" name="Shape 354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последний символ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chemeClr val="tx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6" name="Shape 356"/>
          <p:cNvSpPr txBox="1"/>
          <p:nvPr/>
        </p:nvSpPr>
        <p:spPr>
          <a:xfrm>
            <a:off x="1155700" y="7788350"/>
            <a:ext cx="5115899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Почему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'From:' ?</a:t>
            </a:r>
          </a:p>
        </p:txBody>
      </p:sp>
    </p:spTree>
    <p:extLst>
      <p:ext uri="{BB962C8B-B14F-4D97-AF65-F5344CB8AC3E}">
        <p14:creationId xmlns:p14="http://schemas.microsoft.com/office/powerpoint/2010/main" val="1125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  <p:bldP spid="349" grpId="0"/>
      <p:bldP spid="350" grpId="0"/>
      <p:bldP spid="352" grpId="0"/>
      <p:bldP spid="354" grpId="0"/>
      <p:bldP spid="3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Нежадное</a:t>
            </a:r>
            <a:r>
              <a:rPr lang="en-US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lang="en-US" sz="7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871046" y="2503747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07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2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выражениях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жадными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! 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latin typeface="Cabin"/>
                <a:ea typeface="Cabin"/>
                <a:cs typeface="Cabin"/>
                <a:sym typeface="Cabin"/>
              </a:rPr>
              <a:t>вопроса</a:t>
            </a:r>
            <a:r>
              <a:rPr lang="ru-RU" sz="3200" dirty="0" smtClean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lang="en-US" sz="3200" dirty="0" smtClean="0">
                <a:latin typeface="Cabin"/>
                <a:ea typeface="Cabin"/>
                <a:cs typeface="Cabin"/>
                <a:sym typeface="Cabin"/>
              </a:rPr>
              <a:t>),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знаки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немного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расслабляются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('^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F.+?: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864099" y="37655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знаков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нежадное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66" name="Shape 366"/>
          <p:cNvCxnSpPr/>
          <p:nvPr/>
        </p:nvCxnSpPr>
        <p:spPr>
          <a:xfrm flipV="1">
            <a:off x="12590199" y="4772250"/>
            <a:ext cx="273900" cy="103003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8" name="Shape 368"/>
          <p:cNvCxnSpPr>
            <a:endCxn id="369" idx="0"/>
          </p:cNvCxnSpPr>
          <p:nvPr/>
        </p:nvCxnSpPr>
        <p:spPr>
          <a:xfrm>
            <a:off x="13483750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00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0" name="Shape 370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последний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7883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build="p"/>
      <p:bldP spid="364" grpId="0"/>
      <p:bldP spid="365" grpId="0"/>
      <p:bldP spid="370" grpId="0"/>
      <p:bldP spid="3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 можете настроить поиск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при помощи скобок указав, какую часть строки извлекать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Cabin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Cabin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Cabin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57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57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непробельных символов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22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скобки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поиск не включаются. Они только указывают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конец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части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строки для извлечения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3" name="Shape 393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4" name="Shape 394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re.findall('^From:.*? (\S+@\S+)',x)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  <p:extLst>
      <p:ext uri="{BB962C8B-B14F-4D97-AF65-F5344CB8AC3E}">
        <p14:creationId xmlns:p14="http://schemas.microsoft.com/office/powerpoint/2010/main" val="38288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Извлечение имени хоста с помощью поиска и среза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6997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Двойной срез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нам необходимо срезать строку, а затем взять одну из полученных частей и снова ее срезать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  <p:extLst>
      <p:ext uri="{BB962C8B-B14F-4D97-AF65-F5344CB8AC3E}">
        <p14:creationId xmlns:p14="http://schemas.microsoft.com/office/powerpoint/2010/main" val="8080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32450" y="7543800"/>
            <a:ext cx="1358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Выполнять поиск, пока не встретится символ “собачки”</a:t>
            </a:r>
          </a:p>
        </p:txBody>
      </p:sp>
      <p:cxnSp>
        <p:nvCxnSpPr>
          <p:cNvPr id="425" name="Shape 425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6" name="Shape 426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33440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6" name="Shape 436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8" name="Shape 438"/>
          <p:cNvSpPr txBox="1"/>
          <p:nvPr/>
        </p:nvSpPr>
        <p:spPr>
          <a:xfrm>
            <a:off x="10272700" y="7594600"/>
            <a:ext cx="545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11346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6903125" y="7620000"/>
            <a:ext cx="855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непробельные символы</a:t>
            </a:r>
          </a:p>
        </p:txBody>
      </p:sp>
      <p:cxnSp>
        <p:nvCxnSpPr>
          <p:cNvPr id="448" name="Shape 448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9" name="Shape 449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0" name="Shape 450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8069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 с начала строки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выражения 'From ' </a:t>
            </a:r>
          </a:p>
        </p:txBody>
      </p:sp>
      <p:cxnSp>
        <p:nvCxnSpPr>
          <p:cNvPr id="459" name="Shape 459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0" name="Shape 460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1" name="Shape 461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40584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5790225" y="8035925"/>
            <a:ext cx="1069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Пропустить все символы,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пока не встретится “собачка”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2" name="Shape 47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4395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Начать извлечение</a:t>
            </a:r>
          </a:p>
        </p:txBody>
      </p:sp>
      <p:cxnSp>
        <p:nvCxnSpPr>
          <p:cNvPr id="481" name="Shape 481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26013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cxnSp>
        <p:nvCxnSpPr>
          <p:cNvPr id="490" name="Shape 490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1" name="Shape 491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2" name="Shape 492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3" name="Shape 49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926300" y="7788175"/>
            <a:ext cx="3819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765100" y="7788175"/>
            <a:ext cx="5401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39532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927279"/>
            <a:ext cx="14877900" cy="78135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5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0587800" y="8026400"/>
            <a:ext cx="5550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Остановить извлечение</a:t>
            </a:r>
          </a:p>
        </p:txBody>
      </p:sp>
      <p:cxnSp>
        <p:nvCxnSpPr>
          <p:cNvPr id="504" name="Shape 504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5" name="Shape 50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19890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9969500" y="241300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'Maximum:', max(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9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python ds.py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Maximum: 0.9907</a:t>
            </a:r>
          </a:p>
        </p:txBody>
      </p:sp>
    </p:spTree>
    <p:extLst>
      <p:ext uri="{BB962C8B-B14F-4D97-AF65-F5344CB8AC3E}">
        <p14:creationId xmlns:p14="http://schemas.microsoft.com/office/powerpoint/2010/main" val="1472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299" cy="1574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 руководство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022350" y="2044700"/>
            <a:ext cx="14719200" cy="683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непробельный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 ноль или более раз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 ноль или более раз (нежадное совпадение)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 один или более раз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 один или более раз (нежадное совпадение)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 один из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 один символ,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кроме перечисленных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Набор символов может быть указан как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 начало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 конец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712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Символ выхода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Чтобы использовать знак регулярного выражения в качестве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обычного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символа, поставьте перед ним наклонную черту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9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kumimoji="0" lang="en-US" sz="4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kumimoji="0" lang="en-US" sz="49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2003073" y="8102600"/>
            <a:ext cx="38483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Цифра или точка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 доллара</a:t>
            </a:r>
          </a:p>
        </p:txBody>
      </p:sp>
      <p:cxnSp>
        <p:nvCxnSpPr>
          <p:cNvPr id="530" name="Shape 530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2" name="Shape 532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3" name="Shape 533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 или более</a:t>
            </a:r>
          </a:p>
        </p:txBody>
      </p:sp>
      <p:cxnSp>
        <p:nvCxnSpPr>
          <p:cNvPr id="534" name="Shape 534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95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Данная презентация охраняется авторским правом “Copyright 2010-  Charles R. Severance (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www.dr-chuck.com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University of Michigan School of Information” 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</a:rPr>
              <a:t>open.umich.edu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Здесь впишите дополнительных авторов и переводчиков...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42307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18612"/>
              </p:ext>
            </p:extLst>
          </p:nvPr>
        </p:nvGraphicFramePr>
        <p:xfrm>
          <a:off x="1271609" y="1352281"/>
          <a:ext cx="13931900" cy="6131142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9201955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alnum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 или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нижнем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4639023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upper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верхнем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0807596"/>
                  </a:ext>
                </a:extLst>
              </a:tr>
              <a:tr h="173312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5668157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Начинаются ли слова в строке с заглавной буквы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10405044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16125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проверки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20657"/>
              </p:ext>
            </p:extLst>
          </p:nvPr>
        </p:nvGraphicFramePr>
        <p:xfrm>
          <a:off x="1271609" y="7483423"/>
          <a:ext cx="13931900" cy="1444274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:a16="http://schemas.microsoft.com/office/drawing/2014/main" xmlns="" val="2364511192"/>
                    </a:ext>
                  </a:extLst>
                </a:gridCol>
                <a:gridCol w="9201955">
                  <a:extLst>
                    <a:ext uri="{9D8B030D-6E8A-4147-A177-3AD203B41FA5}">
                      <a16:colId xmlns:a16="http://schemas.microsoft.com/office/drawing/2014/main" xmlns="" val="1519953066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Начинается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 шаблона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8085228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Заканчивается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шаблоном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7597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925393" y="3821896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 have a nice day'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7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Префиксы</a:t>
            </a:r>
          </a:p>
        </p:txBody>
      </p:sp>
    </p:spTree>
    <p:extLst>
      <p:ext uri="{BB962C8B-B14F-4D97-AF65-F5344CB8AC3E}">
        <p14:creationId xmlns:p14="http://schemas.microsoft.com/office/powerpoint/2010/main" val="23155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59460"/>
              </p:ext>
            </p:extLst>
          </p:nvPr>
        </p:nvGraphicFramePr>
        <p:xfrm>
          <a:off x="811369" y="2266681"/>
          <a:ext cx="14392240" cy="5357612"/>
        </p:xfrm>
        <a:graphic>
          <a:graphicData uri="http://schemas.openxmlformats.org/drawingml/2006/table">
            <a:tbl>
              <a:tblPr/>
              <a:tblGrid>
                <a:gridCol w="6684135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7708105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217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1929"/>
              </p:ext>
            </p:extLst>
          </p:nvPr>
        </p:nvGraphicFramePr>
        <p:xfrm>
          <a:off x="811369" y="2266681"/>
          <a:ext cx="14392240" cy="5520101"/>
        </p:xfrm>
        <a:graphic>
          <a:graphicData uri="http://schemas.openxmlformats.org/drawingml/2006/table">
            <a:tbl>
              <a:tblPr/>
              <a:tblGrid>
                <a:gridCol w="4700789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9691451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.swapcase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Переводит символы нижнего регистра в верхний, а верхнего –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Первую букву каждого слова переводит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.capitalize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Переводит первый символ строки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.upper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верхнему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847797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.lower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нижнему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изменения регистра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56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А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верхний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().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сначала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регистра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133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build="p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2473</Words>
  <Application>Microsoft Office PowerPoint</Application>
  <PresentationFormat>Произвольный</PresentationFormat>
  <Paragraphs>400</Paragraphs>
  <Slides>44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44</vt:i4>
      </vt:variant>
    </vt:vector>
  </HeadingPairs>
  <TitlesOfParts>
    <vt:vector size="54" baseType="lpstr">
      <vt:lpstr>Arial</vt:lpstr>
      <vt:lpstr>Cabin</vt:lpstr>
      <vt:lpstr>Courier New</vt:lpstr>
      <vt:lpstr>1_Title &amp; Bullets</vt:lpstr>
      <vt:lpstr>1_Title &amp; Subtitle</vt:lpstr>
      <vt:lpstr>2_Title &amp; Bullets</vt:lpstr>
      <vt:lpstr>Title &amp; Bullets</vt:lpstr>
      <vt:lpstr>3_Title &amp; Bullets</vt:lpstr>
      <vt:lpstr>4_Title &amp; Bullets</vt:lpstr>
      <vt:lpstr>5_Title &amp; Bullets</vt:lpstr>
      <vt:lpstr>Программирование на Python </vt:lpstr>
      <vt:lpstr>Вопросы на повторение</vt:lpstr>
      <vt:lpstr>Задача на повторение</vt:lpstr>
      <vt:lpstr>Презентация PowerPoint</vt:lpstr>
      <vt:lpstr>Методы проверки</vt:lpstr>
      <vt:lpstr>Презентация PowerPoint</vt:lpstr>
      <vt:lpstr>Методы поиска</vt:lpstr>
      <vt:lpstr>Методы изменения регистра</vt:lpstr>
      <vt:lpstr>Преобразование РЕГИСТРА</vt:lpstr>
      <vt:lpstr>Методы преобразования пробелов</vt:lpstr>
      <vt:lpstr>Удаление пробелов</vt:lpstr>
      <vt:lpstr>Другие методы</vt:lpstr>
      <vt:lpstr>Поиск и замена</vt:lpstr>
      <vt:lpstr>Форматирование строк</vt:lpstr>
      <vt:lpstr> Регулярные выражения</vt:lpstr>
      <vt:lpstr>Понимание регулярных выражений</vt:lpstr>
      <vt:lpstr>Краткое руководство</vt:lpstr>
      <vt:lpstr>Модуль регулярных выражений</vt:lpstr>
      <vt:lpstr>Использование re.search() как find()</vt:lpstr>
      <vt:lpstr>Использование re.search() как startswith()</vt:lpstr>
      <vt:lpstr>Шаблонные символы</vt:lpstr>
      <vt:lpstr>Шаблонные символы</vt:lpstr>
      <vt:lpstr>Настройка совпадений</vt:lpstr>
      <vt:lpstr>Настройка совпадений</vt:lpstr>
      <vt:lpstr>Поиск и извлечение данных</vt:lpstr>
      <vt:lpstr>Поиск и извлечение данных</vt:lpstr>
      <vt:lpstr>Внимание! Жадное совпадение</vt:lpstr>
      <vt:lpstr>Нежадное совпадение</vt:lpstr>
      <vt:lpstr>Настройка извлечения строк</vt:lpstr>
      <vt:lpstr>Настройка извлечения строк</vt:lpstr>
      <vt:lpstr>Презентация PowerPoint</vt:lpstr>
      <vt:lpstr>Двойной срез</vt:lpstr>
      <vt:lpstr>Версия с регулярным выражением</vt:lpstr>
      <vt:lpstr>Версия с регулярным выражением</vt:lpstr>
      <vt:lpstr>Версия с регулярным выражением</vt:lpstr>
      <vt:lpstr>Вариант покруче</vt:lpstr>
      <vt:lpstr>Вариант покруче</vt:lpstr>
      <vt:lpstr>Вариант покруче</vt:lpstr>
      <vt:lpstr>Вариант покруче</vt:lpstr>
      <vt:lpstr>Вариант покруче</vt:lpstr>
      <vt:lpstr>Spam Confidence</vt:lpstr>
      <vt:lpstr>Краткое руководство</vt:lpstr>
      <vt:lpstr>Символ выхода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535</cp:revision>
  <dcterms:modified xsi:type="dcterms:W3CDTF">2016-09-17T08:52:32Z</dcterms:modified>
</cp:coreProperties>
</file>