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19" r:id="rId3"/>
    <p:sldMasterId id="2147483731" r:id="rId4"/>
    <p:sldMasterId id="2147483743" r:id="rId5"/>
    <p:sldMasterId id="2147483755" r:id="rId6"/>
    <p:sldMasterId id="2147483767" r:id="rId7"/>
  </p:sldMasterIdLst>
  <p:notesMasterIdLst>
    <p:notesMasterId r:id="rId51"/>
  </p:notesMasterIdLst>
  <p:sldIdLst>
    <p:sldId id="285" r:id="rId8"/>
    <p:sldId id="283" r:id="rId9"/>
    <p:sldId id="354" r:id="rId10"/>
    <p:sldId id="355" r:id="rId11"/>
    <p:sldId id="395" r:id="rId12"/>
    <p:sldId id="360" r:id="rId13"/>
    <p:sldId id="396" r:id="rId14"/>
    <p:sldId id="397" r:id="rId15"/>
    <p:sldId id="357" r:id="rId16"/>
    <p:sldId id="398" r:id="rId17"/>
    <p:sldId id="359" r:id="rId18"/>
    <p:sldId id="399" r:id="rId19"/>
    <p:sldId id="401" r:id="rId20"/>
    <p:sldId id="400" r:id="rId21"/>
    <p:sldId id="362" r:id="rId22"/>
    <p:sldId id="365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402" r:id="rId41"/>
    <p:sldId id="403" r:id="rId42"/>
    <p:sldId id="404" r:id="rId43"/>
    <p:sldId id="405" r:id="rId44"/>
    <p:sldId id="406" r:id="rId45"/>
    <p:sldId id="407" r:id="rId46"/>
    <p:sldId id="408" r:id="rId47"/>
    <p:sldId id="391" r:id="rId48"/>
    <p:sldId id="393" r:id="rId49"/>
    <p:sldId id="394" r:id="rId50"/>
  </p:sldIdLst>
  <p:sldSz cx="16256000" cy="9144000"/>
  <p:notesSz cx="6858000" cy="9144000"/>
  <p:embeddedFontLst>
    <p:embeddedFont>
      <p:font typeface="Cabin" panose="020B060402020202020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98847" autoAdjust="0"/>
  </p:normalViewPr>
  <p:slideViewPr>
    <p:cSldViewPr snapToGrid="0">
      <p:cViewPr varScale="1">
        <p:scale>
          <a:sx n="67" d="100"/>
          <a:sy n="67" d="100"/>
        </p:scale>
        <p:origin x="-126" y="-13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font" Target="fonts/font4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font" Target="fonts/font2.fntdata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font" Target="fonts/font1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commentAuthors" Target="commentAuthors.xml"/><Relationship Id="rId8" Type="http://schemas.openxmlformats.org/officeDocument/2006/relationships/slide" Target="slides/slide1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0033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967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308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6446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205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681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3555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221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9801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155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8034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099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3497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6233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777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50666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60218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9432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87437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5646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4081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17959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9171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9171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9171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9171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9171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9171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9171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9171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34703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5108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0516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718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0670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5894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412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8421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45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6600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39268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305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46553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4698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59615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77482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183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49777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79763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58310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5749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6870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1523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6951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7516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4941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77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8674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4225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8687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6850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58906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83867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77980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98143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6052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702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17929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38449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81673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16289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42636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44672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50891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38897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09232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80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17865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778981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611347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02324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162827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312998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985908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630294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073320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913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4577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442668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747549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496350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69386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531109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770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43364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536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38544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32215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84440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5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1</a:t>
            </a:r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Строки</a:t>
            </a: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Регулярные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753749"/>
              </p:ext>
            </p:extLst>
          </p:nvPr>
        </p:nvGraphicFramePr>
        <p:xfrm>
          <a:off x="811369" y="2382591"/>
          <a:ext cx="14392240" cy="5784332"/>
        </p:xfrm>
        <a:graphic>
          <a:graphicData uri="http://schemas.openxmlformats.org/drawingml/2006/table">
            <a:tbl>
              <a:tblPr/>
              <a:tblGrid>
                <a:gridCol w="5679583">
                  <a:extLst>
                    <a:ext uri="{9D8B030D-6E8A-4147-A177-3AD203B41FA5}">
                      <a16:colId xmlns:a16="http://schemas.microsoft.com/office/drawing/2014/main" xmlns="" val="2882558650"/>
                    </a:ext>
                  </a:extLst>
                </a:gridCol>
                <a:gridCol w="8712657">
                  <a:extLst>
                    <a:ext uri="{9D8B030D-6E8A-4147-A177-3AD203B41FA5}">
                      <a16:colId xmlns:a16="http://schemas.microsoft.com/office/drawing/2014/main" xmlns="" val="187221778"/>
                    </a:ext>
                  </a:extLst>
                </a:gridCol>
              </a:tblGrid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.lstrip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([chars])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Удаление пробельных символов в начале строки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5978309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cap="none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.rstrip</a:t>
                      </a:r>
                      <a:r>
                        <a:rPr lang="en-US" sz="28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([chars])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Удаление пробельных символов в конце строки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91151074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cap="none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.strip</a:t>
                      </a:r>
                      <a:r>
                        <a:rPr lang="en-US" sz="28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([chars])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Удаление пробельных символов в начале и в конце строки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17971800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cap="none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.expandtabs</a:t>
                      </a:r>
                      <a:r>
                        <a:rPr lang="en-US" sz="28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([</a:t>
                      </a:r>
                      <a:r>
                        <a:rPr lang="en-US" sz="2800" b="0" i="0" u="none" strike="noStrike" cap="none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tabsize</a:t>
                      </a:r>
                      <a:r>
                        <a:rPr lang="en-US" sz="28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Возвращает копию строки, в которой все символы табуляции заменяются одним или несколькими пробелами, в зависимости от текущего столбца. Если </a:t>
                      </a:r>
                      <a:r>
                        <a:rPr lang="ru-RU" sz="2800" dirty="0" err="1">
                          <a:solidFill>
                            <a:schemeClr val="bg2"/>
                          </a:solidFill>
                        </a:rPr>
                        <a:t>TabSize</a:t>
                      </a:r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 не указан, размер табуляции полагается равным 8 пробелам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98847797"/>
                  </a:ext>
                </a:extLst>
              </a:tr>
            </a:tbl>
          </a:graphicData>
        </a:graphic>
      </p:graphicFrame>
      <p:sp>
        <p:nvSpPr>
          <p:cNvPr id="4" name="Shape 470"/>
          <p:cNvSpPr txBox="1">
            <a:spLocks noGrp="1"/>
          </p:cNvSpPr>
          <p:nvPr>
            <p:ph type="title"/>
          </p:nvPr>
        </p:nvSpPr>
        <p:spPr>
          <a:xfrm>
            <a:off x="1271609" y="393077"/>
            <a:ext cx="13932000" cy="107511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2"/>
              </a:buClr>
              <a:buSzPct val="25000"/>
            </a:pPr>
            <a:r>
              <a:rPr lang="ru-RU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Методы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преобразования пробелов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4319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Удаление пробелов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0025" y="2603500"/>
            <a:ext cx="76008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необходимо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удалить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лишние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пробелы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начале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и(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конце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lstrip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rstrip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удаляют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пробелы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слева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справа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соответственно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strip()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удаляет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пробелы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начале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и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конце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   Hello Bob  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.lstrip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'Hello Bob  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   Hello Bob'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.strip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50581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44605"/>
              </p:ext>
            </p:extLst>
          </p:nvPr>
        </p:nvGraphicFramePr>
        <p:xfrm>
          <a:off x="780741" y="1828799"/>
          <a:ext cx="14913735" cy="6664818"/>
        </p:xfrm>
        <a:graphic>
          <a:graphicData uri="http://schemas.openxmlformats.org/drawingml/2006/table">
            <a:tbl>
              <a:tblPr/>
              <a:tblGrid>
                <a:gridCol w="6516711">
                  <a:extLst>
                    <a:ext uri="{9D8B030D-6E8A-4147-A177-3AD203B41FA5}">
                      <a16:colId xmlns:a16="http://schemas.microsoft.com/office/drawing/2014/main" xmlns="" val="2882558650"/>
                    </a:ext>
                  </a:extLst>
                </a:gridCol>
                <a:gridCol w="8397024">
                  <a:extLst>
                    <a:ext uri="{9D8B030D-6E8A-4147-A177-3AD203B41FA5}">
                      <a16:colId xmlns:a16="http://schemas.microsoft.com/office/drawing/2014/main" xmlns="" val="187221778"/>
                    </a:ext>
                  </a:extLst>
                </a:gridCol>
              </a:tblGrid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.split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u-RU" sz="28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символ</a:t>
                      </a:r>
                      <a:r>
                        <a:rPr lang="ru-RU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Разбиение строки по </a:t>
                      </a:r>
                      <a:r>
                        <a:rPr lang="ru-RU" sz="2800" dirty="0" smtClean="0">
                          <a:solidFill>
                            <a:schemeClr val="bg2"/>
                          </a:solidFill>
                        </a:rPr>
                        <a:t>разделителю </a:t>
                      </a:r>
                      <a:r>
                        <a:rPr lang="ru-RU" sz="2800" b="0" i="0" u="none" strike="noStrike" cap="none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символ</a:t>
                      </a:r>
                      <a:endParaRPr lang="ru-RU" sz="2800" b="0" i="0" u="none" strike="noStrike" cap="none" dirty="0">
                        <a:solidFill>
                          <a:schemeClr val="bg2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5978309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.join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u-RU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список)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Сборка строки из списка с разделителем 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endParaRPr lang="ru-RU" sz="2800" b="0" i="0" u="none" strike="noStrike" cap="none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91151074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.replace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u-RU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шаблон, замена)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Замена шаблона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17971800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.count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[start],[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Возвращает количество непересекающихся вхождений подстроки в диапазоне </a:t>
                      </a:r>
                      <a:r>
                        <a:rPr lang="ru-RU" sz="2800" dirty="0" smtClean="0">
                          <a:solidFill>
                            <a:schemeClr val="bg2"/>
                          </a:solidFill>
                        </a:rPr>
                        <a:t>[</a:t>
                      </a:r>
                      <a:r>
                        <a:rPr lang="en-US" sz="2800" b="0" i="0" u="none" strike="noStrike" cap="none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start</a:t>
                      </a:r>
                      <a:r>
                        <a:rPr lang="ru-RU" sz="2800" dirty="0" smtClean="0">
                          <a:solidFill>
                            <a:schemeClr val="bg2"/>
                          </a:solidFill>
                        </a:rPr>
                        <a:t>, </a:t>
                      </a:r>
                      <a:r>
                        <a:rPr lang="en-US" sz="2800" b="0" i="0" u="none" strike="noStrike" cap="none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end</a:t>
                      </a:r>
                      <a:r>
                        <a:rPr lang="ru-RU" sz="2800" dirty="0" smtClean="0">
                          <a:solidFill>
                            <a:schemeClr val="bg2"/>
                          </a:solidFill>
                        </a:rPr>
                        <a:t>] </a:t>
                      </a:r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(0 и длина строки по умолчанию)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98847797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.center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(width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[fill])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Возвращает </a:t>
                      </a:r>
                      <a:r>
                        <a:rPr lang="ru-RU" sz="2800" dirty="0" err="1">
                          <a:solidFill>
                            <a:schemeClr val="bg2"/>
                          </a:solidFill>
                        </a:rPr>
                        <a:t>отцентрованную</a:t>
                      </a:r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 строку, по краям которой стоит символ </a:t>
                      </a:r>
                      <a:r>
                        <a:rPr lang="ru-RU" sz="2800" b="0" i="0" u="none" strike="noStrike" cap="none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fill</a:t>
                      </a:r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 (пробел по умолчанию)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437768307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.format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2800" b="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2800" b="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Форматирование строки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2968900"/>
                  </a:ext>
                </a:extLst>
              </a:tr>
            </a:tbl>
          </a:graphicData>
        </a:graphic>
      </p:graphicFrame>
      <p:sp>
        <p:nvSpPr>
          <p:cNvPr id="4" name="Shape 470"/>
          <p:cNvSpPr txBox="1">
            <a:spLocks noGrp="1"/>
          </p:cNvSpPr>
          <p:nvPr>
            <p:ph type="title"/>
          </p:nvPr>
        </p:nvSpPr>
        <p:spPr>
          <a:xfrm>
            <a:off x="1271609" y="393077"/>
            <a:ext cx="13932000" cy="107511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Другие методы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07036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r>
              <a:rPr lang="en-US" sz="7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замена</a:t>
            </a:r>
            <a:endParaRPr lang="en-US" sz="7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3549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2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replace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похожа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оператор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поиска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замены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”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текстовом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редакторе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Она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заменяет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32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случаи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искомой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2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замены</a:t>
            </a:r>
            <a:endParaRPr lang="en-US" sz="32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 = 'Hello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greet.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Bob'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'Jane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Jane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greet.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o'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77959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/>
              <a:t>Форматирование строк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38976" t="49609" r="16137" b="48390"/>
          <a:stretch/>
        </p:blipFill>
        <p:spPr>
          <a:xfrm>
            <a:off x="1626059" y="2796684"/>
            <a:ext cx="14061826" cy="3525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39250" t="37838" r="15863" b="60161"/>
          <a:stretch/>
        </p:blipFill>
        <p:spPr>
          <a:xfrm>
            <a:off x="1626059" y="3212767"/>
            <a:ext cx="14061826" cy="35258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39250" t="39783" r="15863" b="58055"/>
          <a:stretch/>
        </p:blipFill>
        <p:spPr>
          <a:xfrm>
            <a:off x="1626059" y="3628850"/>
            <a:ext cx="14061826" cy="3809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39054" t="55216" r="17205" b="42829"/>
          <a:stretch/>
        </p:blipFill>
        <p:spPr>
          <a:xfrm>
            <a:off x="1626059" y="4073311"/>
            <a:ext cx="13702748" cy="34455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39054" t="57308" r="17205" b="40661"/>
          <a:stretch/>
        </p:blipFill>
        <p:spPr>
          <a:xfrm>
            <a:off x="1626059" y="4481368"/>
            <a:ext cx="13702748" cy="35780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/>
          <a:srcRect l="39054" t="59256" r="17205" b="38652"/>
          <a:stretch/>
        </p:blipFill>
        <p:spPr>
          <a:xfrm>
            <a:off x="1626059" y="4902677"/>
            <a:ext cx="13702748" cy="36844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/>
          <a:srcRect l="39054" t="66879" r="17205" b="30939"/>
          <a:stretch/>
        </p:blipFill>
        <p:spPr>
          <a:xfrm>
            <a:off x="1626059" y="5334625"/>
            <a:ext cx="13702748" cy="38431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/>
          <a:srcRect l="39054" t="69005" r="17205" b="28888"/>
          <a:stretch/>
        </p:blipFill>
        <p:spPr>
          <a:xfrm>
            <a:off x="1626059" y="5782439"/>
            <a:ext cx="13702748" cy="37106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/>
          <a:srcRect l="39054" t="70954" r="17205" b="27014"/>
          <a:stretch/>
        </p:blipFill>
        <p:spPr>
          <a:xfrm>
            <a:off x="1626059" y="6217001"/>
            <a:ext cx="13702748" cy="35780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/>
          <a:srcRect l="39054" t="76639" r="17205" b="21329"/>
          <a:stretch/>
        </p:blipFill>
        <p:spPr>
          <a:xfrm>
            <a:off x="1626059" y="6638310"/>
            <a:ext cx="13702748" cy="35780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3"/>
          <a:srcRect l="39054" t="78497" r="17205" b="19308"/>
          <a:stretch/>
        </p:blipFill>
        <p:spPr>
          <a:xfrm>
            <a:off x="1626059" y="7070502"/>
            <a:ext cx="13702748" cy="38668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3"/>
          <a:srcRect l="39054" t="70954" r="17205" b="27014"/>
          <a:stretch/>
        </p:blipFill>
        <p:spPr>
          <a:xfrm>
            <a:off x="1626059" y="7563015"/>
            <a:ext cx="13702748" cy="3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8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	Регулярные выражения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540075" y="8115300"/>
            <a:ext cx="1189082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800" u="sng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</a:t>
            </a:r>
            <a:r>
              <a:rPr lang="en-US" sz="3800" u="sng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://ru.wikipedia.org/wiki</a:t>
            </a:r>
            <a:r>
              <a:rPr lang="ru-RU" sz="3800" u="sng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/</a:t>
            </a:r>
            <a:r>
              <a:rPr lang="ru-RU" sz="3800" u="sng" dirty="0" err="1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Регулярное_выражение</a:t>
            </a:r>
            <a:endParaRPr kumimoji="0" lang="en-US" sz="3800" b="0" i="0" u="sng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  <a:hlinkClick r:id="rId3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1365162" y="2946400"/>
            <a:ext cx="14153880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вычислительной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технике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регулярное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выражение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(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также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"regex"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"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regexp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")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представляет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собой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краткий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гибкий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способ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поиска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строк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текста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таких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конкретные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символы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слова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набор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символов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.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Регулярное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выражение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записывается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формальном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языке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понятном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программе-интерпретатору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регулярных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выражений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71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511300" y="469900"/>
            <a:ext cx="132332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Понимание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регулярных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выражений</a:t>
            </a:r>
            <a:endParaRPr lang="en-US" sz="7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594428" y="3241964"/>
            <a:ext cx="13233299" cy="377869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779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Очень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мощный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инструмент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04900" marR="0" lvl="0" indent="-5779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Регулярные</a:t>
            </a:r>
            <a:r>
              <a:rPr lang="en-US" sz="32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отдельный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язык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1104900" marR="0" lvl="0" indent="-5779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Язык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"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шаблонных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"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символов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программирование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символами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04900" marR="0" lvl="0" indent="-5779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своего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рода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традиционный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компактный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язык</a:t>
            </a:r>
            <a:endParaRPr lang="en-US" sz="32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16647" y="7826330"/>
            <a:ext cx="117823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regex101.com</a:t>
            </a:r>
            <a:r>
              <a:rPr lang="en-US" sz="3200" dirty="0"/>
              <a:t> </a:t>
            </a:r>
            <a:r>
              <a:rPr lang="en-US" sz="3200" dirty="0" smtClean="0"/>
              <a:t> -  </a:t>
            </a:r>
            <a:r>
              <a:rPr lang="ru-RU" sz="3200" dirty="0" smtClean="0"/>
              <a:t>для проверки регулярных выражений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6802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1574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Краткое</a:t>
            </a:r>
            <a:r>
              <a:rPr lang="en-US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руководство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2117055" y="2031822"/>
            <a:ext cx="14719299" cy="683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Начало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строки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Конец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строки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Любой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Пробел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Любой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непробельный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ноль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или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более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раз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ноль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или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более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раз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нежадное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совпадение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один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или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более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раз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один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или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более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раз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нежадное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совпадение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kumimoji="0" lang="en-US" sz="29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aeiou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Любой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один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из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перечисленных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символов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Любой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один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кроме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перечисленных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Набор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символов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может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быть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указан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как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диапазон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Указывает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начало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ru-RU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группы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Указывает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конец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600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группы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1651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Модуль регулярных выражений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40768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Перед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тем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начать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использовать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регулярные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ражения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необходимо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импортировать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соответствующую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библиотеку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команды</a:t>
            </a:r>
            <a:r>
              <a:rPr lang="ru-RU" sz="32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import </a:t>
            </a:r>
            <a:r>
              <a:rPr lang="en-US" sz="32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"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Чтобы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проверить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соответствует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регулярному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выражению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ввести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</a:t>
            </a:r>
            <a:r>
              <a:rPr lang="en-US" sz="32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команда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аналогична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Чтобы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извлечь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использовать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re.findall</a:t>
            </a:r>
            <a:r>
              <a:rPr lang="en-US" sz="32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подобен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срезом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2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var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[5:10] </a:t>
            </a:r>
          </a:p>
        </p:txBody>
      </p:sp>
    </p:spTree>
    <p:extLst>
      <p:ext uri="{BB962C8B-B14F-4D97-AF65-F5344CB8AC3E}">
        <p14:creationId xmlns:p14="http://schemas.microsoft.com/office/powerpoint/2010/main" val="377180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Использование</a:t>
            </a:r>
            <a:r>
              <a:rPr lang="en-US" sz="6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 b="0" i="0" u="none" strike="noStrike" cap="none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</a:t>
            </a:r>
            <a:r>
              <a:rPr lang="en-US" sz="60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057025" y="4147390"/>
            <a:ext cx="7906952" cy="2579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re.search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('From:', line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(line)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207516" y="4147390"/>
            <a:ext cx="7702551" cy="2579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line.find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('From:')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&gt;= 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(line)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2250" y="2590482"/>
            <a:ext cx="147495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Clr>
                <a:srgbClr val="FFFFFF"/>
              </a:buClr>
              <a:buSzPct val="25000"/>
              <a:defRPr/>
            </a:pPr>
            <a:r>
              <a:rPr lang="en-US" sz="32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 = ‘</a:t>
            </a:r>
            <a:r>
              <a:rPr lang="en-US" sz="32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lang="en-US" sz="32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@itstep.org</a:t>
            </a:r>
            <a:r>
              <a:rPr lang="en-US" sz="32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2016</a:t>
            </a:r>
            <a:r>
              <a:rPr lang="en-US" sz="32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29285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animBg="1"/>
      <p:bldP spid="2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189786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лямбда-выражение?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Для чего нужны лямбда выражения?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В чем отличие лямбда-выражений от функций?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Какое назначение функции </a:t>
            </a:r>
            <a:r>
              <a:rPr lang="en-US" sz="2800" dirty="0" smtClean="0"/>
              <a:t>filter?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Какое назначение функции </a:t>
            </a:r>
            <a:r>
              <a:rPr lang="en-US" sz="2800" dirty="0" smtClean="0"/>
              <a:t>map</a:t>
            </a:r>
            <a:r>
              <a:rPr lang="ru-RU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/>
              <a:t>Какое назначение функции </a:t>
            </a:r>
            <a:r>
              <a:rPr lang="en-US" sz="2800" dirty="0" smtClean="0"/>
              <a:t>reduce</a:t>
            </a:r>
            <a:r>
              <a:rPr lang="ru-RU" sz="2800" dirty="0" smtClean="0"/>
              <a:t>?</a:t>
            </a:r>
            <a:endParaRPr lang="ru-RU" sz="2800" dirty="0"/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/>
              <a:t>Какое назначение функции </a:t>
            </a:r>
            <a:r>
              <a:rPr lang="en-US" sz="2800" dirty="0" smtClean="0"/>
              <a:t>zip</a:t>
            </a:r>
            <a:r>
              <a:rPr lang="ru-RU" sz="2800" dirty="0" smtClean="0"/>
              <a:t>?</a:t>
            </a:r>
            <a:endParaRPr lang="ru-RU" sz="2800" dirty="0"/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682250" y="241300"/>
            <a:ext cx="1440535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Использование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 b="0" i="0" u="none" strike="noStrike" cap="none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</a:t>
            </a:r>
            <a:r>
              <a:rPr lang="en-US" sz="60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startswith</a:t>
            </a:r>
            <a:r>
              <a:rPr lang="en-US" sz="6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7730836" y="4180114"/>
            <a:ext cx="7895700" cy="2318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re.search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From:', line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print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(line)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188775" y="4129299"/>
            <a:ext cx="7048586" cy="2369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line.startswith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('From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:')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 (line)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188775" y="81407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настроили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поиск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добавив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строке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специальные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символы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2250" y="2828262"/>
            <a:ext cx="147495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Clr>
                <a:srgbClr val="FFFFFF"/>
              </a:buClr>
              <a:buSzPct val="25000"/>
              <a:defRPr/>
            </a:pPr>
            <a:r>
              <a:rPr lang="en-US" sz="32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 = ‘</a:t>
            </a:r>
            <a:r>
              <a:rPr lang="en-US" sz="32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lang="en-US" sz="32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@itstep.org</a:t>
            </a:r>
            <a:r>
              <a:rPr lang="en-US" sz="32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2016</a:t>
            </a:r>
            <a:r>
              <a:rPr lang="en-US" sz="32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1383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animBg="1"/>
      <p:bldP spid="273" grpId="0" animBg="1"/>
      <p:bldP spid="2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Шаблонные</a:t>
            </a:r>
            <a:r>
              <a:rPr lang="en-US" sz="7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символы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Точка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соответствует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любому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символу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кроме перевода строки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добавить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звездочку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повторяться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любое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количество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400175" y="5426075"/>
            <a:ext cx="9739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X-Sieve: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X-DSPAM-Result: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X-DSPAM-Confidence: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0.8475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X-Content-Type-Message-Body: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1878582" y="6045124"/>
            <a:ext cx="24690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^X.*:</a:t>
            </a:r>
          </a:p>
        </p:txBody>
      </p:sp>
    </p:spTree>
    <p:extLst>
      <p:ext uri="{BB962C8B-B14F-4D97-AF65-F5344CB8AC3E}">
        <p14:creationId xmlns:p14="http://schemas.microsoft.com/office/powerpoint/2010/main" val="316927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28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Шаблонные символы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Точка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соответствует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любому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символу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добавить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звездочку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повторяться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любое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количество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247775" y="54260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CMU Sieve 2.3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Innocent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-DSPAM-Confidence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0.8475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-Content-Type-Message-Body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text/plain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Начало строки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Любой символ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Много раз</a:t>
            </a:r>
          </a:p>
        </p:txBody>
      </p:sp>
      <p:cxnSp>
        <p:nvCxnSpPr>
          <p:cNvPr id="294" name="Shape 294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5" name="Shape 295"/>
          <p:cNvCxnSpPr>
            <a:endCxn id="293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6" name="Shape 296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8410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/>
      <p:bldP spid="290" grpId="0"/>
      <p:bldP spid="291" grpId="0"/>
      <p:bldP spid="292" grpId="0"/>
      <p:bldP spid="29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Настройка совпадений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247775" y="5467350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CMU Sieve 2.3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Innocent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Plane is behind schedule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two weeks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7351711" y="5143500"/>
            <a:ext cx="4962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Начало строки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Любой символ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Много раз</a:t>
            </a:r>
          </a:p>
        </p:txBody>
      </p:sp>
      <p:cxnSp>
        <p:nvCxnSpPr>
          <p:cNvPr id="307" name="Shape 307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>
            <a:endCxn id="306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9" name="Shape 309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зависимости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формата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данных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цели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вашей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вам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потребоваться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сузить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40425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Настройка совпадений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47775" y="5441950"/>
            <a:ext cx="87816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Sieve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CMU Sieve 2.3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DSPAM-Result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Innocent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X-Plane is behind schedule: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two weeks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Начало строки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8431211" y="7937500"/>
            <a:ext cx="73659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Любой непробельный символ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более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раз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21" name="Shape 321"/>
          <p:cNvCxnSpPr>
            <a:stCxn id="317" idx="2"/>
          </p:cNvCxnSpPr>
          <p:nvPr/>
        </p:nvCxnSpPr>
        <p:spPr>
          <a:xfrm flipH="1">
            <a:off x="12898300" y="7264500"/>
            <a:ext cx="421800" cy="7920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2" name="Shape 322"/>
          <p:cNvCxnSpPr>
            <a:endCxn id="320" idx="2"/>
          </p:cNvCxnSpPr>
          <p:nvPr/>
        </p:nvCxnSpPr>
        <p:spPr>
          <a:xfrm rot="10800000" flipH="1">
            <a:off x="14238475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3" name="Shape 323"/>
          <p:cNvCxnSpPr/>
          <p:nvPr/>
        </p:nvCxnSpPr>
        <p:spPr>
          <a:xfrm rot="10800000">
            <a:off x="11615736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зависимости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формата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данных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цели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вашей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вам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потребоваться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сузить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87992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0"/>
      <p:bldP spid="318" grpId="0"/>
      <p:bldP spid="319" grpId="0"/>
      <p:bldP spid="3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Поиск и извлечение данных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81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re.search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возвращает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True (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истинно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)/False (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ложно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в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зависимости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соответствия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регулярному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выражению</a:t>
            </a:r>
            <a:endParaRPr lang="en-US" sz="32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извлечения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соответствующей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регулярному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выражению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754880" y="5645150"/>
            <a:ext cx="1150112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'My 2 favorite numbers are 19 and 42'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('[0-9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]+',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1078807" y="6076307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[0-9]+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931862" y="7683500"/>
            <a:ext cx="3705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Одна или несколько цифр</a:t>
            </a:r>
          </a:p>
        </p:txBody>
      </p:sp>
      <p:cxnSp>
        <p:nvCxnSpPr>
          <p:cNvPr id="334" name="Shape 334"/>
          <p:cNvCxnSpPr/>
          <p:nvPr/>
        </p:nvCxnSpPr>
        <p:spPr>
          <a:xfrm>
            <a:off x="2448819" y="7006582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7030A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3710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Поиск и извлечение данных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699" y="2320868"/>
            <a:ext cx="13932000" cy="1615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выдается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нуля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более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подстрок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соответствующих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регулярному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выражению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2276977" y="4557583"/>
            <a:ext cx="13068317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[AEIOU]+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317817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Внимание</a:t>
            </a:r>
            <a:r>
              <a:rPr lang="en-US" sz="6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! </a:t>
            </a:r>
            <a:r>
              <a:rPr lang="en-US" sz="6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Жадное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совпадение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155650" y="2132350"/>
            <a:ext cx="13932000" cy="1828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Символы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повторения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соответству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ю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максимально</a:t>
            </a: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длинн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ой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жадной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возможных</a:t>
            </a:r>
            <a:endParaRPr lang="en-US" sz="36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Using the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character'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^F.+: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ru-RU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kumimoji="0" lang="ru-RU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10909300" y="558165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.+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11757025" y="385445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более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знаков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51" name="Shape 351"/>
          <p:cNvCxnSpPr/>
          <p:nvPr/>
        </p:nvCxnSpPr>
        <p:spPr>
          <a:xfrm rot="10800000" flipH="1">
            <a:off x="12652975" y="4997449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2" name="Shape 352"/>
          <p:cNvSpPr txBox="1"/>
          <p:nvPr/>
        </p:nvSpPr>
        <p:spPr>
          <a:xfrm>
            <a:off x="7289800" y="74803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“F” - первый символ</a:t>
            </a:r>
          </a:p>
        </p:txBody>
      </p:sp>
      <p:cxnSp>
        <p:nvCxnSpPr>
          <p:cNvPr id="353" name="Shape 353"/>
          <p:cNvCxnSpPr/>
          <p:nvPr/>
        </p:nvCxnSpPr>
        <p:spPr>
          <a:xfrm flipH="1">
            <a:off x="10720236" y="661193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4" name="Shape 354"/>
          <p:cNvSpPr txBox="1"/>
          <p:nvPr/>
        </p:nvSpPr>
        <p:spPr>
          <a:xfrm>
            <a:off x="11785600" y="74930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“:” -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последний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символ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55" name="Shape 355"/>
          <p:cNvCxnSpPr/>
          <p:nvPr/>
        </p:nvCxnSpPr>
        <p:spPr>
          <a:xfrm>
            <a:off x="13004875" y="6502475"/>
            <a:ext cx="863400" cy="990599"/>
          </a:xfrm>
          <a:prstGeom prst="straightConnector1">
            <a:avLst/>
          </a:prstGeom>
          <a:noFill/>
          <a:ln w="76200" cap="rnd" cmpd="sng">
            <a:solidFill>
              <a:schemeClr val="tx2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6" name="Shape 356"/>
          <p:cNvSpPr txBox="1"/>
          <p:nvPr/>
        </p:nvSpPr>
        <p:spPr>
          <a:xfrm>
            <a:off x="1155700" y="7788350"/>
            <a:ext cx="5115899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Почему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'From:' ?</a:t>
            </a:r>
          </a:p>
        </p:txBody>
      </p:sp>
    </p:spTree>
    <p:extLst>
      <p:ext uri="{BB962C8B-B14F-4D97-AF65-F5344CB8AC3E}">
        <p14:creationId xmlns:p14="http://schemas.microsoft.com/office/powerpoint/2010/main" val="112547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build="p"/>
      <p:bldP spid="349" grpId="0"/>
      <p:bldP spid="350" grpId="0"/>
      <p:bldP spid="352" grpId="0"/>
      <p:bldP spid="354" grpId="0"/>
      <p:bldP spid="35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Нежадное</a:t>
            </a:r>
            <a:r>
              <a:rPr lang="en-US" sz="7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latin typeface="Cabin"/>
                <a:ea typeface="Cabin"/>
                <a:cs typeface="Cabin"/>
                <a:sym typeface="Cabin"/>
              </a:rPr>
              <a:t>совпадение</a:t>
            </a:r>
            <a:endParaRPr lang="en-US" sz="76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871046" y="2503747"/>
            <a:ext cx="13931900" cy="1828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07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 smtClean="0">
                <a:latin typeface="Cabin"/>
                <a:ea typeface="Cabin"/>
                <a:cs typeface="Cabin"/>
                <a:sym typeface="Cabin"/>
              </a:rPr>
              <a:t>повторения</a:t>
            </a:r>
            <a:r>
              <a:rPr lang="en-US" sz="32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регулярных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выражениях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являются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жадными</a:t>
            </a:r>
            <a:r>
              <a:rPr lang="en-US" sz="3200" b="0" i="0" u="none" strike="noStrike" cap="none" dirty="0">
                <a:latin typeface="Cabin"/>
                <a:ea typeface="Cabin"/>
                <a:cs typeface="Cabin"/>
                <a:sym typeface="Cabin"/>
              </a:rPr>
              <a:t>! 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регулярному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выражению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добавить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знак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 smtClean="0">
                <a:latin typeface="Cabin"/>
                <a:ea typeface="Cabin"/>
                <a:cs typeface="Cabin"/>
                <a:sym typeface="Cabin"/>
              </a:rPr>
              <a:t>вопроса</a:t>
            </a:r>
            <a:r>
              <a:rPr lang="ru-RU" sz="3200" dirty="0" smtClean="0"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2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  <a:r>
              <a:rPr lang="en-US" sz="3200" dirty="0" smtClean="0">
                <a:latin typeface="Cabin"/>
                <a:ea typeface="Cabin"/>
                <a:cs typeface="Cabin"/>
                <a:sym typeface="Cabin"/>
              </a:rPr>
              <a:t>),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то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знаки</a:t>
            </a:r>
            <a:r>
              <a:rPr lang="en-US" sz="3200" b="0" i="0" u="none" strike="noStrike" cap="none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b="0" i="0" u="none" strike="noStrike" cap="none" dirty="0">
                <a:latin typeface="Cabin"/>
                <a:ea typeface="Cabin"/>
                <a:cs typeface="Cabin"/>
                <a:sym typeface="Cabin"/>
              </a:rPr>
              <a:t>+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200" b="0" i="0" u="none" strike="noStrike" cap="none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200" b="0" i="0" u="none" strike="noStrike" cap="none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b="0" i="0" u="none" strike="noStrike" cap="none" dirty="0">
                <a:latin typeface="Cabin"/>
                <a:ea typeface="Cabin"/>
                <a:cs typeface="Cabin"/>
                <a:sym typeface="Cabin"/>
              </a:rPr>
              <a:t>*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200" b="0" i="0" u="none" strike="noStrike" cap="none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немного</a:t>
            </a:r>
            <a:r>
              <a:rPr lang="en-US" sz="32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latin typeface="Cabin"/>
                <a:ea typeface="Cabin"/>
                <a:cs typeface="Cabin"/>
                <a:sym typeface="Cabin"/>
              </a:rPr>
              <a:t>расслабляются</a:t>
            </a:r>
            <a:r>
              <a:rPr lang="en-US" sz="3200" b="0" i="0" u="none" strike="noStrike" cap="none" dirty="0"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Using the : character'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('^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F.+?: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10833100" y="5581650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.+?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2864099" y="37655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более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знаков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но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нежадное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совпадение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66" name="Shape 366"/>
          <p:cNvCxnSpPr/>
          <p:nvPr/>
        </p:nvCxnSpPr>
        <p:spPr>
          <a:xfrm flipV="1">
            <a:off x="12590199" y="4772250"/>
            <a:ext cx="273900" cy="1030034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7" name="Shape 367"/>
          <p:cNvCxnSpPr/>
          <p:nvPr/>
        </p:nvCxnSpPr>
        <p:spPr>
          <a:xfrm flipH="1">
            <a:off x="10644036" y="661193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8" name="Shape 368"/>
          <p:cNvCxnSpPr>
            <a:endCxn id="369" idx="0"/>
          </p:cNvCxnSpPr>
          <p:nvPr/>
        </p:nvCxnSpPr>
        <p:spPr>
          <a:xfrm>
            <a:off x="13483750" y="6517100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00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0" name="Shape 370"/>
          <p:cNvSpPr txBox="1"/>
          <p:nvPr/>
        </p:nvSpPr>
        <p:spPr>
          <a:xfrm>
            <a:off x="7289800" y="74803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“F” - первый символ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11785600" y="74930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“:” -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последний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символ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97883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" grpId="0" build="p"/>
      <p:bldP spid="364" grpId="0"/>
      <p:bldP spid="365" grpId="0"/>
      <p:bldP spid="370" grpId="0"/>
      <p:bldP spid="37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Настройка извлечения строк</a:t>
            </a:r>
          </a:p>
        </p:txBody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можете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настроить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</a:t>
            </a: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скобок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указав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какую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извлекать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1591599" y="4184648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959776" y="5405415"/>
            <a:ext cx="9751767" cy="17207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email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\S+@\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(email)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[‘shaptala@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12192000" y="5349975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57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kumimoji="0" lang="en-US" sz="57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57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\S+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2176125" y="71120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Один или более непробельных символов</a:t>
            </a:r>
          </a:p>
        </p:txBody>
      </p:sp>
      <p:cxnSp>
        <p:nvCxnSpPr>
          <p:cNvPr id="382" name="Shape 382"/>
          <p:cNvCxnSpPr/>
          <p:nvPr/>
        </p:nvCxnSpPr>
        <p:spPr>
          <a:xfrm>
            <a:off x="12979400" y="6353175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 flipH="1">
            <a:off x="14363562" y="6291261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9226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/>
      <p:bldP spid="3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Задача 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1536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Настройка извлечения строк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Сами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скобки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включаются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Они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только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указывают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начало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конец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части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извлечения</a:t>
            </a:r>
            <a:endParaRPr lang="en-US" sz="34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7F00"/>
              </a:buClr>
              <a:buSzPct val="25000"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^From</a:t>
            </a: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S+</a:t>
            </a: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392" name="Shape 392"/>
          <p:cNvCxnSpPr/>
          <p:nvPr/>
        </p:nvCxnSpPr>
        <p:spPr>
          <a:xfrm>
            <a:off x="12951229" y="6488350"/>
            <a:ext cx="764771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3" name="Shape 393"/>
          <p:cNvCxnSpPr/>
          <p:nvPr/>
        </p:nvCxnSpPr>
        <p:spPr>
          <a:xfrm flipH="1">
            <a:off x="14782801" y="6488350"/>
            <a:ext cx="737711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4" name="Shape 394"/>
          <p:cNvSpPr txBox="1"/>
          <p:nvPr/>
        </p:nvSpPr>
        <p:spPr>
          <a:xfrm>
            <a:off x="457200" y="5405414"/>
            <a:ext cx="1190352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email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\S+@\S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(email) 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shaptala</a:t>
            </a:r>
            <a:r>
              <a:rPr lang="en-US" sz="30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email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^From:.*?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(email)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shaptala</a:t>
            </a:r>
            <a:r>
              <a:rPr lang="en-US" sz="30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Shape 378"/>
          <p:cNvSpPr txBox="1"/>
          <p:nvPr/>
        </p:nvSpPr>
        <p:spPr>
          <a:xfrm>
            <a:off x="959776" y="4184649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" name="Shape 381"/>
          <p:cNvSpPr txBox="1"/>
          <p:nvPr/>
        </p:nvSpPr>
        <p:spPr>
          <a:xfrm>
            <a:off x="12641240" y="7323249"/>
            <a:ext cx="3238499" cy="83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Группа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82881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/>
        </p:nvSpPr>
        <p:spPr>
          <a:xfrm>
            <a:off x="725555" y="3725850"/>
            <a:ext cx="151827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lang="en-US" sz="28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@itstep.org</a:t>
            </a:r>
            <a:r>
              <a:rPr lang="en-US" sz="28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</a:t>
            </a:r>
            <a:r>
              <a:rPr lang="en-US" sz="2800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2016'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8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kumimoji="0" lang="ru-RU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lang="ru-RU" sz="28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5747203" y="2172483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lang="en-US" sz="3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14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8316905" y="2205821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25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6032953" y="2828120"/>
            <a:ext cx="19049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8596304" y="2866220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5" name="Shape 405"/>
          <p:cNvCxnSpPr/>
          <p:nvPr/>
        </p:nvCxnSpPr>
        <p:spPr>
          <a:xfrm>
            <a:off x="6090774" y="3725850"/>
            <a:ext cx="2541587" cy="1904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6" name="Shape 406"/>
          <p:cNvSpPr txBox="1"/>
          <p:nvPr/>
        </p:nvSpPr>
        <p:spPr>
          <a:xfrm>
            <a:off x="1702924" y="491496"/>
            <a:ext cx="12753523" cy="13030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Извлечение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имени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хоста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поиска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среза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строки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" name="Shape 378"/>
          <p:cNvSpPr txBox="1"/>
          <p:nvPr/>
        </p:nvSpPr>
        <p:spPr>
          <a:xfrm>
            <a:off x="959775" y="3052751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973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" grpId="0"/>
      <p:bldP spid="40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Двойной срез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необходимо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срезать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а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взять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одну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полученных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частей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снова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срезать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7680503" y="6432723"/>
            <a:ext cx="8070796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1518964" y="559571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email.split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6" name="Shape 416"/>
          <p:cNvSpPr txBox="1"/>
          <p:nvPr/>
        </p:nvSpPr>
        <p:spPr>
          <a:xfrm>
            <a:off x="7698064" y="5865472"/>
            <a:ext cx="7599816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00FF"/>
              </a:buClr>
              <a:buSzPct val="25000"/>
              <a:defRPr/>
            </a:pPr>
            <a:r>
              <a:rPr lang="en-US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shaptala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@itstep.org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Shape 417"/>
          <p:cNvSpPr txBox="1"/>
          <p:nvPr/>
        </p:nvSpPr>
        <p:spPr>
          <a:xfrm>
            <a:off x="7759928" y="6915122"/>
            <a:ext cx="3155000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Shape 378"/>
          <p:cNvSpPr txBox="1"/>
          <p:nvPr/>
        </p:nvSpPr>
        <p:spPr>
          <a:xfrm>
            <a:off x="1159736" y="4189975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804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" grpId="0"/>
      <p:bldP spid="416" grpId="0"/>
      <p:bldP spid="4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Версия с регулярным выражением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([^ ]*)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932450" y="7543800"/>
            <a:ext cx="13580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Выполнять поиск, пока не встретится символ “собачки”</a:t>
            </a:r>
          </a:p>
        </p:txBody>
      </p:sp>
      <p:cxnSp>
        <p:nvCxnSpPr>
          <p:cNvPr id="425" name="Shape 425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7" name="Shape 427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endParaRPr lang="en-US" sz="30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domain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([^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]*)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line)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(domain[0])</a:t>
            </a: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378"/>
          <p:cNvSpPr txBox="1"/>
          <p:nvPr/>
        </p:nvSpPr>
        <p:spPr>
          <a:xfrm>
            <a:off x="1088872" y="2686099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4403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" grpId="0"/>
      <p:bldP spid="4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Версия с регулярным выражением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endParaRPr lang="en-US" sz="30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domain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([^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]*)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line)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(domain[0])</a:t>
            </a: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378"/>
          <p:cNvSpPr txBox="1"/>
          <p:nvPr/>
        </p:nvSpPr>
        <p:spPr>
          <a:xfrm>
            <a:off x="1088872" y="2686099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Shape 434"/>
          <p:cNvSpPr txBox="1"/>
          <p:nvPr/>
        </p:nvSpPr>
        <p:spPr>
          <a:xfrm>
            <a:off x="3972950" y="7399375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Непробельные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символы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0" name="Shape 435"/>
          <p:cNvCxnSpPr/>
          <p:nvPr/>
        </p:nvCxnSpPr>
        <p:spPr>
          <a:xfrm>
            <a:off x="8336637" y="6513550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1" name="Shape 437"/>
          <p:cNvCxnSpPr/>
          <p:nvPr/>
        </p:nvCxnSpPr>
        <p:spPr>
          <a:xfrm flipH="1">
            <a:off x="8971712" y="6507200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2" name="Shape 436"/>
          <p:cNvCxnSpPr/>
          <p:nvPr/>
        </p:nvCxnSpPr>
        <p:spPr>
          <a:xfrm>
            <a:off x="9971931" y="6449875"/>
            <a:ext cx="981900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3" name="Shape 438"/>
          <p:cNvSpPr txBox="1"/>
          <p:nvPr/>
        </p:nvSpPr>
        <p:spPr>
          <a:xfrm>
            <a:off x="9813170" y="7372214"/>
            <a:ext cx="5458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Любое количество символов</a:t>
            </a:r>
          </a:p>
        </p:txBody>
      </p:sp>
    </p:spTree>
    <p:extLst>
      <p:ext uri="{BB962C8B-B14F-4D97-AF65-F5344CB8AC3E}">
        <p14:creationId xmlns:p14="http://schemas.microsoft.com/office/powerpoint/2010/main" val="29541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Версия с регулярным выражением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]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endParaRPr lang="en-US" sz="30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domain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([^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]*)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line)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(domain[0])</a:t>
            </a: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378"/>
          <p:cNvSpPr txBox="1"/>
          <p:nvPr/>
        </p:nvSpPr>
        <p:spPr>
          <a:xfrm>
            <a:off x="1088872" y="2686099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" name="Shape 447"/>
          <p:cNvSpPr txBox="1"/>
          <p:nvPr/>
        </p:nvSpPr>
        <p:spPr>
          <a:xfrm>
            <a:off x="6570616" y="7470371"/>
            <a:ext cx="855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Извлечь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непробельные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символы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5" name="Shape 448"/>
          <p:cNvCxnSpPr/>
          <p:nvPr/>
        </p:nvCxnSpPr>
        <p:spPr>
          <a:xfrm>
            <a:off x="8008216" y="6543271"/>
            <a:ext cx="793749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6" name="Shape 449"/>
          <p:cNvCxnSpPr/>
          <p:nvPr/>
        </p:nvCxnSpPr>
        <p:spPr>
          <a:xfrm flipH="1">
            <a:off x="9289328" y="6584546"/>
            <a:ext cx="735821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0572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Вариант</a:t>
            </a:r>
            <a:r>
              <a:rPr lang="en-US" sz="6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покруче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1059559" y="3841748"/>
            <a:ext cx="11570104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endParaRPr lang="en-US" sz="30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domain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.findall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30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From.*</a:t>
            </a:r>
            <a:r>
              <a:rPr lang="en-US" sz="3000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0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([^ </a:t>
            </a:r>
            <a:r>
              <a:rPr lang="en-US" sz="30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]*)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line)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(domain[0])</a:t>
            </a: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378"/>
          <p:cNvSpPr txBox="1"/>
          <p:nvPr/>
        </p:nvSpPr>
        <p:spPr>
          <a:xfrm>
            <a:off x="1088872" y="2686099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Shape 457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.*@([^ </a:t>
            </a: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]*)'</a:t>
            </a:r>
          </a:p>
        </p:txBody>
      </p:sp>
      <p:sp>
        <p:nvSpPr>
          <p:cNvPr id="10" name="Shape 458"/>
          <p:cNvSpPr txBox="1"/>
          <p:nvPr/>
        </p:nvSpPr>
        <p:spPr>
          <a:xfrm>
            <a:off x="3806825" y="8013700"/>
            <a:ext cx="11798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Поиск с начала строки 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выражения 'From ' </a:t>
            </a:r>
          </a:p>
        </p:txBody>
      </p:sp>
      <p:cxnSp>
        <p:nvCxnSpPr>
          <p:cNvPr id="11" name="Shape 459"/>
          <p:cNvCxnSpPr/>
          <p:nvPr/>
        </p:nvCxnSpPr>
        <p:spPr>
          <a:xfrm flipH="1">
            <a:off x="6852186" y="6591300"/>
            <a:ext cx="858300" cy="14393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2" name="Shape 460"/>
          <p:cNvCxnSpPr/>
          <p:nvPr/>
        </p:nvCxnSpPr>
        <p:spPr>
          <a:xfrm>
            <a:off x="9501186" y="6692900"/>
            <a:ext cx="2319337" cy="134302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6349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Вариант</a:t>
            </a:r>
            <a:r>
              <a:rPr lang="en-US" sz="6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покруче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1059559" y="3841748"/>
            <a:ext cx="11570104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endParaRPr lang="en-US" sz="30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domain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.findall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30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From.*</a:t>
            </a:r>
            <a:r>
              <a:rPr lang="en-US" sz="3000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0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([^ </a:t>
            </a:r>
            <a:r>
              <a:rPr lang="en-US" sz="30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]*)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line)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(domain[0])</a:t>
            </a: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378"/>
          <p:cNvSpPr txBox="1"/>
          <p:nvPr/>
        </p:nvSpPr>
        <p:spPr>
          <a:xfrm>
            <a:off x="1088872" y="2686099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Shape 457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'^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([^ </a:t>
            </a: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]*)'</a:t>
            </a:r>
          </a:p>
        </p:txBody>
      </p:sp>
      <p:sp>
        <p:nvSpPr>
          <p:cNvPr id="13" name="Shape 469"/>
          <p:cNvSpPr txBox="1"/>
          <p:nvPr/>
        </p:nvSpPr>
        <p:spPr>
          <a:xfrm>
            <a:off x="5258211" y="8035925"/>
            <a:ext cx="10692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Пропустить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символы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пока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встретится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собачка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cxnSp>
        <p:nvCxnSpPr>
          <p:cNvPr id="14" name="Shape 470"/>
          <p:cNvCxnSpPr/>
          <p:nvPr/>
        </p:nvCxnSpPr>
        <p:spPr>
          <a:xfrm flipH="1">
            <a:off x="9578772" y="66294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5" name="Shape 471"/>
          <p:cNvCxnSpPr/>
          <p:nvPr/>
        </p:nvCxnSpPr>
        <p:spPr>
          <a:xfrm>
            <a:off x="10820197" y="6651625"/>
            <a:ext cx="468311" cy="1384299"/>
          </a:xfrm>
          <a:prstGeom prst="straightConnector1">
            <a:avLst/>
          </a:prstGeom>
          <a:noFill/>
          <a:ln w="76200" cap="rnd" cmpd="sng">
            <a:solidFill>
              <a:srgbClr val="00B0F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3588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Вариант</a:t>
            </a:r>
            <a:r>
              <a:rPr lang="en-US" sz="6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покруче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1059559" y="3841748"/>
            <a:ext cx="11570104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endParaRPr lang="en-US" sz="30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domain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.findall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30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From.*</a:t>
            </a:r>
            <a:r>
              <a:rPr lang="en-US" sz="3000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0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([^ </a:t>
            </a:r>
            <a:r>
              <a:rPr lang="en-US" sz="30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]*)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line)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(domain[0])</a:t>
            </a: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378"/>
          <p:cNvSpPr txBox="1"/>
          <p:nvPr/>
        </p:nvSpPr>
        <p:spPr>
          <a:xfrm>
            <a:off x="1088872" y="2686099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Shape 457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'^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From.*@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[^ </a:t>
            </a: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]*)'</a:t>
            </a:r>
          </a:p>
        </p:txBody>
      </p:sp>
      <p:sp>
        <p:nvSpPr>
          <p:cNvPr id="10" name="Shape 480"/>
          <p:cNvSpPr txBox="1"/>
          <p:nvPr/>
        </p:nvSpPr>
        <p:spPr>
          <a:xfrm>
            <a:off x="7009563" y="8050199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Начать извлечение</a:t>
            </a:r>
          </a:p>
        </p:txBody>
      </p:sp>
      <p:cxnSp>
        <p:nvCxnSpPr>
          <p:cNvPr id="11" name="Shape 481"/>
          <p:cNvCxnSpPr/>
          <p:nvPr/>
        </p:nvCxnSpPr>
        <p:spPr>
          <a:xfrm flipH="1">
            <a:off x="10976524" y="6693324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B05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2364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Вариант</a:t>
            </a:r>
            <a:r>
              <a:rPr lang="en-US" sz="6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покруче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1059559" y="3841748"/>
            <a:ext cx="11570104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endParaRPr lang="en-US" sz="30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domain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.findall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30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From.*</a:t>
            </a:r>
            <a:r>
              <a:rPr lang="en-US" sz="3000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0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([^ </a:t>
            </a:r>
            <a:r>
              <a:rPr lang="en-US" sz="30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]*)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line)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(domain[0])</a:t>
            </a: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378"/>
          <p:cNvSpPr txBox="1"/>
          <p:nvPr/>
        </p:nvSpPr>
        <p:spPr>
          <a:xfrm>
            <a:off x="1088872" y="2686099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Shape 457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'^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From.*@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cxnSp>
        <p:nvCxnSpPr>
          <p:cNvPr id="12" name="Shape 490"/>
          <p:cNvCxnSpPr/>
          <p:nvPr/>
        </p:nvCxnSpPr>
        <p:spPr>
          <a:xfrm flipH="1">
            <a:off x="10769144" y="6623247"/>
            <a:ext cx="868362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3" name="Shape 491"/>
          <p:cNvCxnSpPr/>
          <p:nvPr/>
        </p:nvCxnSpPr>
        <p:spPr>
          <a:xfrm flipH="1">
            <a:off x="13275696" y="6540122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4" name="Shape 492"/>
          <p:cNvCxnSpPr/>
          <p:nvPr/>
        </p:nvCxnSpPr>
        <p:spPr>
          <a:xfrm flipH="1">
            <a:off x="10827881" y="6623247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5" name="Shape 495"/>
          <p:cNvSpPr txBox="1"/>
          <p:nvPr/>
        </p:nvSpPr>
        <p:spPr>
          <a:xfrm>
            <a:off x="11519445" y="7759797"/>
            <a:ext cx="3819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Любое количество символов</a:t>
            </a:r>
          </a:p>
        </p:txBody>
      </p:sp>
      <p:sp>
        <p:nvSpPr>
          <p:cNvPr id="16" name="Shape 496"/>
          <p:cNvSpPr txBox="1"/>
          <p:nvPr/>
        </p:nvSpPr>
        <p:spPr>
          <a:xfrm>
            <a:off x="6358245" y="7759797"/>
            <a:ext cx="5401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Непробельные символы</a:t>
            </a:r>
          </a:p>
        </p:txBody>
      </p:sp>
    </p:spTree>
    <p:extLst>
      <p:ext uri="{BB962C8B-B14F-4D97-AF65-F5344CB8AC3E}">
        <p14:creationId xmlns:p14="http://schemas.microsoft.com/office/powerpoint/2010/main" val="73444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12300" y="927279"/>
            <a:ext cx="14877900" cy="78135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['capitalize',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casefold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'center', 'count', 'encode',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endswith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expandtabs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'find', 'format',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format_map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'index',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isalnum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isalpha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isdecimal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isdigit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isidentifier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islower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isnumeric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isprintable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isspace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istitle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'join',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ljust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'lower',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lstrip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maketrans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'partition', 'replace',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rfind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rindex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rjust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rpartition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rsplit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'split',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splitlines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'strip',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swapcase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', 'title', 'translate', 'upper', '</a:t>
            </a:r>
            <a:r>
              <a:rPr lang="en-US" sz="3600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zfill</a:t>
            </a:r>
            <a:r>
              <a:rPr lang="en-US" sz="36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5570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Вариант</a:t>
            </a:r>
            <a:r>
              <a:rPr lang="en-US" sz="6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покруче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1059559" y="3841748"/>
            <a:ext cx="11570104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endParaRPr lang="en-US" sz="30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domain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.findall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30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From.*</a:t>
            </a:r>
            <a:r>
              <a:rPr lang="en-US" sz="3000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0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([^ </a:t>
            </a:r>
            <a:r>
              <a:rPr lang="en-US" sz="30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]*)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line)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(domain[0])</a:t>
            </a: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378"/>
          <p:cNvSpPr txBox="1"/>
          <p:nvPr/>
        </p:nvSpPr>
        <p:spPr>
          <a:xfrm>
            <a:off x="1088872" y="2686099"/>
            <a:ext cx="13823025" cy="67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  <a:tabLst/>
              <a:defRPr/>
            </a:pPr>
            <a:r>
              <a:rPr lang="en-US" sz="3000" noProof="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‘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From: shaptala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Sat Jan  5 09:14:16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2016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Shape 457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'^</a:t>
            </a:r>
            <a:r>
              <a:rPr kumimoji="0" lang="en-US" sz="57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From.*@([^ </a:t>
            </a: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]*</a:t>
            </a: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kumimoji="0" lang="en-US" sz="57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11" name="Shape 503"/>
          <p:cNvSpPr txBox="1"/>
          <p:nvPr/>
        </p:nvSpPr>
        <p:spPr>
          <a:xfrm>
            <a:off x="10030113" y="7933127"/>
            <a:ext cx="55506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Остановить извлечение</a:t>
            </a:r>
          </a:p>
        </p:txBody>
      </p:sp>
      <p:cxnSp>
        <p:nvCxnSpPr>
          <p:cNvPr id="17" name="Shape 504"/>
          <p:cNvCxnSpPr/>
          <p:nvPr/>
        </p:nvCxnSpPr>
        <p:spPr>
          <a:xfrm flipH="1">
            <a:off x="13198000" y="6637727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6009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xfrm>
            <a:off x="9969500" y="241300"/>
            <a:ext cx="51181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Spam Confidence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652449" y="2382825"/>
            <a:ext cx="15676199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list()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^X-DSPAM-Confidence: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[0-9.]+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 != 1 :  continue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float(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numlist.append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 'Maximum:', max(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437350" y="7315200"/>
            <a:ext cx="4717199" cy="12002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9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python ds.py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Maximum: 0.9907</a:t>
            </a:r>
          </a:p>
        </p:txBody>
      </p:sp>
    </p:spTree>
    <p:extLst>
      <p:ext uri="{BB962C8B-B14F-4D97-AF65-F5344CB8AC3E}">
        <p14:creationId xmlns:p14="http://schemas.microsoft.com/office/powerpoint/2010/main" val="14724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</a:t>
            </a:r>
            <a:r>
              <a:rPr lang="en-US" sz="7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выхода</a:t>
            </a:r>
            <a:endParaRPr lang="en-US" sz="7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1033512" y="2327564"/>
            <a:ext cx="14012524" cy="179693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779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Чтобы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использовать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знак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регулярного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качестве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00" dirty="0" err="1">
                <a:solidFill>
                  <a:srgbClr val="00B050"/>
                </a:solidFill>
                <a:latin typeface="Cabin"/>
                <a:ea typeface="Cabin"/>
                <a:cs typeface="Cabin"/>
                <a:sym typeface="Cabin"/>
              </a:rPr>
              <a:t>обычного</a:t>
            </a:r>
            <a:r>
              <a:rPr lang="en-US" sz="4000" dirty="0">
                <a:solidFill>
                  <a:srgbClr val="00B05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символа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поставьте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перед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ним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наклонную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черту</a:t>
            </a:r>
            <a:r>
              <a:rPr lang="en-US" sz="4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0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'\'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787400" y="4684700"/>
            <a:ext cx="11465560" cy="2924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'We just received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for cookies.'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money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\$[0-9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.]+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(money)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11062850" y="6667500"/>
            <a:ext cx="3422700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49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\$</a:t>
            </a:r>
            <a:r>
              <a:rPr kumimoji="0" lang="en-US" sz="49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[0-9.]</a:t>
            </a:r>
            <a:r>
              <a:rPr kumimoji="0" lang="en-US" sz="49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2003073" y="8102600"/>
            <a:ext cx="38483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Цифра или точка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7951786" y="8039100"/>
            <a:ext cx="34227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Знак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доллара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530" name="Shape 530"/>
          <p:cNvCxnSpPr/>
          <p:nvPr/>
        </p:nvCxnSpPr>
        <p:spPr>
          <a:xfrm flipH="1">
            <a:off x="11188836" y="7546975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7030A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31" name="Shape 531"/>
          <p:cNvCxnSpPr/>
          <p:nvPr/>
        </p:nvCxnSpPr>
        <p:spPr>
          <a:xfrm>
            <a:off x="12503325" y="7445400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32" name="Shape 532"/>
          <p:cNvCxnSpPr/>
          <p:nvPr/>
        </p:nvCxnSpPr>
        <p:spPr>
          <a:xfrm flipH="1">
            <a:off x="13474698" y="7453100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33" name="Shape 533"/>
          <p:cNvSpPr txBox="1"/>
          <p:nvPr/>
        </p:nvSpPr>
        <p:spPr>
          <a:xfrm>
            <a:off x="12825411" y="4660900"/>
            <a:ext cx="28830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1 или более</a:t>
            </a:r>
          </a:p>
        </p:txBody>
      </p:sp>
      <p:cxnSp>
        <p:nvCxnSpPr>
          <p:cNvPr id="534" name="Shape 534"/>
          <p:cNvCxnSpPr/>
          <p:nvPr/>
        </p:nvCxnSpPr>
        <p:spPr>
          <a:xfrm rot="10800000" flipH="1">
            <a:off x="14180460" y="5880099"/>
            <a:ext cx="86399" cy="919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4958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" grpId="0"/>
      <p:bldP spid="528" grpId="0"/>
      <p:bldP spid="529" grpId="0"/>
      <p:bldP spid="53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Shape 5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Shape 5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Shape 547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...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Данная презентация охраняется авторским правом “Copyright 2010-  Charles R. Severance (</a:t>
            </a:r>
            <a:r>
              <a:rPr kumimoji="0" lang="en-US" sz="1800" b="0" i="0" u="sng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5"/>
              </a:rPr>
              <a:t>www.dr-chuck.com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University of Michigan School of Information” </a:t>
            </a:r>
            <a:r>
              <a:rPr kumimoji="0" lang="en-US" sz="1800" b="0" i="0" u="sng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6"/>
              </a:rPr>
              <a:t>open.umich.edu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и доступна на условиях лицензии 4.0 “С указанием авторства”.  В соответствии с требованием лицензии “С указанием авторства" данный слайд должен присутствовать во всех копиях этого документа. При внесении каких-либо изменений в данный документ вы можете указать свое имя и организацию в список соавторов на этой странице для последующих публикаций.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Первоначальная разработка: Чарльз Северанс, Школа информации Мичиганского университета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Здесь впишите дополнительных авторов и переводчиков...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49" name="Shape 549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Благодарность / Содействие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423076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18612"/>
              </p:ext>
            </p:extLst>
          </p:nvPr>
        </p:nvGraphicFramePr>
        <p:xfrm>
          <a:off x="1271609" y="1352281"/>
          <a:ext cx="13931900" cy="6131142"/>
        </p:xfrm>
        <a:graphic>
          <a:graphicData uri="http://schemas.openxmlformats.org/drawingml/2006/table">
            <a:tbl>
              <a:tblPr/>
              <a:tblGrid>
                <a:gridCol w="4729945">
                  <a:extLst>
                    <a:ext uri="{9D8B030D-6E8A-4147-A177-3AD203B41FA5}">
                      <a16:colId xmlns:a16="http://schemas.microsoft.com/office/drawing/2014/main" xmlns="" val="2882558650"/>
                    </a:ext>
                  </a:extLst>
                </a:gridCol>
                <a:gridCol w="9201955">
                  <a:extLst>
                    <a:ext uri="{9D8B030D-6E8A-4147-A177-3AD203B41FA5}">
                      <a16:colId xmlns:a16="http://schemas.microsoft.com/office/drawing/2014/main" xmlns="" val="187221778"/>
                    </a:ext>
                  </a:extLst>
                </a:gridCol>
              </a:tblGrid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Состоит ли строка из цифр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5978309"/>
                  </a:ext>
                </a:extLst>
              </a:tr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Состоит ли строка из букв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91151074"/>
                  </a:ext>
                </a:extLst>
              </a:tr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alnum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Состоит ли строка из цифр или букв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17971800"/>
                  </a:ext>
                </a:extLst>
              </a:tr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lower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Состоит ли строка из символов в нижнем регистре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74639023"/>
                  </a:ext>
                </a:extLst>
              </a:tr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upper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Состоит ли строка из символов в верхнем регистре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90807596"/>
                  </a:ext>
                </a:extLst>
              </a:tr>
              <a:tr h="173312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space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Состоит ли строка из неотображаемых символов (пробел, символ перевода страницы ('\f'), "новая строка" ('\n'), "перевод каретки" ('\r'), "горизонтальная табуляция" ('\t') и "вертикальная табуляция" ('\v'))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55668157"/>
                  </a:ext>
                </a:extLst>
              </a:tr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en-US" sz="2800" b="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solidFill>
                            <a:schemeClr val="tx2"/>
                          </a:solidFill>
                        </a:rPr>
                        <a:t>Начинаются ли слова в строке с заглавной буквы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10405044"/>
                  </a:ext>
                </a:extLst>
              </a:tr>
            </a:tbl>
          </a:graphicData>
        </a:graphic>
      </p:graphicFrame>
      <p:sp>
        <p:nvSpPr>
          <p:cNvPr id="4" name="Shape 470"/>
          <p:cNvSpPr txBox="1">
            <a:spLocks noGrp="1"/>
          </p:cNvSpPr>
          <p:nvPr>
            <p:ph type="title"/>
          </p:nvPr>
        </p:nvSpPr>
        <p:spPr>
          <a:xfrm>
            <a:off x="1271609" y="161257"/>
            <a:ext cx="13932000" cy="107511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Методы проверки</a:t>
            </a:r>
            <a:endParaRPr lang="en-US" sz="7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320657"/>
              </p:ext>
            </p:extLst>
          </p:nvPr>
        </p:nvGraphicFramePr>
        <p:xfrm>
          <a:off x="1271609" y="7483423"/>
          <a:ext cx="13931900" cy="1444274"/>
        </p:xfrm>
        <a:graphic>
          <a:graphicData uri="http://schemas.openxmlformats.org/drawingml/2006/table">
            <a:tbl>
              <a:tblPr/>
              <a:tblGrid>
                <a:gridCol w="4729945">
                  <a:extLst>
                    <a:ext uri="{9D8B030D-6E8A-4147-A177-3AD203B41FA5}">
                      <a16:colId xmlns:a16="http://schemas.microsoft.com/office/drawing/2014/main" xmlns="" val="2364511192"/>
                    </a:ext>
                  </a:extLst>
                </a:gridCol>
                <a:gridCol w="9201955">
                  <a:extLst>
                    <a:ext uri="{9D8B030D-6E8A-4147-A177-3AD203B41FA5}">
                      <a16:colId xmlns:a16="http://schemas.microsoft.com/office/drawing/2014/main" xmlns="" val="1519953066"/>
                    </a:ext>
                  </a:extLst>
                </a:gridCol>
              </a:tblGrid>
              <a:tr h="722137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startswith</a:t>
                      </a:r>
                      <a:r>
                        <a:rPr lang="en-US" sz="2800" b="0" i="0" u="none" strike="noStrike" cap="none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r>
                        <a:rPr lang="en-US" sz="2800" b="0" i="0" u="none" strike="noStrike" cap="none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b="0" i="0" u="none" strike="noStrike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Начинается ли </a:t>
                      </a:r>
                      <a:r>
                        <a:rPr lang="ru-RU" sz="2800" b="0" i="0" u="none" strike="noStrike" cap="none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строка </a:t>
                      </a:r>
                      <a:r>
                        <a:rPr lang="ru-RU" sz="2800" b="0" i="0" u="none" strike="noStrike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с шаблона </a:t>
                      </a:r>
                      <a:r>
                        <a:rPr lang="ru-RU" sz="2800" b="0" i="0" u="none" strike="noStrike" cap="none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str</a:t>
                      </a:r>
                      <a:endParaRPr lang="ru-RU" sz="2800" b="0" i="0" u="none" strike="noStrike" cap="none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68085228"/>
                  </a:ext>
                </a:extLst>
              </a:tr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rgbClr val="FF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endswith</a:t>
                      </a:r>
                      <a:r>
                        <a:rPr lang="en-US" sz="2800" b="0" i="0" u="none" strike="noStrike" cap="none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r>
                        <a:rPr lang="en-US" sz="2800" b="0" i="0" u="none" strike="noStrike" cap="none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i="0" u="none" strike="noStrike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Заканчивается ли </a:t>
                      </a:r>
                      <a:r>
                        <a:rPr lang="ru-RU" sz="2800" b="0" i="0" u="none" strike="noStrike" cap="none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строка </a:t>
                      </a:r>
                      <a:r>
                        <a:rPr lang="ru-RU" sz="2800" b="0" i="0" u="none" strike="noStrike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шаблоном </a:t>
                      </a:r>
                      <a:r>
                        <a:rPr lang="ru-RU" sz="2800" b="0" i="0" u="none" strike="noStrike" cap="none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str</a:t>
                      </a:r>
                      <a:endParaRPr lang="ru-RU" sz="2800" b="0" i="0" u="none" strike="noStrike" cap="none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75973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73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925393" y="3821896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'Please have a nice day'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'Please'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7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Префиксы</a:t>
            </a:r>
          </a:p>
        </p:txBody>
      </p:sp>
    </p:spTree>
    <p:extLst>
      <p:ext uri="{BB962C8B-B14F-4D97-AF65-F5344CB8AC3E}">
        <p14:creationId xmlns:p14="http://schemas.microsoft.com/office/powerpoint/2010/main" val="231551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59460"/>
              </p:ext>
            </p:extLst>
          </p:nvPr>
        </p:nvGraphicFramePr>
        <p:xfrm>
          <a:off x="811369" y="2266681"/>
          <a:ext cx="14392240" cy="5357612"/>
        </p:xfrm>
        <a:graphic>
          <a:graphicData uri="http://schemas.openxmlformats.org/drawingml/2006/table">
            <a:tbl>
              <a:tblPr/>
              <a:tblGrid>
                <a:gridCol w="6684135">
                  <a:extLst>
                    <a:ext uri="{9D8B030D-6E8A-4147-A177-3AD203B41FA5}">
                      <a16:colId xmlns:a16="http://schemas.microsoft.com/office/drawing/2014/main" xmlns="" val="2882558650"/>
                    </a:ext>
                  </a:extLst>
                </a:gridCol>
                <a:gridCol w="7708105">
                  <a:extLst>
                    <a:ext uri="{9D8B030D-6E8A-4147-A177-3AD203B41FA5}">
                      <a16:colId xmlns:a16="http://schemas.microsoft.com/office/drawing/2014/main" xmlns="" val="187221778"/>
                    </a:ext>
                  </a:extLst>
                </a:gridCol>
              </a:tblGrid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.find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[start],[end])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5978309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[start],[end])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91151074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.index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[start],[end])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Поиск подстроки в строке. Возвращает номер первого вхождения или вызывает </a:t>
                      </a:r>
                      <a:r>
                        <a:rPr lang="ru-RU" sz="2800" dirty="0" err="1">
                          <a:solidFill>
                            <a:schemeClr val="bg2"/>
                          </a:solidFill>
                        </a:rPr>
                        <a:t>ValueError</a:t>
                      </a:r>
                      <a:endParaRPr lang="ru-RU" sz="28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17971800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800" b="0" i="1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</a:t>
                      </a:r>
                      <a:r>
                        <a:rPr lang="en-US" sz="2800" b="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[start],[end])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bg2"/>
                          </a:solidFill>
                        </a:rPr>
                        <a:t>Поиск подстроки в строке. Возвращает номер последнего вхождения или вызывает </a:t>
                      </a:r>
                      <a:r>
                        <a:rPr lang="ru-RU" sz="2800" dirty="0" err="1">
                          <a:solidFill>
                            <a:schemeClr val="bg2"/>
                          </a:solidFill>
                        </a:rPr>
                        <a:t>ValueError</a:t>
                      </a:r>
                      <a:endParaRPr lang="ru-RU" sz="28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74639023"/>
                  </a:ext>
                </a:extLst>
              </a:tr>
            </a:tbl>
          </a:graphicData>
        </a:graphic>
      </p:graphicFrame>
      <p:sp>
        <p:nvSpPr>
          <p:cNvPr id="4" name="Shape 470"/>
          <p:cNvSpPr txBox="1">
            <a:spLocks noGrp="1"/>
          </p:cNvSpPr>
          <p:nvPr>
            <p:ph type="title"/>
          </p:nvPr>
        </p:nvSpPr>
        <p:spPr>
          <a:xfrm>
            <a:off x="1271609" y="393077"/>
            <a:ext cx="13932000" cy="107511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2"/>
              </a:buClr>
              <a:buSzPct val="25000"/>
            </a:pPr>
            <a:r>
              <a:rPr lang="ru-RU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Методы </a:t>
            </a: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поиска</a:t>
            </a:r>
            <a:endParaRPr lang="en-US" sz="7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21722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621929"/>
              </p:ext>
            </p:extLst>
          </p:nvPr>
        </p:nvGraphicFramePr>
        <p:xfrm>
          <a:off x="811369" y="2266681"/>
          <a:ext cx="14392240" cy="5520101"/>
        </p:xfrm>
        <a:graphic>
          <a:graphicData uri="http://schemas.openxmlformats.org/drawingml/2006/table">
            <a:tbl>
              <a:tblPr/>
              <a:tblGrid>
                <a:gridCol w="4700789">
                  <a:extLst>
                    <a:ext uri="{9D8B030D-6E8A-4147-A177-3AD203B41FA5}">
                      <a16:colId xmlns:a16="http://schemas.microsoft.com/office/drawing/2014/main" xmlns="" val="2882558650"/>
                    </a:ext>
                  </a:extLst>
                </a:gridCol>
                <a:gridCol w="9691451">
                  <a:extLst>
                    <a:ext uri="{9D8B030D-6E8A-4147-A177-3AD203B41FA5}">
                      <a16:colId xmlns:a16="http://schemas.microsoft.com/office/drawing/2014/main" xmlns="" val="187221778"/>
                    </a:ext>
                  </a:extLst>
                </a:gridCol>
              </a:tblGrid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.swapcase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bg2"/>
                          </a:solidFill>
                        </a:rPr>
                        <a:t>Переводит символы нижнего регистра в верхний, а верхнего – в нижний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5978309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.title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bg2"/>
                          </a:solidFill>
                        </a:rPr>
                        <a:t>Первую букву каждого слова переводит в верхний регистр, а все остальные в нижний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91151074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cap="none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str</a:t>
                      </a:r>
                      <a:r>
                        <a:rPr lang="en-US" sz="2800" b="0" i="0" u="none" strike="noStrike" cap="none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.capitalize</a:t>
                      </a:r>
                      <a:r>
                        <a:rPr lang="en-US" sz="28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i="0" u="none" strike="noStrike" cap="none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Переводит первый символ строки в верхний регистр, а все остальные в нижний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17971800"/>
                  </a:ext>
                </a:extLst>
              </a:tr>
              <a:tr h="65360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.upper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bg2"/>
                          </a:solidFill>
                        </a:rPr>
                        <a:t>Преобразование строки к верхнему регистру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98847797"/>
                  </a:ext>
                </a:extLst>
              </a:tr>
              <a:tr h="130720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800" b="0" dirty="0" err="1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.lower</a:t>
                      </a:r>
                      <a:r>
                        <a:rPr lang="en-US" sz="2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bg2"/>
                          </a:solidFill>
                        </a:rPr>
                        <a:t>Преобразование строки к нижнему регистру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74639023"/>
                  </a:ext>
                </a:extLst>
              </a:tr>
            </a:tbl>
          </a:graphicData>
        </a:graphic>
      </p:graphicFrame>
      <p:sp>
        <p:nvSpPr>
          <p:cNvPr id="4" name="Shape 470"/>
          <p:cNvSpPr txBox="1">
            <a:spLocks noGrp="1"/>
          </p:cNvSpPr>
          <p:nvPr>
            <p:ph type="title"/>
          </p:nvPr>
        </p:nvSpPr>
        <p:spPr>
          <a:xfrm>
            <a:off x="1271609" y="393077"/>
            <a:ext cx="13932000" cy="107511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2"/>
              </a:buClr>
              <a:buSzPct val="25000"/>
            </a:pPr>
            <a:r>
              <a:rPr lang="ru-RU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Методы </a:t>
            </a: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изменения регистра</a:t>
            </a:r>
            <a:endParaRPr lang="en-US" sz="7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45618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Преобразование</a:t>
            </a:r>
            <a:r>
              <a:rPr lang="en-US" sz="7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РЕГИСТР</a:t>
            </a:r>
            <a:r>
              <a:rPr lang="ru-RU" sz="7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А</a:t>
            </a:r>
            <a:endParaRPr lang="en-US" sz="76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08000" cy="5229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преобразовать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нижний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верхний</a:t>
            </a:r>
            <a:r>
              <a:rPr lang="en-US" sz="32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регистр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().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этого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сначала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преобразуем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нижний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регистр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таким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образом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вне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зависимости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регистра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.upper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BOB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bob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1133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" grpId="0" build="p"/>
    </p:bld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00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AA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2398</Words>
  <Application>Microsoft Office PowerPoint</Application>
  <PresentationFormat>Произвольный</PresentationFormat>
  <Paragraphs>392</Paragraphs>
  <Slides>43</Slides>
  <Notes>40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43</vt:i4>
      </vt:variant>
    </vt:vector>
  </HeadingPairs>
  <TitlesOfParts>
    <vt:vector size="53" baseType="lpstr">
      <vt:lpstr>Arial</vt:lpstr>
      <vt:lpstr>Cabin</vt:lpstr>
      <vt:lpstr>Courier New</vt:lpstr>
      <vt:lpstr>1_Title &amp; Bullets</vt:lpstr>
      <vt:lpstr>1_Title &amp; Subtitle</vt:lpstr>
      <vt:lpstr>2_Title &amp; Bullets</vt:lpstr>
      <vt:lpstr>Title &amp; Bullets</vt:lpstr>
      <vt:lpstr>3_Title &amp; Bullets</vt:lpstr>
      <vt:lpstr>4_Title &amp; Bullets</vt:lpstr>
      <vt:lpstr>5_Title &amp; Bullets</vt:lpstr>
      <vt:lpstr>Программирование на Python </vt:lpstr>
      <vt:lpstr>Вопросы на повторение</vt:lpstr>
      <vt:lpstr>Задача на повторение</vt:lpstr>
      <vt:lpstr>Презентация PowerPoint</vt:lpstr>
      <vt:lpstr>Методы проверки</vt:lpstr>
      <vt:lpstr>Презентация PowerPoint</vt:lpstr>
      <vt:lpstr>Методы поиска</vt:lpstr>
      <vt:lpstr>Методы изменения регистра</vt:lpstr>
      <vt:lpstr>Преобразование РЕГИСТРА</vt:lpstr>
      <vt:lpstr>Методы преобразования пробелов</vt:lpstr>
      <vt:lpstr>Удаление пробелов</vt:lpstr>
      <vt:lpstr>Другие методы</vt:lpstr>
      <vt:lpstr>Поиск и замена</vt:lpstr>
      <vt:lpstr>Форматирование строк</vt:lpstr>
      <vt:lpstr> Регулярные выражения</vt:lpstr>
      <vt:lpstr>Понимание регулярных выражений</vt:lpstr>
      <vt:lpstr>Краткое руководство</vt:lpstr>
      <vt:lpstr>Модуль регулярных выражений</vt:lpstr>
      <vt:lpstr>Использование re.search() как find()</vt:lpstr>
      <vt:lpstr>Использование re.search() как startswith()</vt:lpstr>
      <vt:lpstr>Шаблонные символы</vt:lpstr>
      <vt:lpstr>Шаблонные символы</vt:lpstr>
      <vt:lpstr>Настройка совпадений</vt:lpstr>
      <vt:lpstr>Настройка совпадений</vt:lpstr>
      <vt:lpstr>Поиск и извлечение данных</vt:lpstr>
      <vt:lpstr>Поиск и извлечение данных</vt:lpstr>
      <vt:lpstr>Внимание! Жадное совпадение</vt:lpstr>
      <vt:lpstr>Нежадное совпадение</vt:lpstr>
      <vt:lpstr>Настройка извлечения строк</vt:lpstr>
      <vt:lpstr>Настройка извлечения строк</vt:lpstr>
      <vt:lpstr>Презентация PowerPoint</vt:lpstr>
      <vt:lpstr>Двойной срез</vt:lpstr>
      <vt:lpstr>Версия с регулярным выражением</vt:lpstr>
      <vt:lpstr>Версия с регулярным выражением</vt:lpstr>
      <vt:lpstr>Версия с регулярным выражением</vt:lpstr>
      <vt:lpstr>Вариант покруче</vt:lpstr>
      <vt:lpstr>Вариант покруче</vt:lpstr>
      <vt:lpstr>Вариант покруче</vt:lpstr>
      <vt:lpstr>Вариант покруче</vt:lpstr>
      <vt:lpstr>Вариант покруче</vt:lpstr>
      <vt:lpstr>Spam Confidence</vt:lpstr>
      <vt:lpstr>Символ выхода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Максим Шаптала</cp:lastModifiedBy>
  <cp:revision>603</cp:revision>
  <dcterms:modified xsi:type="dcterms:W3CDTF">2016-09-18T17:50:46Z</dcterms:modified>
</cp:coreProperties>
</file>