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943600" y="2057400"/>
            <a:ext cx="4148598" cy="948978"/>
          </a:xfrm>
          <a:prstGeom prst="rect">
            <a:avLst/>
          </a:prstGeom>
        </p:spPr>
        <p:txBody>
          <a:bodyPr vert="horz" wrap="square" lIns="0" tIns="12700" rIns="0" bIns="0" rtlCol="0">
            <a:spAutoFit/>
          </a:bodyPr>
          <a:lstStyle/>
          <a:p>
            <a:pPr marL="12700">
              <a:spcBef>
                <a:spcPts val="100"/>
              </a:spcBef>
            </a:pPr>
            <a:r>
              <a:rPr lang="en-US" sz="3600" dirty="0" err="1">
                <a:latin typeface="Arial Black" panose="020B0A04020102020204" pitchFamily="34" charset="0"/>
              </a:rPr>
              <a:t>Dinakar</a:t>
            </a:r>
            <a:r>
              <a:rPr lang="en-US" sz="3600" dirty="0">
                <a:latin typeface="Arial Black" panose="020B0A04020102020204" pitchFamily="34" charset="0"/>
              </a:rPr>
              <a:t> E J </a:t>
            </a:r>
            <a:endParaRPr lang="en-IN" sz="3600" dirty="0">
              <a:latin typeface="Arial Black" panose="020B0A04020102020204" pitchFamily="34" charset="0"/>
            </a:endParaRP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F697C67A-4506-8453-53D8-92FF4900F86D}"/>
              </a:ext>
            </a:extLst>
          </p:cNvPr>
          <p:cNvSpPr txBox="1"/>
          <p:nvPr/>
        </p:nvSpPr>
        <p:spPr>
          <a:xfrm>
            <a:off x="5926394" y="2951946"/>
            <a:ext cx="6369152" cy="954107"/>
          </a:xfrm>
          <a:prstGeom prst="rect">
            <a:avLst/>
          </a:prstGeom>
          <a:noFill/>
        </p:spPr>
        <p:txBody>
          <a:bodyPr wrap="square" rtlCol="0" anchor="ctr">
            <a:spAutoFit/>
          </a:bodyPr>
          <a:lstStyle/>
          <a:p>
            <a:r>
              <a:rPr lang="en-IN" sz="2800" b="1" spc="10" dirty="0">
                <a:solidFill>
                  <a:srgbClr val="2D936B"/>
                </a:solidFill>
                <a:latin typeface="Trebuchet MS"/>
                <a:cs typeface="Trebuchet MS"/>
              </a:rPr>
              <a:t>Final</a:t>
            </a:r>
            <a:r>
              <a:rPr lang="en-IN" sz="2800" b="1" spc="-165" dirty="0">
                <a:solidFill>
                  <a:srgbClr val="2D936B"/>
                </a:solidFill>
                <a:latin typeface="Trebuchet MS"/>
                <a:cs typeface="Trebuchet MS"/>
              </a:rPr>
              <a:t> </a:t>
            </a:r>
            <a:r>
              <a:rPr lang="en-IN" sz="2800" b="1" spc="-5" dirty="0">
                <a:solidFill>
                  <a:srgbClr val="2D936B"/>
                </a:solidFill>
                <a:latin typeface="Trebuchet MS"/>
                <a:cs typeface="Trebuchet MS"/>
              </a:rPr>
              <a:t>Project</a:t>
            </a:r>
            <a:endParaRPr lang="en-IN" sz="2800" dirty="0">
              <a:latin typeface="Trebuchet MS"/>
              <a:cs typeface="Trebuchet MS"/>
            </a:endParaRPr>
          </a:p>
          <a:p>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6227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Rectangle 1">
            <a:extLst>
              <a:ext uri="{FF2B5EF4-FFF2-40B4-BE49-F238E27FC236}">
                <a16:creationId xmlns:a16="http://schemas.microsoft.com/office/drawing/2014/main" id="{0B0C6467-6094-8618-F823-1E6090050E15}"/>
              </a:ext>
            </a:extLst>
          </p:cNvPr>
          <p:cNvSpPr>
            <a:spLocks noChangeArrowheads="1"/>
          </p:cNvSpPr>
          <p:nvPr/>
        </p:nvSpPr>
        <p:spPr bwMode="auto">
          <a:xfrm>
            <a:off x="732882" y="1178802"/>
            <a:ext cx="869110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800" b="0" i="0" u="none" strike="noStrike" cap="none" normalizeH="0" baseline="0" dirty="0">
                <a:ln>
                  <a:noFill/>
                </a:ln>
                <a:solidFill>
                  <a:schemeClr val="tx1"/>
                </a:solidFill>
                <a:effectLst/>
                <a:latin typeface="Arial" panose="020B0604020202020204" pitchFamily="34" charset="0"/>
              </a:rPr>
              <a:t>"</a:t>
            </a:r>
            <a:r>
              <a:rPr kumimoji="0" lang="en-GB" altLang="en-US" sz="2800" b="0" i="0" u="none" strike="noStrike" cap="none" normalizeH="0" baseline="0" dirty="0" err="1">
                <a:ln>
                  <a:noFill/>
                </a:ln>
                <a:solidFill>
                  <a:schemeClr val="tx1"/>
                </a:solidFill>
                <a:effectLst/>
                <a:latin typeface="Arial" panose="020B0604020202020204" pitchFamily="34" charset="0"/>
              </a:rPr>
              <a:t>CartoonifyMe</a:t>
            </a:r>
            <a:r>
              <a:rPr kumimoji="0" lang="en-GB" altLang="en-US" sz="2800" b="0" i="0" u="none" strike="noStrike" cap="none" normalizeH="0" baseline="0" dirty="0">
                <a:ln>
                  <a:noFill/>
                </a:ln>
                <a:solidFill>
                  <a:schemeClr val="tx1"/>
                </a:solidFill>
                <a:effectLst/>
                <a:latin typeface="Arial" panose="020B0604020202020204" pitchFamily="34" charset="0"/>
              </a:rPr>
              <a:t>" delivers impressive results by effortlessly transforming ordinary photos into captivating cartoon-style images. Users simply upload their image, and the program applies advanced techniques like grayscale conversion, edge detection, and bilateral filtering to create stunning visual effects. The user-friendly interface ensures easy navigation, making it accessible to a wide range of users, from casual photographers to graphic designers. With "</a:t>
            </a:r>
            <a:r>
              <a:rPr kumimoji="0" lang="en-GB" altLang="en-US" sz="2800" b="0" i="0" u="none" strike="noStrike" cap="none" normalizeH="0" baseline="0" dirty="0" err="1">
                <a:ln>
                  <a:noFill/>
                </a:ln>
                <a:solidFill>
                  <a:schemeClr val="tx1"/>
                </a:solidFill>
                <a:effectLst/>
                <a:latin typeface="Arial" panose="020B0604020202020204" pitchFamily="34" charset="0"/>
              </a:rPr>
              <a:t>CartoonifyMe</a:t>
            </a:r>
            <a:r>
              <a:rPr kumimoji="0" lang="en-GB" altLang="en-US" sz="2800" b="0" i="0" u="none" strike="noStrike" cap="none" normalizeH="0" baseline="0" dirty="0">
                <a:ln>
                  <a:noFill/>
                </a:ln>
                <a:solidFill>
                  <a:schemeClr val="tx1"/>
                </a:solidFill>
                <a:effectLst/>
                <a:latin typeface="Arial" panose="020B0604020202020204" pitchFamily="34" charset="0"/>
              </a:rPr>
              <a:t>," anyone can unlock their creativity and produce unique, eye-catching visual content that stands out with a fun and artistic flair.</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A43BB126-3923-E821-7867-8ECCD980AF52}"/>
              </a:ext>
            </a:extLst>
          </p:cNvPr>
          <p:cNvSpPr>
            <a:spLocks noChangeArrowheads="1"/>
          </p:cNvSpPr>
          <p:nvPr/>
        </p:nvSpPr>
        <p:spPr bwMode="auto">
          <a:xfrm>
            <a:off x="558165" y="2019300"/>
            <a:ext cx="403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F3B0B93A-3D34-A3AD-F418-37F87AAF5752}"/>
              </a:ext>
            </a:extLst>
          </p:cNvPr>
          <p:cNvSpPr txBox="1"/>
          <p:nvPr/>
        </p:nvSpPr>
        <p:spPr>
          <a:xfrm>
            <a:off x="1938212" y="2382887"/>
            <a:ext cx="7430518" cy="707886"/>
          </a:xfrm>
          <a:prstGeom prst="rect">
            <a:avLst/>
          </a:prstGeom>
          <a:noFill/>
        </p:spPr>
        <p:txBody>
          <a:bodyPr wrap="square" rtlCol="0">
            <a:spAutoFit/>
          </a:bodyPr>
          <a:lstStyle/>
          <a:p>
            <a:r>
              <a:rPr lang="en-IN" sz="4000" dirty="0" err="1">
                <a:solidFill>
                  <a:schemeClr val="bg1">
                    <a:lumMod val="50000"/>
                  </a:schemeClr>
                </a:solidFill>
                <a:latin typeface="Times New Roman" panose="02020603050405020304" pitchFamily="18" charset="0"/>
                <a:cs typeface="Times New Roman" panose="02020603050405020304" pitchFamily="18" charset="0"/>
              </a:rPr>
              <a:t>Cartoonify</a:t>
            </a:r>
            <a:r>
              <a:rPr lang="en-IN" sz="4000" dirty="0">
                <a:solidFill>
                  <a:schemeClr val="bg1">
                    <a:lumMod val="50000"/>
                  </a:schemeClr>
                </a:solidFill>
                <a:latin typeface="Times New Roman" panose="02020603050405020304" pitchFamily="18" charset="0"/>
                <a:cs typeface="Times New Roman" panose="02020603050405020304" pitchFamily="18" charset="0"/>
              </a:rPr>
              <a:t> 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5426" y="-78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2" name="Rectangle 3">
            <a:extLst>
              <a:ext uri="{FF2B5EF4-FFF2-40B4-BE49-F238E27FC236}">
                <a16:creationId xmlns:a16="http://schemas.microsoft.com/office/drawing/2014/main" id="{1DD3F473-C3C3-0F75-8EF7-5E2288B5CBEC}"/>
              </a:ext>
            </a:extLst>
          </p:cNvPr>
          <p:cNvSpPr>
            <a:spLocks noChangeArrowheads="1"/>
          </p:cNvSpPr>
          <p:nvPr/>
        </p:nvSpPr>
        <p:spPr bwMode="auto">
          <a:xfrm rot="9769837">
            <a:off x="-4984336" y="4479477"/>
            <a:ext cx="17960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TextBox 34">
            <a:extLst>
              <a:ext uri="{FF2B5EF4-FFF2-40B4-BE49-F238E27FC236}">
                <a16:creationId xmlns:a16="http://schemas.microsoft.com/office/drawing/2014/main" id="{531EB5FD-0F33-198A-3E34-8141225C3BCE}"/>
              </a:ext>
            </a:extLst>
          </p:cNvPr>
          <p:cNvSpPr txBox="1"/>
          <p:nvPr/>
        </p:nvSpPr>
        <p:spPr>
          <a:xfrm>
            <a:off x="1738470" y="1405765"/>
            <a:ext cx="904779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Bahnschrift" panose="020B0502040204020203" pitchFamily="34" charset="0"/>
              </a:rPr>
              <a:t>PROBLEM STATEMENT</a:t>
            </a:r>
          </a:p>
          <a:p>
            <a:pPr marL="285750" indent="-285750">
              <a:buFont typeface="Arial" panose="020B0604020202020204" pitchFamily="34" charset="0"/>
              <a:buChar char="•"/>
            </a:pPr>
            <a:r>
              <a:rPr lang="en-US" sz="3200" dirty="0">
                <a:latin typeface="Bahnschrift" panose="020B0502040204020203" pitchFamily="34" charset="0"/>
              </a:rPr>
              <a:t>PROJECT OVERVIEW</a:t>
            </a:r>
          </a:p>
          <a:p>
            <a:pPr marL="285750" indent="-285750">
              <a:buFont typeface="Arial" panose="020B0604020202020204" pitchFamily="34" charset="0"/>
              <a:buChar char="•"/>
            </a:pPr>
            <a:r>
              <a:rPr lang="en-US" sz="3200" dirty="0">
                <a:latin typeface="Bahnschrift" panose="020B0502040204020203" pitchFamily="34" charset="0"/>
              </a:rPr>
              <a:t>WHO ARE THE END USERS?</a:t>
            </a:r>
          </a:p>
          <a:p>
            <a:pPr marL="285750" indent="-285750">
              <a:buFont typeface="Arial" panose="020B0604020202020204" pitchFamily="34" charset="0"/>
              <a:buChar char="•"/>
            </a:pPr>
            <a:r>
              <a:rPr lang="en-US" sz="3200" dirty="0">
                <a:latin typeface="Bahnschrift" panose="020B0502040204020203" pitchFamily="34" charset="0"/>
              </a:rPr>
              <a:t>YOUR SOLUTION AND ITS VALUE PROPOSITION</a:t>
            </a:r>
          </a:p>
          <a:p>
            <a:pPr marL="285750" indent="-285750">
              <a:buFont typeface="Arial" panose="020B0604020202020204" pitchFamily="34" charset="0"/>
              <a:buChar char="•"/>
            </a:pPr>
            <a:r>
              <a:rPr lang="en-US" sz="3200" dirty="0">
                <a:latin typeface="Bahnschrift" panose="020B0502040204020203" pitchFamily="34" charset="0"/>
              </a:rPr>
              <a:t>THE WOW IN YOUR SOLUTION</a:t>
            </a:r>
          </a:p>
          <a:p>
            <a:pPr marL="285750" indent="-285750">
              <a:buFont typeface="Arial" panose="020B0604020202020204" pitchFamily="34" charset="0"/>
              <a:buChar char="•"/>
            </a:pPr>
            <a:r>
              <a:rPr lang="en-US" sz="3200" dirty="0">
                <a:latin typeface="Bahnschrift" panose="020B0502040204020203" pitchFamily="34" charset="0"/>
              </a:rPr>
              <a:t>MODELLING</a:t>
            </a:r>
          </a:p>
          <a:p>
            <a:pPr marL="285750" indent="-285750">
              <a:buFont typeface="Arial" panose="020B0604020202020204" pitchFamily="34" charset="0"/>
              <a:buChar char="•"/>
            </a:pPr>
            <a:r>
              <a:rPr lang="en-US" sz="3200" dirty="0">
                <a:latin typeface="Bahnschrift" panose="020B0502040204020203" pitchFamily="34" charset="0"/>
              </a:rPr>
              <a:t>RESULT</a:t>
            </a:r>
            <a:endParaRPr lang="en-IN" sz="3200" dirty="0">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BDB8A51B-76FF-A251-1876-2D17628F98B6}"/>
              </a:ext>
            </a:extLst>
          </p:cNvPr>
          <p:cNvSpPr txBox="1"/>
          <p:nvPr/>
        </p:nvSpPr>
        <p:spPr>
          <a:xfrm>
            <a:off x="769272" y="1464617"/>
            <a:ext cx="3243196" cy="461665"/>
          </a:xfrm>
          <a:prstGeom prst="rect">
            <a:avLst/>
          </a:prstGeom>
          <a:noFill/>
        </p:spPr>
        <p:txBody>
          <a:bodyPr wrap="none" rtlCol="0">
            <a:spAutoFit/>
          </a:bodyPr>
          <a:lstStyle/>
          <a:p>
            <a:pPr algn="l"/>
            <a:r>
              <a:rPr lang="en-US" sz="2400" dirty="0"/>
              <a:t>TOPIC: </a:t>
            </a:r>
            <a:r>
              <a:rPr lang="en-US" sz="2400" dirty="0" err="1">
                <a:solidFill>
                  <a:srgbClr val="444444"/>
                </a:solidFill>
                <a:latin typeface="Georgia" panose="02040502050405020303" pitchFamily="18" charset="0"/>
              </a:rPr>
              <a:t>CartoonifyMe</a:t>
            </a:r>
            <a:r>
              <a:rPr lang="en-US" sz="2400" b="0" i="0" dirty="0">
                <a:solidFill>
                  <a:srgbClr val="444444"/>
                </a:solidFill>
                <a:effectLst/>
                <a:latin typeface="Georgia" panose="02040502050405020303" pitchFamily="18" charset="0"/>
              </a:rPr>
              <a:t> </a:t>
            </a:r>
          </a:p>
        </p:txBody>
      </p:sp>
      <p:sp>
        <p:nvSpPr>
          <p:cNvPr id="12" name="TextBox 11">
            <a:extLst>
              <a:ext uri="{FF2B5EF4-FFF2-40B4-BE49-F238E27FC236}">
                <a16:creationId xmlns:a16="http://schemas.microsoft.com/office/drawing/2014/main" id="{D8D87BDE-E908-5ED8-AD5C-41965E89A630}"/>
              </a:ext>
            </a:extLst>
          </p:cNvPr>
          <p:cNvSpPr txBox="1"/>
          <p:nvPr/>
        </p:nvSpPr>
        <p:spPr>
          <a:xfrm>
            <a:off x="834073" y="2137664"/>
            <a:ext cx="6938328" cy="2585323"/>
          </a:xfrm>
          <a:prstGeom prst="rect">
            <a:avLst/>
          </a:prstGeom>
          <a:noFill/>
        </p:spPr>
        <p:txBody>
          <a:bodyPr wrap="square" rtlCol="0">
            <a:spAutoFit/>
          </a:bodyPr>
          <a:lstStyle/>
          <a:p>
            <a:pPr algn="just"/>
            <a:r>
              <a:rPr lang="en-GB" dirty="0"/>
              <a:t>To Develop an application named '</a:t>
            </a:r>
            <a:r>
              <a:rPr lang="en-GB" dirty="0" err="1"/>
              <a:t>CartoonifyMe</a:t>
            </a:r>
            <a:r>
              <a:rPr lang="en-GB" dirty="0"/>
              <a:t>' that enables users to transform their images into cartoon-style representations. This application should provide a user-friendly interface for uploading images and applying various image processing techniques such as grayscale conversion, edge detection, and bilateral filtering to achieve the cartoon effect. Users should be able to save the </a:t>
            </a:r>
            <a:r>
              <a:rPr lang="en-GB" dirty="0" err="1"/>
              <a:t>cartoonified</a:t>
            </a:r>
            <a:r>
              <a:rPr lang="en-GB" dirty="0"/>
              <a:t> images with ease. '</a:t>
            </a:r>
            <a:r>
              <a:rPr lang="en-GB" dirty="0" err="1"/>
              <a:t>CartoonifyMe</a:t>
            </a:r>
            <a:r>
              <a:rPr lang="en-GB" dirty="0"/>
              <a:t>' aims to offer an intuitive solution for creating captivating cartoon-style images effortlessly.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F3B3B0A3-23FC-30DF-E996-672B108AAE02}"/>
              </a:ext>
            </a:extLst>
          </p:cNvPr>
          <p:cNvSpPr txBox="1"/>
          <p:nvPr/>
        </p:nvSpPr>
        <p:spPr>
          <a:xfrm>
            <a:off x="752065" y="2136338"/>
            <a:ext cx="7659400" cy="3139321"/>
          </a:xfrm>
          <a:prstGeom prst="rect">
            <a:avLst/>
          </a:prstGeom>
          <a:noFill/>
        </p:spPr>
        <p:txBody>
          <a:bodyPr wrap="square" rtlCol="0">
            <a:spAutoFit/>
          </a:bodyPr>
          <a:lstStyle/>
          <a:p>
            <a:pPr algn="just"/>
            <a:r>
              <a:rPr lang="en-GB" dirty="0"/>
              <a:t>1. </a:t>
            </a:r>
            <a:r>
              <a:rPr lang="en-GB" b="1" dirty="0"/>
              <a:t>Purpose</a:t>
            </a:r>
            <a:r>
              <a:rPr lang="en-GB" dirty="0"/>
              <a:t>: The project aims to create a user-friendly application that allows users to transform their images into cartoon-style representations.</a:t>
            </a:r>
          </a:p>
          <a:p>
            <a:pPr algn="just"/>
            <a:endParaRPr lang="en-GB" dirty="0"/>
          </a:p>
          <a:p>
            <a:pPr algn="just"/>
            <a:r>
              <a:rPr lang="en-GB" dirty="0"/>
              <a:t>2. </a:t>
            </a:r>
            <a:r>
              <a:rPr lang="en-GB" b="1" dirty="0"/>
              <a:t>Functionality</a:t>
            </a:r>
            <a:r>
              <a:rPr lang="en-GB" dirty="0"/>
              <a:t>: Users can upload their images through a simple interface. The application then applies various image processing techniques, including grayscale conversion, edge detection, and bilateral filtering, to achieve the cartoon effect.</a:t>
            </a:r>
          </a:p>
          <a:p>
            <a:pPr algn="just"/>
            <a:endParaRPr lang="en-GB" dirty="0"/>
          </a:p>
          <a:p>
            <a:pPr algn="just"/>
            <a:r>
              <a:rPr lang="en-GB" dirty="0"/>
              <a:t>3. </a:t>
            </a:r>
            <a:r>
              <a:rPr lang="en-GB" b="1" dirty="0"/>
              <a:t>Outcome</a:t>
            </a:r>
            <a:r>
              <a:rPr lang="en-GB" dirty="0"/>
              <a:t>: The result is an easy-to-use tool that empowers users to effortlessly create captivating cartoon-style images from their photographs, enhancing their creativity and visual expression.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B3CEF90E-9735-50CA-F0FC-86301DB64737}"/>
              </a:ext>
            </a:extLst>
          </p:cNvPr>
          <p:cNvSpPr txBox="1"/>
          <p:nvPr/>
        </p:nvSpPr>
        <p:spPr>
          <a:xfrm>
            <a:off x="723900" y="2044907"/>
            <a:ext cx="8400047" cy="4524315"/>
          </a:xfrm>
          <a:prstGeom prst="rect">
            <a:avLst/>
          </a:prstGeom>
          <a:noFill/>
        </p:spPr>
        <p:txBody>
          <a:bodyPr wrap="square" rtlCol="0">
            <a:spAutoFit/>
          </a:bodyPr>
          <a:lstStyle/>
          <a:p>
            <a:pPr algn="just"/>
            <a:r>
              <a:rPr lang="en-GB" dirty="0">
                <a:solidFill>
                  <a:schemeClr val="tx1">
                    <a:lumMod val="95000"/>
                    <a:lumOff val="5000"/>
                  </a:schemeClr>
                </a:solidFill>
              </a:rPr>
              <a:t>1. </a:t>
            </a:r>
            <a:r>
              <a:rPr lang="en-GB" b="1" dirty="0">
                <a:solidFill>
                  <a:schemeClr val="tx1">
                    <a:lumMod val="95000"/>
                    <a:lumOff val="5000"/>
                  </a:schemeClr>
                </a:solidFill>
              </a:rPr>
              <a:t>Casual Photographers</a:t>
            </a:r>
            <a:r>
              <a:rPr lang="en-GB" dirty="0">
                <a:solidFill>
                  <a:schemeClr val="tx1">
                    <a:lumMod val="95000"/>
                    <a:lumOff val="5000"/>
                  </a:schemeClr>
                </a:solidFill>
              </a:rPr>
              <a:t>: Individuals who enjoy taking photos as a hobby or for personal use can use the application to add a fun and creative touch to their images, transforming them into whimsical cartoons.</a:t>
            </a:r>
          </a:p>
          <a:p>
            <a:pPr algn="just"/>
            <a:endParaRPr lang="en-GB" dirty="0">
              <a:solidFill>
                <a:schemeClr val="tx1">
                  <a:lumMod val="95000"/>
                  <a:lumOff val="5000"/>
                </a:schemeClr>
              </a:solidFill>
            </a:endParaRPr>
          </a:p>
          <a:p>
            <a:pPr algn="just"/>
            <a:r>
              <a:rPr lang="en-GB" dirty="0">
                <a:solidFill>
                  <a:schemeClr val="tx1">
                    <a:lumMod val="95000"/>
                    <a:lumOff val="5000"/>
                  </a:schemeClr>
                </a:solidFill>
              </a:rPr>
              <a:t>2. </a:t>
            </a:r>
            <a:r>
              <a:rPr lang="en-GB" b="1" dirty="0">
                <a:solidFill>
                  <a:schemeClr val="tx1">
                    <a:lumMod val="95000"/>
                    <a:lumOff val="5000"/>
                  </a:schemeClr>
                </a:solidFill>
              </a:rPr>
              <a:t>Social Media Users</a:t>
            </a:r>
            <a:r>
              <a:rPr lang="en-GB" dirty="0">
                <a:solidFill>
                  <a:schemeClr val="tx1">
                    <a:lumMod val="95000"/>
                    <a:lumOff val="5000"/>
                  </a:schemeClr>
                </a:solidFill>
              </a:rPr>
              <a:t>: People who frequently share photos on social media platforms can utilize the application to generate eye-catching cartoon versions of their images, making their posts stand out and potentially increasing engagement.</a:t>
            </a:r>
          </a:p>
          <a:p>
            <a:pPr algn="just"/>
            <a:endParaRPr lang="en-GB" dirty="0">
              <a:solidFill>
                <a:schemeClr val="tx1">
                  <a:lumMod val="95000"/>
                  <a:lumOff val="5000"/>
                </a:schemeClr>
              </a:solidFill>
            </a:endParaRPr>
          </a:p>
          <a:p>
            <a:pPr algn="just"/>
            <a:r>
              <a:rPr lang="en-GB" dirty="0">
                <a:solidFill>
                  <a:schemeClr val="tx1">
                    <a:lumMod val="95000"/>
                    <a:lumOff val="5000"/>
                  </a:schemeClr>
                </a:solidFill>
              </a:rPr>
              <a:t>3. </a:t>
            </a:r>
            <a:r>
              <a:rPr lang="en-GB" b="1" dirty="0">
                <a:solidFill>
                  <a:schemeClr val="tx1">
                    <a:lumMod val="95000"/>
                    <a:lumOff val="5000"/>
                  </a:schemeClr>
                </a:solidFill>
              </a:rPr>
              <a:t>Graphic Designers</a:t>
            </a:r>
            <a:r>
              <a:rPr lang="en-GB" dirty="0">
                <a:solidFill>
                  <a:schemeClr val="tx1">
                    <a:lumMod val="95000"/>
                    <a:lumOff val="5000"/>
                  </a:schemeClr>
                </a:solidFill>
              </a:rPr>
              <a:t>: Professionals or amateurs involved in graphic design can benefit from the application's ability to quickly generate cartoon-style images, saving time and effort in manual editing processes.</a:t>
            </a:r>
          </a:p>
          <a:p>
            <a:pPr algn="just"/>
            <a:endParaRPr lang="en-GB" dirty="0">
              <a:solidFill>
                <a:schemeClr val="tx1">
                  <a:lumMod val="95000"/>
                  <a:lumOff val="5000"/>
                </a:schemeClr>
              </a:solidFill>
            </a:endParaRPr>
          </a:p>
          <a:p>
            <a:pPr algn="just"/>
            <a:r>
              <a:rPr lang="en-GB" dirty="0">
                <a:solidFill>
                  <a:schemeClr val="tx1">
                    <a:lumMod val="95000"/>
                    <a:lumOff val="5000"/>
                  </a:schemeClr>
                </a:solidFill>
              </a:rPr>
              <a:t>4. </a:t>
            </a:r>
            <a:r>
              <a:rPr lang="en-GB" b="1" dirty="0">
                <a:solidFill>
                  <a:schemeClr val="tx1">
                    <a:lumMod val="95000"/>
                    <a:lumOff val="5000"/>
                  </a:schemeClr>
                </a:solidFill>
              </a:rPr>
              <a:t>Art Enthusiasts</a:t>
            </a:r>
            <a:r>
              <a:rPr lang="en-GB" dirty="0">
                <a:solidFill>
                  <a:schemeClr val="tx1">
                    <a:lumMod val="95000"/>
                    <a:lumOff val="5000"/>
                  </a:schemeClr>
                </a:solidFill>
              </a:rPr>
              <a:t>: Those interested in digital art or cartooning can explore the application as a tool for experimentation and creative expression, using it to produce unique and stylized artwork from their photographs.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96CEDC5E-A261-8BDB-2AC6-54EC61BEDDF1}"/>
              </a:ext>
            </a:extLst>
          </p:cNvPr>
          <p:cNvSpPr txBox="1"/>
          <p:nvPr/>
        </p:nvSpPr>
        <p:spPr>
          <a:xfrm>
            <a:off x="3019861" y="2019300"/>
            <a:ext cx="6718198" cy="3139321"/>
          </a:xfrm>
          <a:prstGeom prst="rect">
            <a:avLst/>
          </a:prstGeom>
          <a:noFill/>
        </p:spPr>
        <p:txBody>
          <a:bodyPr wrap="square" rtlCol="0">
            <a:spAutoFit/>
          </a:bodyPr>
          <a:lstStyle/>
          <a:p>
            <a:pPr algn="just"/>
            <a:r>
              <a:rPr lang="en-GB" dirty="0">
                <a:solidFill>
                  <a:schemeClr val="bg2">
                    <a:lumMod val="10000"/>
                  </a:schemeClr>
                </a:solidFill>
              </a:rPr>
              <a:t>Our solution, "</a:t>
            </a:r>
            <a:r>
              <a:rPr lang="en-GB" dirty="0" err="1">
                <a:solidFill>
                  <a:schemeClr val="bg2">
                    <a:lumMod val="10000"/>
                  </a:schemeClr>
                </a:solidFill>
              </a:rPr>
              <a:t>CartoonifyMe</a:t>
            </a:r>
            <a:r>
              <a:rPr lang="en-GB" dirty="0">
                <a:solidFill>
                  <a:schemeClr val="bg2">
                    <a:lumMod val="10000"/>
                  </a:schemeClr>
                </a:solidFill>
              </a:rPr>
              <a:t>," provides a straightforward yet powerful platform for transforming ordinary images into captivating cartoon-style representations. By seamlessly integrating image processing techniques like grayscale conversion, edge detection, and bilateral filtering, users can effortlessly create unique and visually appealing cartoon images. "</a:t>
            </a:r>
            <a:r>
              <a:rPr lang="en-GB" dirty="0" err="1">
                <a:solidFill>
                  <a:schemeClr val="bg2">
                    <a:lumMod val="10000"/>
                  </a:schemeClr>
                </a:solidFill>
              </a:rPr>
              <a:t>CartoonifyMe</a:t>
            </a:r>
            <a:r>
              <a:rPr lang="en-GB" dirty="0">
                <a:solidFill>
                  <a:schemeClr val="bg2">
                    <a:lumMod val="10000"/>
                  </a:schemeClr>
                </a:solidFill>
              </a:rPr>
              <a:t>" offers a user-friendly experience, enabling casual photographers, social media users, graphic designers, and art enthusiasts to unlock their creativity and enhance their visual content effortlessly, making their photos stand out with a fun and artistic flair.</a:t>
            </a:r>
            <a:endParaRPr lang="en-IN" dirty="0">
              <a:solidFill>
                <a:schemeClr val="bg2">
                  <a:lumMod val="1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2991AE3D-FAC9-29DB-D2CE-32F5E33B4A4A}"/>
              </a:ext>
            </a:extLst>
          </p:cNvPr>
          <p:cNvSpPr txBox="1"/>
          <p:nvPr/>
        </p:nvSpPr>
        <p:spPr>
          <a:xfrm>
            <a:off x="2422334" y="2395389"/>
            <a:ext cx="7347332" cy="2585323"/>
          </a:xfrm>
          <a:prstGeom prst="rect">
            <a:avLst/>
          </a:prstGeom>
          <a:noFill/>
        </p:spPr>
        <p:txBody>
          <a:bodyPr wrap="square" rtlCol="0">
            <a:spAutoFit/>
          </a:bodyPr>
          <a:lstStyle/>
          <a:p>
            <a:pPr algn="just"/>
            <a:r>
              <a:rPr lang="en-GB" dirty="0"/>
              <a:t>The wow factor of "</a:t>
            </a:r>
            <a:r>
              <a:rPr lang="en-GB" dirty="0" err="1"/>
              <a:t>CartoonifyMe</a:t>
            </a:r>
            <a:r>
              <a:rPr lang="en-GB" dirty="0"/>
              <a:t>" lies in its simplicity and effectiveness. With just a few clicks, users can transform their ordinary photos into stunning cartoon-style images. By leveraging advanced image processing techniques under the hood, such as grayscale conversion and edge detection, the program seamlessly applies artistic effects while maintaining ease of use. Whether you're a casual photographer or a graphic designer, "</a:t>
            </a:r>
            <a:r>
              <a:rPr lang="en-GB" dirty="0" err="1"/>
              <a:t>CartoonifyMe</a:t>
            </a:r>
            <a:r>
              <a:rPr lang="en-GB" dirty="0"/>
              <a:t>" empowers you to effortlessly create captivating and unique visual content that will leave viewers impressed and delighted.</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439275" y="554809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81800" y="18809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439275" y="608149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752600" y="6652994"/>
            <a:ext cx="76200" cy="177800"/>
          </a:xfrm>
          <a:prstGeom prst="rect">
            <a:avLst/>
          </a:prstGeom>
        </p:spPr>
      </p:pic>
      <p:sp>
        <p:nvSpPr>
          <p:cNvPr id="7" name="object 7"/>
          <p:cNvSpPr txBox="1"/>
          <p:nvPr/>
        </p:nvSpPr>
        <p:spPr>
          <a:xfrm>
            <a:off x="904240" y="2188777"/>
            <a:ext cx="6477000" cy="3742050"/>
          </a:xfrm>
          <a:prstGeom prst="rect">
            <a:avLst/>
          </a:prstGeom>
        </p:spPr>
        <p:txBody>
          <a:bodyPr vert="horz" wrap="square" lIns="0" tIns="12700" rIns="0" bIns="0" rtlCol="0">
            <a:spAutoFit/>
          </a:bodyPr>
          <a:lstStyle/>
          <a:p>
            <a:pPr marL="12700" algn="just">
              <a:lnSpc>
                <a:spcPct val="100000"/>
              </a:lnSpc>
              <a:spcBef>
                <a:spcPts val="100"/>
              </a:spcBef>
            </a:pPr>
            <a:r>
              <a:rPr lang="en-IN" dirty="0">
                <a:latin typeface="Times New Roman" panose="02020603050405020304" pitchFamily="18" charset="0"/>
                <a:cs typeface="Times New Roman" panose="02020603050405020304" pitchFamily="18" charset="0"/>
              </a:rPr>
              <a:t>The steps involved in developing this project “</a:t>
            </a:r>
            <a:r>
              <a:rPr lang="en-IN" dirty="0" err="1">
                <a:latin typeface="Times New Roman" panose="02020603050405020304" pitchFamily="18" charset="0"/>
                <a:cs typeface="Times New Roman" panose="02020603050405020304" pitchFamily="18" charset="0"/>
              </a:rPr>
              <a:t>CartoonifyMe</a:t>
            </a:r>
            <a:r>
              <a:rPr lang="en-IN" dirty="0">
                <a:latin typeface="Times New Roman" panose="02020603050405020304" pitchFamily="18" charset="0"/>
                <a:cs typeface="Times New Roman" panose="02020603050405020304" pitchFamily="18" charset="0"/>
              </a:rPr>
              <a:t>” are described below also we can consider this to SDLC (Software Development </a:t>
            </a:r>
            <a:r>
              <a:rPr lang="en-IN" dirty="0" err="1">
                <a:latin typeface="Times New Roman" panose="02020603050405020304" pitchFamily="18" charset="0"/>
                <a:cs typeface="Times New Roman" panose="02020603050405020304" pitchFamily="18" charset="0"/>
              </a:rPr>
              <a:t>LifeCycle</a:t>
            </a:r>
            <a:r>
              <a:rPr lang="en-IN" dirty="0">
                <a:latin typeface="Times New Roman" panose="02020603050405020304" pitchFamily="18" charset="0"/>
                <a:cs typeface="Times New Roman" panose="02020603050405020304" pitchFamily="18" charset="0"/>
              </a:rPr>
              <a:t>).</a:t>
            </a:r>
          </a:p>
          <a:p>
            <a:pPr marL="12700" algn="just">
              <a:lnSpc>
                <a:spcPct val="100000"/>
              </a:lnSpc>
              <a:spcBef>
                <a:spcPts val="100"/>
              </a:spcBef>
            </a:pPr>
            <a:endParaRPr lang="en-IN" dirty="0">
              <a:latin typeface="Times New Roman" panose="02020603050405020304" pitchFamily="18" charset="0"/>
              <a:cs typeface="Times New Roman" panose="02020603050405020304" pitchFamily="18" charset="0"/>
            </a:endParaRPr>
          </a:p>
          <a:p>
            <a:pPr marL="12700" algn="just">
              <a:lnSpc>
                <a:spcPct val="100000"/>
              </a:lnSpc>
              <a:spcBef>
                <a:spcPts val="100"/>
              </a:spcBef>
            </a:pPr>
            <a:r>
              <a:rPr lang="en-GB" dirty="0">
                <a:latin typeface="Times New Roman" panose="02020603050405020304" pitchFamily="18" charset="0"/>
                <a:cs typeface="Times New Roman" panose="02020603050405020304" pitchFamily="18" charset="0"/>
              </a:rPr>
              <a:t>1. Requirement Gathering</a:t>
            </a:r>
          </a:p>
          <a:p>
            <a:pPr marL="12700" algn="just">
              <a:lnSpc>
                <a:spcPct val="100000"/>
              </a:lnSpc>
              <a:spcBef>
                <a:spcPts val="100"/>
              </a:spcBef>
            </a:pPr>
            <a:r>
              <a:rPr lang="en-GB" dirty="0">
                <a:latin typeface="Times New Roman" panose="02020603050405020304" pitchFamily="18" charset="0"/>
                <a:cs typeface="Times New Roman" panose="02020603050405020304" pitchFamily="18" charset="0"/>
              </a:rPr>
              <a:t>2. Research and Planning</a:t>
            </a:r>
          </a:p>
          <a:p>
            <a:pPr marL="12700" algn="just">
              <a:lnSpc>
                <a:spcPct val="100000"/>
              </a:lnSpc>
              <a:spcBef>
                <a:spcPts val="100"/>
              </a:spcBef>
            </a:pPr>
            <a:r>
              <a:rPr lang="en-GB" dirty="0">
                <a:latin typeface="Times New Roman" panose="02020603050405020304" pitchFamily="18" charset="0"/>
                <a:cs typeface="Times New Roman" panose="02020603050405020304" pitchFamily="18" charset="0"/>
              </a:rPr>
              <a:t>3. Setup Development Environment</a:t>
            </a:r>
          </a:p>
          <a:p>
            <a:pPr marL="12700" algn="just">
              <a:lnSpc>
                <a:spcPct val="100000"/>
              </a:lnSpc>
              <a:spcBef>
                <a:spcPts val="100"/>
              </a:spcBef>
            </a:pPr>
            <a:r>
              <a:rPr lang="en-GB" dirty="0">
                <a:latin typeface="Times New Roman" panose="02020603050405020304" pitchFamily="18" charset="0"/>
                <a:cs typeface="Times New Roman" panose="02020603050405020304" pitchFamily="18" charset="0"/>
              </a:rPr>
              <a:t>4. Code Implementation</a:t>
            </a:r>
          </a:p>
          <a:p>
            <a:pPr marL="12700" algn="just">
              <a:lnSpc>
                <a:spcPct val="100000"/>
              </a:lnSpc>
              <a:spcBef>
                <a:spcPts val="100"/>
              </a:spcBef>
            </a:pPr>
            <a:r>
              <a:rPr lang="en-GB" dirty="0">
                <a:latin typeface="Times New Roman" panose="02020603050405020304" pitchFamily="18" charset="0"/>
                <a:cs typeface="Times New Roman" panose="02020603050405020304" pitchFamily="18" charset="0"/>
              </a:rPr>
              <a:t>5. Testing</a:t>
            </a:r>
          </a:p>
          <a:p>
            <a:pPr marL="12700" algn="just">
              <a:lnSpc>
                <a:spcPct val="100000"/>
              </a:lnSpc>
              <a:spcBef>
                <a:spcPts val="100"/>
              </a:spcBef>
            </a:pPr>
            <a:r>
              <a:rPr lang="en-GB" dirty="0">
                <a:latin typeface="Times New Roman" panose="02020603050405020304" pitchFamily="18" charset="0"/>
                <a:cs typeface="Times New Roman" panose="02020603050405020304" pitchFamily="18" charset="0"/>
              </a:rPr>
              <a:t>6. Refinement</a:t>
            </a:r>
          </a:p>
          <a:p>
            <a:pPr marL="12700" algn="just">
              <a:lnSpc>
                <a:spcPct val="100000"/>
              </a:lnSpc>
              <a:spcBef>
                <a:spcPts val="100"/>
              </a:spcBef>
            </a:pPr>
            <a:r>
              <a:rPr lang="en-GB" dirty="0">
                <a:latin typeface="Times New Roman" panose="02020603050405020304" pitchFamily="18" charset="0"/>
                <a:cs typeface="Times New Roman" panose="02020603050405020304" pitchFamily="18" charset="0"/>
              </a:rPr>
              <a:t>7. Documentation</a:t>
            </a:r>
          </a:p>
          <a:p>
            <a:pPr marL="12700" algn="just">
              <a:lnSpc>
                <a:spcPct val="100000"/>
              </a:lnSpc>
              <a:spcBef>
                <a:spcPts val="100"/>
              </a:spcBef>
            </a:pPr>
            <a:r>
              <a:rPr lang="en-GB" dirty="0">
                <a:latin typeface="Times New Roman" panose="02020603050405020304" pitchFamily="18" charset="0"/>
                <a:cs typeface="Times New Roman" panose="02020603050405020304" pitchFamily="18" charset="0"/>
              </a:rPr>
              <a:t>8. Deployment</a:t>
            </a:r>
          </a:p>
          <a:p>
            <a:pPr marL="12700" algn="just">
              <a:lnSpc>
                <a:spcPct val="100000"/>
              </a:lnSpc>
              <a:spcBef>
                <a:spcPts val="100"/>
              </a:spcBef>
            </a:pPr>
            <a:r>
              <a:rPr lang="en-GB" dirty="0">
                <a:latin typeface="Times New Roman" panose="02020603050405020304" pitchFamily="18" charset="0"/>
                <a:cs typeface="Times New Roman" panose="02020603050405020304" pitchFamily="18" charset="0"/>
              </a:rPr>
              <a:t>9. Feedback and Maintenance</a:t>
            </a:r>
            <a:endParaRPr lang="en-IN"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xfrm>
            <a:off x="11362943" y="6658856"/>
            <a:ext cx="2413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838200" y="519352"/>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TotalTime>
  <Words>736</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Bahnschrift</vt:lpstr>
      <vt:lpstr>Calibri</vt:lpstr>
      <vt:lpstr>Georgia</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DINAKAR E J</cp:lastModifiedBy>
  <cp:revision>4</cp:revision>
  <dcterms:created xsi:type="dcterms:W3CDTF">2024-03-30T07:02:28Z</dcterms:created>
  <dcterms:modified xsi:type="dcterms:W3CDTF">2024-03-30T18:00:37Z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