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  <p:sldId id="262" r:id="rId5"/>
    <p:sldId id="264" r:id="rId6"/>
    <p:sldId id="265" r:id="rId7"/>
    <p:sldId id="261" r:id="rId8"/>
    <p:sldId id="268" r:id="rId9"/>
    <p:sldId id="266" r:id="rId10"/>
    <p:sldId id="270" r:id="rId11"/>
    <p:sldId id="267" r:id="rId12"/>
    <p:sldId id="271" r:id="rId13"/>
    <p:sldId id="273" r:id="rId14"/>
    <p:sldId id="272" r:id="rId15"/>
    <p:sldId id="274" r:id="rId16"/>
    <p:sldId id="277" r:id="rId17"/>
    <p:sldId id="278" r:id="rId18"/>
    <p:sldId id="279" r:id="rId19"/>
    <p:sldId id="280" r:id="rId20"/>
    <p:sldId id="258" r:id="rId21"/>
    <p:sldId id="25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70C0"/>
    <a:srgbClr val="BC7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3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28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874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50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55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5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86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59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0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65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6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48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08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45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24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88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C1ED6C-C521-49BB-97A1-44D7A5754DCC}" type="datetimeFigureOut">
              <a:rPr lang="en-AU" smtClean="0"/>
              <a:t>30/09/2022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71A648-D630-480B-8161-4827556ADE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2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660AC-5ECE-DA88-09BC-12CE88BBA2E7}"/>
              </a:ext>
            </a:extLst>
          </p:cNvPr>
          <p:cNvSpPr txBox="1"/>
          <p:nvPr/>
        </p:nvSpPr>
        <p:spPr>
          <a:xfrm>
            <a:off x="1604514" y="60386"/>
            <a:ext cx="2392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Mini Project 2 :</a:t>
            </a:r>
          </a:p>
          <a:p>
            <a:r>
              <a:rPr lang="en-AU" sz="2800" dirty="0"/>
              <a:t>	</a:t>
            </a:r>
          </a:p>
          <a:p>
            <a:r>
              <a:rPr lang="en-AU" sz="2800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4A961-205D-D06B-29D0-033A803B0AAC}"/>
              </a:ext>
            </a:extLst>
          </p:cNvPr>
          <p:cNvSpPr txBox="1"/>
          <p:nvPr/>
        </p:nvSpPr>
        <p:spPr>
          <a:xfrm>
            <a:off x="2438205" y="1251632"/>
            <a:ext cx="861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/>
              <a:t>Sensor readings from a wall-following robot</a:t>
            </a:r>
            <a:endParaRPr lang="en-AU" sz="3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0B056-A3D9-0C90-C11F-5C9440C1E2F6}"/>
              </a:ext>
            </a:extLst>
          </p:cNvPr>
          <p:cNvSpPr txBox="1"/>
          <p:nvPr/>
        </p:nvSpPr>
        <p:spPr>
          <a:xfrm>
            <a:off x="10161917" y="6029865"/>
            <a:ext cx="154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By Anton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43E8996-A329-0C4F-F274-7C94DE19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31" y="2378195"/>
            <a:ext cx="3399538" cy="33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544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36D031-817B-7303-FA48-29136764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37" y="935704"/>
            <a:ext cx="5579875" cy="559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7038BF0-6FB8-8676-F0C7-122FE1213637}"/>
              </a:ext>
            </a:extLst>
          </p:cNvPr>
          <p:cNvSpPr/>
          <p:nvPr/>
        </p:nvSpPr>
        <p:spPr>
          <a:xfrm>
            <a:off x="6400800" y="3962400"/>
            <a:ext cx="2543175" cy="2333625"/>
          </a:xfrm>
          <a:prstGeom prst="ellipse">
            <a:avLst/>
          </a:prstGeom>
          <a:solidFill>
            <a:srgbClr val="3333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7597E2-4E69-B050-ED0D-A19591D23E39}"/>
              </a:ext>
            </a:extLst>
          </p:cNvPr>
          <p:cNvSpPr txBox="1"/>
          <p:nvPr/>
        </p:nvSpPr>
        <p:spPr>
          <a:xfrm>
            <a:off x="9086850" y="3686175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Left side of SCITOS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838792-904B-221C-4D91-6D685F842679}"/>
              </a:ext>
            </a:extLst>
          </p:cNvPr>
          <p:cNvSpPr txBox="1"/>
          <p:nvPr/>
        </p:nvSpPr>
        <p:spPr>
          <a:xfrm>
            <a:off x="987995" y="3457264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Right side of SCITOS</a:t>
            </a:r>
          </a:p>
        </p:txBody>
      </p:sp>
    </p:spTree>
    <p:extLst>
      <p:ext uri="{BB962C8B-B14F-4D97-AF65-F5344CB8AC3E}">
        <p14:creationId xmlns:p14="http://schemas.microsoft.com/office/powerpoint/2010/main" val="417079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544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BBFE61E-C0A2-27CA-9933-74D14A85089F}"/>
              </a:ext>
            </a:extLst>
          </p:cNvPr>
          <p:cNvCxnSpPr>
            <a:stCxn id="51" idx="0"/>
          </p:cNvCxnSpPr>
          <p:nvPr/>
        </p:nvCxnSpPr>
        <p:spPr>
          <a:xfrm flipV="1">
            <a:off x="6043994" y="1656272"/>
            <a:ext cx="0" cy="315477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885CC0C-17A3-3792-381D-6F2ACA8D5FF9}"/>
              </a:ext>
            </a:extLst>
          </p:cNvPr>
          <p:cNvSpPr txBox="1"/>
          <p:nvPr/>
        </p:nvSpPr>
        <p:spPr>
          <a:xfrm>
            <a:off x="5292643" y="1245143"/>
            <a:ext cx="1563248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Move Forward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32D608-7F66-FB20-7A64-6096E9E503C7}"/>
              </a:ext>
            </a:extLst>
          </p:cNvPr>
          <p:cNvSpPr txBox="1"/>
          <p:nvPr/>
        </p:nvSpPr>
        <p:spPr>
          <a:xfrm>
            <a:off x="3289785" y="1940531"/>
            <a:ext cx="1641796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Slight Left Turn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6C5FAC-5031-1DAD-2BC2-7D79C1E287C1}"/>
              </a:ext>
            </a:extLst>
          </p:cNvPr>
          <p:cNvSpPr txBox="1"/>
          <p:nvPr/>
        </p:nvSpPr>
        <p:spPr>
          <a:xfrm>
            <a:off x="7156408" y="1946059"/>
            <a:ext cx="1766830" cy="369332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Slight Right Turn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380A62-52BD-D18A-0478-C8A5B208CD37}"/>
              </a:ext>
            </a:extLst>
          </p:cNvPr>
          <p:cNvSpPr txBox="1"/>
          <p:nvPr/>
        </p:nvSpPr>
        <p:spPr>
          <a:xfrm>
            <a:off x="8099545" y="2636172"/>
            <a:ext cx="1848326" cy="36933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Sharp-Right-Turn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612EDB4-53F7-6680-300E-0F060BF05AD7}"/>
              </a:ext>
            </a:extLst>
          </p:cNvPr>
          <p:cNvSpPr/>
          <p:nvPr/>
        </p:nvSpPr>
        <p:spPr>
          <a:xfrm>
            <a:off x="5029204" y="2130725"/>
            <a:ext cx="1009290" cy="2674188"/>
          </a:xfrm>
          <a:custGeom>
            <a:avLst/>
            <a:gdLst>
              <a:gd name="connsiteX0" fmla="*/ 1009290 w 1009290"/>
              <a:gd name="connsiteY0" fmla="*/ 2674188 h 2674188"/>
              <a:gd name="connsiteX1" fmla="*/ 759124 w 1009290"/>
              <a:gd name="connsiteY1" fmla="*/ 931652 h 2674188"/>
              <a:gd name="connsiteX2" fmla="*/ 0 w 1009290"/>
              <a:gd name="connsiteY2" fmla="*/ 0 h 26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290" h="2674188">
                <a:moveTo>
                  <a:pt x="1009290" y="2674188"/>
                </a:moveTo>
                <a:cubicBezTo>
                  <a:pt x="968314" y="2025769"/>
                  <a:pt x="927339" y="1377350"/>
                  <a:pt x="759124" y="931652"/>
                </a:cubicBezTo>
                <a:cubicBezTo>
                  <a:pt x="590909" y="485954"/>
                  <a:pt x="295454" y="242977"/>
                  <a:pt x="0" y="0"/>
                </a:cubicBezTo>
              </a:path>
            </a:pathLst>
          </a:cu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FF22F82-5B52-5210-7FCC-23863B8E2818}"/>
              </a:ext>
            </a:extLst>
          </p:cNvPr>
          <p:cNvSpPr/>
          <p:nvPr/>
        </p:nvSpPr>
        <p:spPr>
          <a:xfrm flipH="1">
            <a:off x="6058939" y="2155349"/>
            <a:ext cx="1009287" cy="2674188"/>
          </a:xfrm>
          <a:custGeom>
            <a:avLst/>
            <a:gdLst>
              <a:gd name="connsiteX0" fmla="*/ 1009290 w 1009290"/>
              <a:gd name="connsiteY0" fmla="*/ 2674188 h 2674188"/>
              <a:gd name="connsiteX1" fmla="*/ 759124 w 1009290"/>
              <a:gd name="connsiteY1" fmla="*/ 931652 h 2674188"/>
              <a:gd name="connsiteX2" fmla="*/ 0 w 1009290"/>
              <a:gd name="connsiteY2" fmla="*/ 0 h 26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290" h="2674188">
                <a:moveTo>
                  <a:pt x="1009290" y="2674188"/>
                </a:moveTo>
                <a:cubicBezTo>
                  <a:pt x="968314" y="2025769"/>
                  <a:pt x="927339" y="1377350"/>
                  <a:pt x="759124" y="931652"/>
                </a:cubicBezTo>
                <a:cubicBezTo>
                  <a:pt x="590909" y="485954"/>
                  <a:pt x="295454" y="242977"/>
                  <a:pt x="0" y="0"/>
                </a:cubicBez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8C6E5C-CDD9-DC74-1CF1-4E6EE5093A89}"/>
              </a:ext>
            </a:extLst>
          </p:cNvPr>
          <p:cNvCxnSpPr>
            <a:cxnSpLocks/>
          </p:cNvCxnSpPr>
          <p:nvPr/>
        </p:nvCxnSpPr>
        <p:spPr>
          <a:xfrm flipV="1">
            <a:off x="6118661" y="2820838"/>
            <a:ext cx="1921162" cy="286397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D48560-33C8-B90A-7FAE-09D9AC51FFC5}"/>
              </a:ext>
            </a:extLst>
          </p:cNvPr>
          <p:cNvGrpSpPr/>
          <p:nvPr/>
        </p:nvGrpSpPr>
        <p:grpSpPr>
          <a:xfrm>
            <a:off x="5292643" y="4811042"/>
            <a:ext cx="1502702" cy="1502702"/>
            <a:chOff x="5127439" y="2565183"/>
            <a:chExt cx="1552754" cy="155275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FBBE5C-2335-00DC-8783-A58A5AAEBD97}"/>
                </a:ext>
              </a:extLst>
            </p:cNvPr>
            <p:cNvSpPr/>
            <p:nvPr/>
          </p:nvSpPr>
          <p:spPr>
            <a:xfrm>
              <a:off x="5127439" y="2565183"/>
              <a:ext cx="1552754" cy="1552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0B9122-DDCE-DA62-47A9-6275F1747D39}"/>
                </a:ext>
              </a:extLst>
            </p:cNvPr>
            <p:cNvGrpSpPr/>
            <p:nvPr/>
          </p:nvGrpSpPr>
          <p:grpSpPr>
            <a:xfrm>
              <a:off x="5538041" y="2690372"/>
              <a:ext cx="230909" cy="129309"/>
              <a:chOff x="5587128" y="2726953"/>
              <a:chExt cx="230909" cy="12930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64555FB-1474-9C4C-B85E-D4BCECB305D3}"/>
                  </a:ext>
                </a:extLst>
              </p:cNvPr>
              <p:cNvSpPr/>
              <p:nvPr/>
            </p:nvSpPr>
            <p:spPr>
              <a:xfrm>
                <a:off x="5587128" y="2726953"/>
                <a:ext cx="230909" cy="1293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2D15E1B-35D5-89CB-37C4-928873A917A0}"/>
                  </a:ext>
                </a:extLst>
              </p:cNvPr>
              <p:cNvSpPr/>
              <p:nvPr/>
            </p:nvSpPr>
            <p:spPr>
              <a:xfrm>
                <a:off x="5692127" y="2751038"/>
                <a:ext cx="6344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56B1DAD-5D74-4759-E8F1-A7351185052D}"/>
                </a:ext>
              </a:extLst>
            </p:cNvPr>
            <p:cNvGrpSpPr/>
            <p:nvPr/>
          </p:nvGrpSpPr>
          <p:grpSpPr>
            <a:xfrm>
              <a:off x="6043430" y="2678721"/>
              <a:ext cx="230909" cy="129309"/>
              <a:chOff x="6052011" y="2718212"/>
              <a:chExt cx="230909" cy="1293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53F2344-C596-9BAB-1311-1F2A56FC3ADD}"/>
                  </a:ext>
                </a:extLst>
              </p:cNvPr>
              <p:cNvSpPr/>
              <p:nvPr/>
            </p:nvSpPr>
            <p:spPr>
              <a:xfrm>
                <a:off x="6052011" y="2718212"/>
                <a:ext cx="230909" cy="1293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B823536-EA9E-9DF2-6FC7-D13738237CAD}"/>
                  </a:ext>
                </a:extLst>
              </p:cNvPr>
              <p:cNvSpPr/>
              <p:nvPr/>
            </p:nvSpPr>
            <p:spPr>
              <a:xfrm>
                <a:off x="6122891" y="2743041"/>
                <a:ext cx="6344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185C191-0FFF-64A3-4954-19A9CFDC112A}"/>
              </a:ext>
            </a:extLst>
          </p:cNvPr>
          <p:cNvSpPr txBox="1"/>
          <p:nvPr/>
        </p:nvSpPr>
        <p:spPr>
          <a:xfrm>
            <a:off x="2027209" y="100173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4 classes :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C302E065-0F8C-A53B-1CDF-DD0A39C4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758" y="3670993"/>
            <a:ext cx="37623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9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139D2-1164-E330-7FBF-1BDBFEB3AB87}"/>
              </a:ext>
            </a:extLst>
          </p:cNvPr>
          <p:cNvSpPr txBox="1"/>
          <p:nvPr/>
        </p:nvSpPr>
        <p:spPr>
          <a:xfrm>
            <a:off x="3432509" y="2698974"/>
            <a:ext cx="7378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Supervised Classification (multi-class)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0577E-DEA5-0C9A-1970-AEB4F9B024C4}"/>
              </a:ext>
            </a:extLst>
          </p:cNvPr>
          <p:cNvSpPr txBox="1"/>
          <p:nvPr/>
        </p:nvSpPr>
        <p:spPr>
          <a:xfrm>
            <a:off x="2046988" y="34290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 Estimators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LogisticRegression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(Classification)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 Nearest Neighbor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 (Classification)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7FBCE-A150-44FA-B303-D32E3BC4B274}"/>
              </a:ext>
            </a:extLst>
          </p:cNvPr>
          <p:cNvSpPr txBox="1"/>
          <p:nvPr/>
        </p:nvSpPr>
        <p:spPr>
          <a:xfrm>
            <a:off x="1951738" y="1284305"/>
            <a:ext cx="73783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Target : Predict what the robot should do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Features : Raw sensors data</a:t>
            </a:r>
          </a:p>
        </p:txBody>
      </p:sp>
    </p:spTree>
    <p:extLst>
      <p:ext uri="{BB962C8B-B14F-4D97-AF65-F5344CB8AC3E}">
        <p14:creationId xmlns:p14="http://schemas.microsoft.com/office/powerpoint/2010/main" val="101991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0577E-DEA5-0C9A-1970-AEB4F9B024C4}"/>
              </a:ext>
            </a:extLst>
          </p:cNvPr>
          <p:cNvSpPr txBox="1"/>
          <p:nvPr/>
        </p:nvSpPr>
        <p:spPr>
          <a:xfrm>
            <a:off x="1914526" y="850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Splitting and standardized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AD20E-9899-05FA-4C50-95BF551D2F18}"/>
              </a:ext>
            </a:extLst>
          </p:cNvPr>
          <p:cNvSpPr/>
          <p:nvPr/>
        </p:nvSpPr>
        <p:spPr>
          <a:xfrm>
            <a:off x="1914526" y="1638300"/>
            <a:ext cx="5905500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Training set (75%)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28ED7-E7E9-ED8D-C21D-5AA66CC32D3D}"/>
              </a:ext>
            </a:extLst>
          </p:cNvPr>
          <p:cNvSpPr/>
          <p:nvPr/>
        </p:nvSpPr>
        <p:spPr>
          <a:xfrm>
            <a:off x="7820026" y="1638300"/>
            <a:ext cx="2857500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Test set (25%)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9593B-A817-4E37-4417-68984BA695DC}"/>
              </a:ext>
            </a:extLst>
          </p:cNvPr>
          <p:cNvSpPr/>
          <p:nvPr/>
        </p:nvSpPr>
        <p:spPr>
          <a:xfrm>
            <a:off x="3609976" y="3143250"/>
            <a:ext cx="25146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Fit and transform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7EE8D-F0AB-14F5-FB4C-53BCC29E964D}"/>
              </a:ext>
            </a:extLst>
          </p:cNvPr>
          <p:cNvSpPr/>
          <p:nvPr/>
        </p:nvSpPr>
        <p:spPr>
          <a:xfrm>
            <a:off x="7991476" y="3143250"/>
            <a:ext cx="25146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9338EE-8223-83DB-1E5B-604B26E676E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867276" y="2038350"/>
            <a:ext cx="0" cy="1104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5917FE-ACBC-E80E-A3E5-4F6B5BE3DD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248776" y="2038350"/>
            <a:ext cx="0" cy="1104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9DF67-0C50-D9B6-78E5-B3FD5739518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24576" y="3652838"/>
            <a:ext cx="1866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37DEDC-C63C-43DC-7704-787647DC39D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67276" y="4162425"/>
            <a:ext cx="0" cy="1057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3A2F29-ECD2-53DE-2B1D-C6CCB39D8FD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248776" y="4162425"/>
            <a:ext cx="1" cy="1057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00E3D8-17C2-3F13-D254-472915051ABE}"/>
              </a:ext>
            </a:extLst>
          </p:cNvPr>
          <p:cNvSpPr txBox="1"/>
          <p:nvPr/>
        </p:nvSpPr>
        <p:spPr>
          <a:xfrm>
            <a:off x="1388310" y="34681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1D139D-464A-5EDB-E8EC-5A2FD37D2D7C}"/>
              </a:ext>
            </a:extLst>
          </p:cNvPr>
          <p:cNvSpPr txBox="1"/>
          <p:nvPr/>
        </p:nvSpPr>
        <p:spPr>
          <a:xfrm>
            <a:off x="4011913" y="5267325"/>
            <a:ext cx="17107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X_train_scaled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y_train_scaled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BFF94-83DF-FB1D-AADD-7AF9EF18638B}"/>
              </a:ext>
            </a:extLst>
          </p:cNvPr>
          <p:cNvSpPr txBox="1"/>
          <p:nvPr/>
        </p:nvSpPr>
        <p:spPr>
          <a:xfrm>
            <a:off x="8431885" y="5267325"/>
            <a:ext cx="16337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X_test_scaled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y_test_scaled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4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A53F102-2E6D-7172-CC27-6E982EC06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054" y="801606"/>
            <a:ext cx="58007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6B31B-E412-499C-7259-7EEF99B82A23}"/>
              </a:ext>
            </a:extLst>
          </p:cNvPr>
          <p:cNvSpPr txBox="1"/>
          <p:nvPr/>
        </p:nvSpPr>
        <p:spPr>
          <a:xfrm>
            <a:off x="1010653" y="4078250"/>
            <a:ext cx="4764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List the most important features for each estimator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Give me an overview of the accuracy of the training model (no cross validation for this part)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31659-D9DB-9E41-CDDA-FF045C5963E9}"/>
              </a:ext>
            </a:extLst>
          </p:cNvPr>
          <p:cNvSpPr txBox="1"/>
          <p:nvPr/>
        </p:nvSpPr>
        <p:spPr>
          <a:xfrm>
            <a:off x="1639019" y="953558"/>
            <a:ext cx="29811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92175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31659-D9DB-9E41-CDDA-FF045C5963E9}"/>
              </a:ext>
            </a:extLst>
          </p:cNvPr>
          <p:cNvSpPr txBox="1"/>
          <p:nvPr/>
        </p:nvSpPr>
        <p:spPr>
          <a:xfrm>
            <a:off x="1639019" y="846112"/>
            <a:ext cx="4456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Verify and Evaluate the Training Model</a:t>
            </a:r>
            <a:endParaRPr lang="en-AU" sz="2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5548AE-C974-BE76-88D8-C4C7C27B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78195"/>
              </p:ext>
            </p:extLst>
          </p:nvPr>
        </p:nvGraphicFramePr>
        <p:xfrm>
          <a:off x="1442093" y="1690838"/>
          <a:ext cx="106681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587969551"/>
                    </a:ext>
                  </a:extLst>
                </a:gridCol>
                <a:gridCol w="1562358">
                  <a:extLst>
                    <a:ext uri="{9D8B030D-6E8A-4147-A177-3AD203B41FA5}">
                      <a16:colId xmlns:a16="http://schemas.microsoft.com/office/drawing/2014/main" val="1569846067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3680908990"/>
                    </a:ext>
                  </a:extLst>
                </a:gridCol>
                <a:gridCol w="3329796">
                  <a:extLst>
                    <a:ext uri="{9D8B030D-6E8A-4147-A177-3AD203B41FA5}">
                      <a16:colId xmlns:a16="http://schemas.microsoft.com/office/drawing/2014/main" val="273829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Forward selected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features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5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LogisticRegression</a:t>
                      </a:r>
                      <a:endParaRPr lang="en-A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GaussianNB</a:t>
                      </a:r>
                      <a:endParaRPr lang="en-A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0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KNeighborsClassifier</a:t>
                      </a:r>
                      <a:endParaRPr lang="en-A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3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RandomForestClassifier</a:t>
                      </a:r>
                      <a:endParaRPr lang="en-A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096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95C58D-89FB-C0A5-F4D6-E2915856E855}"/>
              </a:ext>
            </a:extLst>
          </p:cNvPr>
          <p:cNvSpPr txBox="1"/>
          <p:nvPr/>
        </p:nvSpPr>
        <p:spPr>
          <a:xfrm>
            <a:off x="7039155" y="116858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Cross validation = 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24C632-2B62-AAFF-5F76-A8CF0758974F}"/>
              </a:ext>
            </a:extLst>
          </p:cNvPr>
          <p:cNvSpPr/>
          <p:nvPr/>
        </p:nvSpPr>
        <p:spPr>
          <a:xfrm>
            <a:off x="4552950" y="2114550"/>
            <a:ext cx="3067050" cy="647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99B5F1-AE0C-7B1C-9072-CE8DD29AC10C}"/>
              </a:ext>
            </a:extLst>
          </p:cNvPr>
          <p:cNvSpPr/>
          <p:nvPr/>
        </p:nvSpPr>
        <p:spPr>
          <a:xfrm>
            <a:off x="4562475" y="2862112"/>
            <a:ext cx="3067050" cy="6477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BF9953-0853-32AA-E93C-8AEECCD80A0E}"/>
              </a:ext>
            </a:extLst>
          </p:cNvPr>
          <p:cNvSpPr/>
          <p:nvPr/>
        </p:nvSpPr>
        <p:spPr>
          <a:xfrm>
            <a:off x="4552950" y="3592028"/>
            <a:ext cx="3067050" cy="246547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31659-D9DB-9E41-CDDA-FF045C5963E9}"/>
              </a:ext>
            </a:extLst>
          </p:cNvPr>
          <p:cNvSpPr txBox="1"/>
          <p:nvPr/>
        </p:nvSpPr>
        <p:spPr>
          <a:xfrm>
            <a:off x="1639019" y="846112"/>
            <a:ext cx="4456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Tuning for training set</a:t>
            </a:r>
            <a:endParaRPr lang="en-AU" sz="2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5548AE-C974-BE76-88D8-C4C7C27B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94853"/>
              </p:ext>
            </p:extLst>
          </p:nvPr>
        </p:nvGraphicFramePr>
        <p:xfrm>
          <a:off x="2718802" y="2687320"/>
          <a:ext cx="7380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587969551"/>
                    </a:ext>
                  </a:extLst>
                </a:gridCol>
                <a:gridCol w="1576458">
                  <a:extLst>
                    <a:ext uri="{9D8B030D-6E8A-4147-A177-3AD203B41FA5}">
                      <a16:colId xmlns:a16="http://schemas.microsoft.com/office/drawing/2014/main" val="1569846067"/>
                    </a:ext>
                  </a:extLst>
                </a:gridCol>
                <a:gridCol w="3106263">
                  <a:extLst>
                    <a:ext uri="{9D8B030D-6E8A-4147-A177-3AD203B41FA5}">
                      <a16:colId xmlns:a16="http://schemas.microsoft.com/office/drawing/2014/main" val="368090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Tuned with All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5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KNeighborsClassifier</a:t>
                      </a:r>
                      <a:endParaRPr lang="en-A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3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RandomForestClassifier</a:t>
                      </a:r>
                      <a:endParaRPr lang="en-A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0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52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31659-D9DB-9E41-CDDA-FF045C5963E9}"/>
              </a:ext>
            </a:extLst>
          </p:cNvPr>
          <p:cNvSpPr txBox="1"/>
          <p:nvPr/>
        </p:nvSpPr>
        <p:spPr>
          <a:xfrm>
            <a:off x="1639019" y="846112"/>
            <a:ext cx="6616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Choice of the best model with the test set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38F6AE-8493-46C3-CD5C-4AFCBEC91980}"/>
              </a:ext>
            </a:extLst>
          </p:cNvPr>
          <p:cNvGrpSpPr/>
          <p:nvPr/>
        </p:nvGrpSpPr>
        <p:grpSpPr>
          <a:xfrm>
            <a:off x="2337759" y="2532932"/>
            <a:ext cx="8542068" cy="3028890"/>
            <a:chOff x="2501661" y="3429000"/>
            <a:chExt cx="8542068" cy="30288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F92AA7-39FE-64B1-78BC-65FECED56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6963"/>
            <a:stretch/>
          </p:blipFill>
          <p:spPr>
            <a:xfrm>
              <a:off x="2501661" y="3429000"/>
              <a:ext cx="8542068" cy="302889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5F87E6-AED9-AB5C-7C1E-1A97CCCBA086}"/>
                </a:ext>
              </a:extLst>
            </p:cNvPr>
            <p:cNvSpPr txBox="1"/>
            <p:nvPr/>
          </p:nvSpPr>
          <p:spPr>
            <a:xfrm>
              <a:off x="8133743" y="4589253"/>
              <a:ext cx="1907356" cy="5539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Support Vector Machine</a:t>
              </a:r>
            </a:p>
            <a:p>
              <a:pPr algn="ctr"/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0. 9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35EA6D-AB8E-FFFB-9DAA-4309CC56BA15}"/>
                </a:ext>
              </a:extLst>
            </p:cNvPr>
            <p:cNvSpPr txBox="1"/>
            <p:nvPr/>
          </p:nvSpPr>
          <p:spPr>
            <a:xfrm>
              <a:off x="3462764" y="4404804"/>
              <a:ext cx="1907356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KNeighborsClassifier</a:t>
              </a: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0. 91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452765-270F-88BA-3907-7B48ED4B4FCC}"/>
                </a:ext>
              </a:extLst>
            </p:cNvPr>
            <p:cNvSpPr txBox="1"/>
            <p:nvPr/>
          </p:nvSpPr>
          <p:spPr>
            <a:xfrm>
              <a:off x="5632678" y="4004478"/>
              <a:ext cx="2280033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RandomForestClassifier</a:t>
              </a:r>
              <a:endParaRPr lang="en-A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0. 99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62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63D14F-E6A7-37C9-A2FD-2FB09A92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87" y="3429000"/>
            <a:ext cx="3724795" cy="31627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4CA60C-69F9-D664-77B0-CFCBD301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719" y="4575601"/>
            <a:ext cx="5106403" cy="1698176"/>
          </a:xfrm>
          <a:prstGeom prst="rect">
            <a:avLst/>
          </a:prstGeom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CA70E399-E272-61F9-9442-69F2955E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06" y="525639"/>
            <a:ext cx="3133121" cy="25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8A7DC-AF15-A0ED-5160-26967049D890}"/>
              </a:ext>
            </a:extLst>
          </p:cNvPr>
          <p:cNvSpPr txBox="1"/>
          <p:nvPr/>
        </p:nvSpPr>
        <p:spPr>
          <a:xfrm>
            <a:off x="1453404" y="1294993"/>
            <a:ext cx="610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is the best model to predict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ith a accuracy of 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Even the data set was unbalance, the model do good job to predict to turn slight left (no need to oversample)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The mission is a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Possible improvement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Deeper feature engineering for </a:t>
            </a:r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Tuning with selected features</a:t>
            </a: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0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8C32C-9B9B-2F4E-4F19-6B9C4E6BC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43E8996-A329-0C4F-F274-7C94DE19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47" y="1991861"/>
            <a:ext cx="2143125" cy="213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11F82-FE44-D0DB-2884-408FC1F4848E}"/>
              </a:ext>
            </a:extLst>
          </p:cNvPr>
          <p:cNvSpPr txBox="1"/>
          <p:nvPr/>
        </p:nvSpPr>
        <p:spPr>
          <a:xfrm>
            <a:off x="2161473" y="993579"/>
            <a:ext cx="918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A months ago, I programmed SCITOS, a robot, to follow the wall without any collision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C408E82B-C209-D709-3B63-91889DC56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66" y="1991861"/>
            <a:ext cx="2852072" cy="2066168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46A60BC-6FE7-3D8D-A57D-6B0ECFB5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52" y="4323833"/>
            <a:ext cx="4250505" cy="242143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C6F19E-8D21-A2AD-0319-E890A3EEBBC3}"/>
              </a:ext>
            </a:extLst>
          </p:cNvPr>
          <p:cNvSpPr/>
          <p:nvPr/>
        </p:nvSpPr>
        <p:spPr>
          <a:xfrm>
            <a:off x="4679838" y="2916009"/>
            <a:ext cx="176076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04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8C1ED42-E194-C39E-92AC-479B3F5D8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54" y="4169596"/>
            <a:ext cx="3896269" cy="2219635"/>
          </a:xfrm>
          <a:prstGeom prst="rect">
            <a:avLst/>
          </a:prstGeom>
        </p:spPr>
      </p:pic>
      <p:pic>
        <p:nvPicPr>
          <p:cNvPr id="5" name="Picture 4" descr="A picture containing tree, sky, linedrawing&#10;&#10;Description automatically generated">
            <a:extLst>
              <a:ext uri="{FF2B5EF4-FFF2-40B4-BE49-F238E27FC236}">
                <a16:creationId xmlns:a16="http://schemas.microsoft.com/office/drawing/2014/main" id="{C8F0B4B6-2646-8D8E-0D2B-3F38D44C7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3023">
            <a:off x="4891960" y="2167888"/>
            <a:ext cx="4616552" cy="4003416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2B6B7EFB-5090-7261-FBCC-8B195C743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13" y="1286683"/>
            <a:ext cx="2852072" cy="20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35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FDF2E1-8D72-8EBB-009B-38006CD3AC73}"/>
              </a:ext>
            </a:extLst>
          </p:cNvPr>
          <p:cNvCxnSpPr>
            <a:cxnSpLocks/>
          </p:cNvCxnSpPr>
          <p:nvPr/>
        </p:nvCxnSpPr>
        <p:spPr>
          <a:xfrm>
            <a:off x="3203816" y="3341560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1EE4A7-8011-35CF-B9C8-C513615D20B5}"/>
              </a:ext>
            </a:extLst>
          </p:cNvPr>
          <p:cNvCxnSpPr>
            <a:cxnSpLocks/>
          </p:cNvCxnSpPr>
          <p:nvPr/>
        </p:nvCxnSpPr>
        <p:spPr>
          <a:xfrm rot="5400000">
            <a:off x="3203816" y="3341560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569DA8-A1D9-EF5A-B65B-E8B9091373F5}"/>
              </a:ext>
            </a:extLst>
          </p:cNvPr>
          <p:cNvCxnSpPr>
            <a:cxnSpLocks/>
          </p:cNvCxnSpPr>
          <p:nvPr/>
        </p:nvCxnSpPr>
        <p:spPr>
          <a:xfrm rot="900000">
            <a:off x="3203816" y="3341560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65B1B-8393-81BC-6E5A-224336093664}"/>
              </a:ext>
            </a:extLst>
          </p:cNvPr>
          <p:cNvCxnSpPr>
            <a:cxnSpLocks/>
          </p:cNvCxnSpPr>
          <p:nvPr/>
        </p:nvCxnSpPr>
        <p:spPr>
          <a:xfrm rot="1800000">
            <a:off x="3203816" y="3344175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5B674E-DC9F-DF23-5333-B2DC05419A4E}"/>
              </a:ext>
            </a:extLst>
          </p:cNvPr>
          <p:cNvCxnSpPr>
            <a:cxnSpLocks/>
          </p:cNvCxnSpPr>
          <p:nvPr/>
        </p:nvCxnSpPr>
        <p:spPr>
          <a:xfrm rot="2700000">
            <a:off x="3203816" y="3334938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1420AB-00E6-2C77-258F-2E62299D8EA9}"/>
              </a:ext>
            </a:extLst>
          </p:cNvPr>
          <p:cNvCxnSpPr>
            <a:cxnSpLocks/>
          </p:cNvCxnSpPr>
          <p:nvPr/>
        </p:nvCxnSpPr>
        <p:spPr>
          <a:xfrm rot="3600000">
            <a:off x="3203816" y="3348793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70C579-CC20-B607-B861-35CC5B19992A}"/>
              </a:ext>
            </a:extLst>
          </p:cNvPr>
          <p:cNvCxnSpPr>
            <a:cxnSpLocks/>
          </p:cNvCxnSpPr>
          <p:nvPr/>
        </p:nvCxnSpPr>
        <p:spPr>
          <a:xfrm rot="4500000">
            <a:off x="3195316" y="3341560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99254F-C2D6-0479-D36E-92D48B3417FC}"/>
              </a:ext>
            </a:extLst>
          </p:cNvPr>
          <p:cNvCxnSpPr>
            <a:cxnSpLocks/>
          </p:cNvCxnSpPr>
          <p:nvPr/>
        </p:nvCxnSpPr>
        <p:spPr>
          <a:xfrm rot="6300000">
            <a:off x="3203816" y="3341560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1EEEC3-5377-FB1B-A9C4-D7C0E53E9366}"/>
              </a:ext>
            </a:extLst>
          </p:cNvPr>
          <p:cNvCxnSpPr>
            <a:cxnSpLocks/>
          </p:cNvCxnSpPr>
          <p:nvPr/>
        </p:nvCxnSpPr>
        <p:spPr>
          <a:xfrm rot="7200000">
            <a:off x="3203816" y="3341865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F0CC9C-015D-2112-5941-0B0517252B64}"/>
              </a:ext>
            </a:extLst>
          </p:cNvPr>
          <p:cNvCxnSpPr>
            <a:cxnSpLocks/>
          </p:cNvCxnSpPr>
          <p:nvPr/>
        </p:nvCxnSpPr>
        <p:spPr>
          <a:xfrm rot="8100000">
            <a:off x="3203816" y="3341560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6A2F20-C034-8F28-800D-55842A62B100}"/>
              </a:ext>
            </a:extLst>
          </p:cNvPr>
          <p:cNvCxnSpPr>
            <a:cxnSpLocks/>
          </p:cNvCxnSpPr>
          <p:nvPr/>
        </p:nvCxnSpPr>
        <p:spPr>
          <a:xfrm rot="9000000">
            <a:off x="3203816" y="3341560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D3EAA6-5BA2-EC34-9A1D-B93A78C18A0F}"/>
              </a:ext>
            </a:extLst>
          </p:cNvPr>
          <p:cNvCxnSpPr>
            <a:cxnSpLocks/>
          </p:cNvCxnSpPr>
          <p:nvPr/>
        </p:nvCxnSpPr>
        <p:spPr>
          <a:xfrm rot="9900000">
            <a:off x="3203816" y="3341560"/>
            <a:ext cx="540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FCCE44-BF98-F3A9-A95A-58CF31AE2239}"/>
              </a:ext>
            </a:extLst>
          </p:cNvPr>
          <p:cNvSpPr txBox="1"/>
          <p:nvPr/>
        </p:nvSpPr>
        <p:spPr>
          <a:xfrm>
            <a:off x="5626336" y="30025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500DB-14B9-E25F-3D9A-3B2334174541}"/>
              </a:ext>
            </a:extLst>
          </p:cNvPr>
          <p:cNvSpPr txBox="1"/>
          <p:nvPr/>
        </p:nvSpPr>
        <p:spPr>
          <a:xfrm>
            <a:off x="6333648" y="4226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82230E-F2DD-6EE3-99A3-C3A4E3AC4A48}"/>
              </a:ext>
            </a:extLst>
          </p:cNvPr>
          <p:cNvSpPr txBox="1"/>
          <p:nvPr/>
        </p:nvSpPr>
        <p:spPr>
          <a:xfrm>
            <a:off x="6984836" y="69113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ECCBA-D576-07DB-90BF-3AA0F6D5BE68}"/>
              </a:ext>
            </a:extLst>
          </p:cNvPr>
          <p:cNvSpPr txBox="1"/>
          <p:nvPr/>
        </p:nvSpPr>
        <p:spPr>
          <a:xfrm>
            <a:off x="7675148" y="11119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0AF8EA-9C57-5F38-5833-583F27466439}"/>
              </a:ext>
            </a:extLst>
          </p:cNvPr>
          <p:cNvSpPr txBox="1"/>
          <p:nvPr/>
        </p:nvSpPr>
        <p:spPr>
          <a:xfrm>
            <a:off x="8179521" y="171121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D500CB-15D4-8380-1BDF-5B1089200E14}"/>
              </a:ext>
            </a:extLst>
          </p:cNvPr>
          <p:cNvSpPr txBox="1"/>
          <p:nvPr/>
        </p:nvSpPr>
        <p:spPr>
          <a:xfrm>
            <a:off x="8485295" y="236888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6E13-0D23-22DD-A009-B91D5C5D8EED}"/>
              </a:ext>
            </a:extLst>
          </p:cNvPr>
          <p:cNvSpPr txBox="1"/>
          <p:nvPr/>
        </p:nvSpPr>
        <p:spPr>
          <a:xfrm>
            <a:off x="8631621" y="315689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F3342-6C1D-71F4-5AD0-A91CF917819E}"/>
              </a:ext>
            </a:extLst>
          </p:cNvPr>
          <p:cNvSpPr txBox="1"/>
          <p:nvPr/>
        </p:nvSpPr>
        <p:spPr>
          <a:xfrm>
            <a:off x="8447107" y="385570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54FE14-81A1-75F9-FDE7-7FED2311EBF6}"/>
              </a:ext>
            </a:extLst>
          </p:cNvPr>
          <p:cNvSpPr txBox="1"/>
          <p:nvPr/>
        </p:nvSpPr>
        <p:spPr>
          <a:xfrm>
            <a:off x="8196727" y="457930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6B0FF-1D16-9EF8-E5EF-BF41583788F7}"/>
              </a:ext>
            </a:extLst>
          </p:cNvPr>
          <p:cNvSpPr txBox="1"/>
          <p:nvPr/>
        </p:nvSpPr>
        <p:spPr>
          <a:xfrm>
            <a:off x="7714308" y="51617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1019EE-7A82-D9EF-BE90-BEF1C59D318D}"/>
              </a:ext>
            </a:extLst>
          </p:cNvPr>
          <p:cNvSpPr txBox="1"/>
          <p:nvPr/>
        </p:nvSpPr>
        <p:spPr>
          <a:xfrm>
            <a:off x="7129925" y="56447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1A266-2347-9B01-62E7-E0647236B89A}"/>
              </a:ext>
            </a:extLst>
          </p:cNvPr>
          <p:cNvSpPr txBox="1"/>
          <p:nvPr/>
        </p:nvSpPr>
        <p:spPr>
          <a:xfrm>
            <a:off x="6288363" y="59270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EE5C-853A-CEEA-952D-034B96806517}"/>
              </a:ext>
            </a:extLst>
          </p:cNvPr>
          <p:cNvSpPr txBox="1"/>
          <p:nvPr/>
        </p:nvSpPr>
        <p:spPr>
          <a:xfrm>
            <a:off x="5563072" y="59991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8728BD-3BB2-69A0-6ED1-48E14EA08166}"/>
              </a:ext>
            </a:extLst>
          </p:cNvPr>
          <p:cNvSpPr txBox="1"/>
          <p:nvPr/>
        </p:nvSpPr>
        <p:spPr>
          <a:xfrm>
            <a:off x="4757762" y="59175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19569A-FBF4-D031-814F-B24CCB714E3F}"/>
              </a:ext>
            </a:extLst>
          </p:cNvPr>
          <p:cNvSpPr txBox="1"/>
          <p:nvPr/>
        </p:nvSpPr>
        <p:spPr>
          <a:xfrm>
            <a:off x="4044391" y="56115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C2B546-535B-1FF4-A627-CCA9EAD736F4}"/>
              </a:ext>
            </a:extLst>
          </p:cNvPr>
          <p:cNvSpPr txBox="1"/>
          <p:nvPr/>
        </p:nvSpPr>
        <p:spPr>
          <a:xfrm>
            <a:off x="3479235" y="51866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FD461-8615-7ABD-BFDC-7004B139D1D6}"/>
              </a:ext>
            </a:extLst>
          </p:cNvPr>
          <p:cNvSpPr txBox="1"/>
          <p:nvPr/>
        </p:nvSpPr>
        <p:spPr>
          <a:xfrm>
            <a:off x="2952126" y="45095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9DE3E-77DD-3514-DF2A-41C688C3EDF0}"/>
              </a:ext>
            </a:extLst>
          </p:cNvPr>
          <p:cNvSpPr txBox="1"/>
          <p:nvPr/>
        </p:nvSpPr>
        <p:spPr>
          <a:xfrm>
            <a:off x="2677883" y="38557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C98CC-3CD6-A5A7-2A60-6CB238F90D94}"/>
              </a:ext>
            </a:extLst>
          </p:cNvPr>
          <p:cNvSpPr txBox="1"/>
          <p:nvPr/>
        </p:nvSpPr>
        <p:spPr>
          <a:xfrm>
            <a:off x="2538495" y="315027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US19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1B937-C9BA-F623-F5E8-4DD734A6A1E7}"/>
              </a:ext>
            </a:extLst>
          </p:cNvPr>
          <p:cNvSpPr txBox="1"/>
          <p:nvPr/>
        </p:nvSpPr>
        <p:spPr>
          <a:xfrm>
            <a:off x="2737161" y="23133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83A467-8F87-FEC6-5A33-73A8266B1A79}"/>
              </a:ext>
            </a:extLst>
          </p:cNvPr>
          <p:cNvSpPr txBox="1"/>
          <p:nvPr/>
        </p:nvSpPr>
        <p:spPr>
          <a:xfrm>
            <a:off x="3036668" y="166177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US21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BC12-E746-0C9C-6101-6E1BDBC09EF3}"/>
              </a:ext>
            </a:extLst>
          </p:cNvPr>
          <p:cNvSpPr txBox="1"/>
          <p:nvPr/>
        </p:nvSpPr>
        <p:spPr>
          <a:xfrm>
            <a:off x="3436890" y="10988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D36F3-08D3-AE28-7EE6-CFD1A43DB766}"/>
              </a:ext>
            </a:extLst>
          </p:cNvPr>
          <p:cNvSpPr txBox="1"/>
          <p:nvPr/>
        </p:nvSpPr>
        <p:spPr>
          <a:xfrm>
            <a:off x="3971651" y="7294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2B31D-DDD9-9477-0F52-3E2FCBC0C763}"/>
              </a:ext>
            </a:extLst>
          </p:cNvPr>
          <p:cNvSpPr txBox="1"/>
          <p:nvPr/>
        </p:nvSpPr>
        <p:spPr>
          <a:xfrm>
            <a:off x="4792324" y="4079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US24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AA4A49-4F99-DC76-7FA3-15916E15C355}"/>
              </a:ext>
            </a:extLst>
          </p:cNvPr>
          <p:cNvGrpSpPr/>
          <p:nvPr/>
        </p:nvGrpSpPr>
        <p:grpSpPr>
          <a:xfrm>
            <a:off x="5127439" y="2565183"/>
            <a:ext cx="1552754" cy="1552754"/>
            <a:chOff x="5127439" y="2565183"/>
            <a:chExt cx="1552754" cy="15527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C7E9DC-7DB5-0892-0E1E-E40AAA328D65}"/>
                </a:ext>
              </a:extLst>
            </p:cNvPr>
            <p:cNvSpPr/>
            <p:nvPr/>
          </p:nvSpPr>
          <p:spPr>
            <a:xfrm>
              <a:off x="5127439" y="2565183"/>
              <a:ext cx="1552754" cy="1552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B51FC6-27BD-C0BB-2FC5-54829158A575}"/>
                </a:ext>
              </a:extLst>
            </p:cNvPr>
            <p:cNvGrpSpPr/>
            <p:nvPr/>
          </p:nvGrpSpPr>
          <p:grpSpPr>
            <a:xfrm>
              <a:off x="5538041" y="2690372"/>
              <a:ext cx="230909" cy="129309"/>
              <a:chOff x="5587128" y="2726953"/>
              <a:chExt cx="230909" cy="1293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AF6C838-AFF2-1840-7058-62438198524A}"/>
                  </a:ext>
                </a:extLst>
              </p:cNvPr>
              <p:cNvSpPr/>
              <p:nvPr/>
            </p:nvSpPr>
            <p:spPr>
              <a:xfrm>
                <a:off x="5587128" y="2726953"/>
                <a:ext cx="230909" cy="1293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A128489-3943-C589-9C30-A0796D198967}"/>
                  </a:ext>
                </a:extLst>
              </p:cNvPr>
              <p:cNvSpPr/>
              <p:nvPr/>
            </p:nvSpPr>
            <p:spPr>
              <a:xfrm>
                <a:off x="5692127" y="2751038"/>
                <a:ext cx="6344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E054D1F-B5ED-1B7C-ED0E-95D288E53A67}"/>
                </a:ext>
              </a:extLst>
            </p:cNvPr>
            <p:cNvGrpSpPr/>
            <p:nvPr/>
          </p:nvGrpSpPr>
          <p:grpSpPr>
            <a:xfrm>
              <a:off x="6043430" y="2678721"/>
              <a:ext cx="230909" cy="129309"/>
              <a:chOff x="6052011" y="2718212"/>
              <a:chExt cx="230909" cy="12930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45DAC76-0CA0-C8F2-89A9-C9266982425D}"/>
                  </a:ext>
                </a:extLst>
              </p:cNvPr>
              <p:cNvSpPr/>
              <p:nvPr/>
            </p:nvSpPr>
            <p:spPr>
              <a:xfrm>
                <a:off x="6052011" y="2718212"/>
                <a:ext cx="230909" cy="1293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854BAA9-BAB6-C2DF-3113-0B05A214DDD4}"/>
                  </a:ext>
                </a:extLst>
              </p:cNvPr>
              <p:cNvSpPr/>
              <p:nvPr/>
            </p:nvSpPr>
            <p:spPr>
              <a:xfrm>
                <a:off x="6122891" y="2743041"/>
                <a:ext cx="6344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8351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544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6D35B20-F709-EDE0-88CC-02A1BB425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5" t="11445" b="15930"/>
          <a:stretch/>
        </p:blipFill>
        <p:spPr>
          <a:xfrm>
            <a:off x="3372927" y="1770348"/>
            <a:ext cx="6142007" cy="43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11F82-FE44-D0DB-2884-408FC1F4848E}"/>
              </a:ext>
            </a:extLst>
          </p:cNvPr>
          <p:cNvSpPr txBox="1"/>
          <p:nvPr/>
        </p:nvSpPr>
        <p:spPr>
          <a:xfrm>
            <a:off x="2377806" y="1240864"/>
            <a:ext cx="8594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Unfortunately, last week, my computer crashed, and I'd lost the program...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80CC0-3372-B2F0-60B7-A37A4ADD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78" y="2030307"/>
            <a:ext cx="3936249" cy="44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11F82-FE44-D0DB-2884-408FC1F4848E}"/>
              </a:ext>
            </a:extLst>
          </p:cNvPr>
          <p:cNvSpPr txBox="1"/>
          <p:nvPr/>
        </p:nvSpPr>
        <p:spPr>
          <a:xfrm>
            <a:off x="1333138" y="1323019"/>
            <a:ext cx="9723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program is still in my SCITOS but it's impossible to extract the program</a:t>
            </a:r>
          </a:p>
          <a:p>
            <a:pPr algn="ctr"/>
            <a:r>
              <a:rPr lang="en-US" dirty="0"/>
              <a:t>    </a:t>
            </a:r>
          </a:p>
          <a:p>
            <a:pPr algn="ctr"/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C686BC-7125-CCCF-9D2C-8331FEDD5C73}"/>
              </a:ext>
            </a:extLst>
          </p:cNvPr>
          <p:cNvGrpSpPr/>
          <p:nvPr/>
        </p:nvGrpSpPr>
        <p:grpSpPr>
          <a:xfrm>
            <a:off x="2589138" y="2767762"/>
            <a:ext cx="2143125" cy="2133600"/>
            <a:chOff x="1928361" y="4005352"/>
            <a:chExt cx="2143125" cy="21336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43E8996-A329-0C4F-F274-7C94DE19F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361" y="4005352"/>
              <a:ext cx="2143125" cy="2133600"/>
            </a:xfrm>
            <a:prstGeom prst="rect">
              <a:avLst/>
            </a:prstGeom>
          </p:spPr>
        </p:pic>
        <p:pic>
          <p:nvPicPr>
            <p:cNvPr id="2" name="Picture 1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7C43C899-055E-FB67-4D29-ABC69CF5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818" y="5072152"/>
              <a:ext cx="1152210" cy="83471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990D400-4A4F-6A2F-B70D-7F8EB742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503" y="2767762"/>
            <a:ext cx="2619375" cy="210502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C72B5-2E05-1966-CFE6-69B0BD6C656C}"/>
              </a:ext>
            </a:extLst>
          </p:cNvPr>
          <p:cNvSpPr/>
          <p:nvPr/>
        </p:nvSpPr>
        <p:spPr>
          <a:xfrm>
            <a:off x="4732263" y="3755487"/>
            <a:ext cx="238624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C6A11F99-ECD6-BED7-5AFD-8A6396D96178}"/>
              </a:ext>
            </a:extLst>
          </p:cNvPr>
          <p:cNvSpPr/>
          <p:nvPr/>
        </p:nvSpPr>
        <p:spPr>
          <a:xfrm>
            <a:off x="5208177" y="3315845"/>
            <a:ext cx="1414868" cy="11553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49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11F82-FE44-D0DB-2884-408FC1F4848E}"/>
              </a:ext>
            </a:extLst>
          </p:cNvPr>
          <p:cNvSpPr txBox="1"/>
          <p:nvPr/>
        </p:nvSpPr>
        <p:spPr>
          <a:xfrm>
            <a:off x="1639019" y="1148931"/>
            <a:ext cx="855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things SCITOS can do is to execute the program and collect all the data of his sensors and the action he did.</a:t>
            </a:r>
          </a:p>
          <a:p>
            <a:endParaRPr lang="en-AU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E589548-23A1-CC4D-BDED-D2903FE2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95" y="1996061"/>
            <a:ext cx="7513065" cy="4280059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7B92E1AC-0318-BA3E-583B-3148BE7E3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560" y="5229224"/>
            <a:ext cx="815489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0.0118 L -0.00468 0.0118 L -0.02109 0.01319 C -0.03125 0.01366 -0.04153 0.01342 -0.05156 0.01458 C -0.05429 0.01481 -0.05677 0.0169 -0.05937 0.01736 C -0.06901 0.01828 -0.07877 0.01805 -0.08828 0.01875 C -0.09336 0.01898 -0.09817 0.01967 -0.10312 0.02014 C -0.10781 0.01967 -0.1125 0.01875 -0.11718 0.01875 C -0.12864 0.01875 -0.13099 0.01944 -0.13984 0.02153 C -0.17786 0.01875 -0.17656 0.01736 -0.21172 0.02014 C -0.21341 0.02014 -0.21484 0.02106 -0.2164 0.02153 C -0.21823 0.02199 -0.22005 0.02245 -0.22187 0.02291 C -0.23047 0.02778 -0.22265 0.02384 -0.23359 0.02708 C -0.23633 0.02778 -0.2414 0.02986 -0.2414 0.02986 C -0.24661 0.02893 -0.25195 0.0287 -0.25703 0.02708 C -0.25859 0.02639 -0.25976 0.0243 -0.26093 0.02291 C -0.26367 0.01991 -0.26406 0.01921 -0.2664 0.01458 C -0.26758 0.01227 -0.26875 0.00995 -0.26953 0.00764 C -0.27031 0.00532 -0.27057 0.00278 -0.27109 0.00069 C -0.27187 -0.00232 -0.27265 -0.00486 -0.27343 -0.00764 C -0.2737 -0.00996 -0.27396 -0.0125 -0.27422 -0.01459 C -0.27474 -0.01806 -0.27539 -0.02107 -0.27578 -0.02431 C -0.27617 -0.02709 -0.2763 -0.03009 -0.27656 -0.03264 C -0.27682 -0.03519 -0.27708 -0.03727 -0.27734 -0.03959 C -0.27695 -0.0632 -0.27591 -0.08704 -0.27734 -0.11042 C -0.2776 -0.11297 -0.28177 -0.11968 -0.28203 -0.12014 C -0.28333 -0.12222 -0.28476 -0.12361 -0.28593 -0.1257 C -0.28698 -0.12755 -0.2875 -0.12963 -0.28828 -0.13125 C -0.29179 -0.13843 -0.28945 -0.13287 -0.29297 -0.1382 C -0.29778 -0.14537 -0.29271 -0.14005 -0.29843 -0.14514 L -0.36875 -0.14375 C -0.37174 -0.14375 -0.37448 -0.1419 -0.37734 -0.14097 C -0.38437 -0.13912 -0.3914 -0.13658 -0.39843 -0.13542 L -0.4164 -0.13264 L -0.44609 -0.13542 C -0.44987 -0.13588 -0.45351 -0.13634 -0.45703 -0.13681 C -0.45846 -0.13727 -0.45963 -0.13797 -0.46093 -0.1382 C -0.46354 -0.13889 -0.46614 -0.13912 -0.46875 -0.13959 C -0.47005 -0.14051 -0.47135 -0.1419 -0.47265 -0.14236 C -0.47422 -0.14329 -0.47591 -0.14329 -0.47734 -0.14375 C -0.47929 -0.14468 -0.48099 -0.1456 -0.48281 -0.14653 C -0.48385 -0.14792 -0.48489 -0.14954 -0.48593 -0.1507 C -0.48828 -0.15371 -0.48919 -0.15417 -0.4914 -0.15764 C -0.50117 -0.17292 -0.48867 -0.15417 -0.49687 -0.16875 C -0.49791 -0.1706 -0.49896 -0.17153 -0.5 -0.17292 C -0.50052 -0.17477 -0.50104 -0.17685 -0.50156 -0.17847 C -0.50208 -0.18009 -0.50286 -0.18125 -0.50312 -0.18264 C -0.50364 -0.18542 -0.50364 -0.1882 -0.5039 -0.19097 C -0.50364 -0.20209 -0.50312 -0.2132 -0.50312 -0.22431 C -0.50312 -0.22917 -0.50377 -0.23357 -0.5039 -0.2382 C -0.50455 -0.24977 -0.50508 -0.26134 -0.50547 -0.27292 C -0.50586 -0.27894 -0.5056 -0.28519 -0.50625 -0.29097 C -0.50703 -0.29722 -0.50755 -0.30324 -0.50859 -0.30903 C -0.50937 -0.31297 -0.51015 -0.31644 -0.51093 -0.32014 C -0.5112 -0.32384 -0.51146 -0.32778 -0.51172 -0.33125 C -0.51198 -0.33426 -0.5125 -0.33681 -0.5125 -0.33959 C -0.5125 -0.35695 -0.51224 -0.37408 -0.51172 -0.39097 C -0.51172 -0.39144 -0.51054 -0.39977 -0.51015 -0.4007 C -0.50781 -0.40695 -0.50338 -0.41111 -0.49922 -0.41181 L -0.49297 -0.4132 C -0.49114 -0.41366 -0.48932 -0.41412 -0.4875 -0.41459 C -0.48489 -0.41551 -0.47968 -0.41736 -0.47968 -0.41736 C -0.47682 -0.41713 -0.46471 -0.4169 -0.45937 -0.41459 C -0.45781 -0.41412 -0.45638 -0.41273 -0.45468 -0.41181 C -0.44635 -0.40787 -0.4556 -0.41389 -0.44609 -0.40764 C -0.44479 -0.40695 -0.44349 -0.40602 -0.44218 -0.40486 C -0.44114 -0.40417 -0.44023 -0.40278 -0.43906 -0.40209 C -0.43659 -0.40093 -0.43385 -0.40047 -0.43125 -0.39931 C -0.42916 -0.39861 -0.42721 -0.39722 -0.425 -0.39653 C -0.42252 -0.39584 -0.41979 -0.39584 -0.41718 -0.39514 C -0.4151 -0.39491 -0.41302 -0.39445 -0.41093 -0.39375 C -0.40729 -0.39306 -0.40377 -0.39144 -0.4 -0.39097 L -0.38281 -0.38959 C -0.37656 -0.39005 -0.37031 -0.39005 -0.36406 -0.39097 C -0.36172 -0.39144 -0.3595 -0.39306 -0.35703 -0.39375 C -0.35482 -0.39468 -0.35078 -0.3956 -0.34843 -0.39653 C -0.34687 -0.39746 -0.34544 -0.39861 -0.34375 -0.39931 C -0.33685 -0.40278 -0.33711 -0.40139 -0.33047 -0.40486 C -0.32734 -0.40672 -0.32109 -0.41042 -0.32109 -0.41042 C -0.31745 -0.40926 -0.31679 -0.40949 -0.31328 -0.40625 C -0.3125 -0.40556 -0.31185 -0.40417 -0.31093 -0.40347 C -0.3095 -0.40232 -0.30768 -0.40255 -0.30625 -0.4007 C -0.30377 -0.39792 -0.30273 -0.39607 -0.29922 -0.39514 L -0.29297 -0.39375 C -0.28932 -0.39306 -0.2858 -0.39167 -0.28203 -0.39097 L -0.27343 -0.38959 C -0.27018 -0.38843 -0.26836 -0.38773 -0.26484 -0.38681 C -0.26289 -0.38634 -0.2608 -0.38565 -0.25859 -0.38542 C -0.25065 -0.38472 -0.24245 -0.38472 -0.23437 -0.38403 C -0.22916 -0.3838 -0.22396 -0.3831 -0.21875 -0.38264 C -0.19661 -0.39074 -0.22435 -0.38125 -0.2039 -0.38681 C -0.2013 -0.38773 -0.19883 -0.38889 -0.19609 -0.38959 C -0.18945 -0.39167 -0.18255 -0.39306 -0.17578 -0.39514 C -0.16471 -0.39884 -0.17018 -0.39746 -0.15937 -0.39931 C -0.15286 -0.39884 -0.14635 -0.39908 -0.13984 -0.39792 C -0.13802 -0.39769 -0.13633 -0.39584 -0.13437 -0.39514 C -0.12877 -0.39375 -0.10625 -0.39051 -0.10156 -0.38959 C -0.0987 -0.3882 -0.09596 -0.38681 -0.09297 -0.38542 C -0.09075 -0.38449 -0.08828 -0.38426 -0.08593 -0.38264 C -0.0612 -0.36736 -0.08008 -0.37894 -0.06875 -0.36875 C -0.06758 -0.36783 -0.06614 -0.36736 -0.06484 -0.36597 C -0.06133 -0.36227 -0.06093 -0.35972 -0.05781 -0.35486 C -0.04661 -0.3375 -0.0612 -0.36111 -0.05234 -0.34792 C -0.05156 -0.34676 -0.05078 -0.34537 -0.05 -0.34375 C -0.04948 -0.34259 -0.04909 -0.34097 -0.04843 -0.33959 C -0.047 -0.33681 -0.04531 -0.33403 -0.04375 -0.33125 C -0.04297 -0.32986 -0.04205 -0.32894 -0.0414 -0.32709 C -0.04062 -0.32477 -0.03984 -0.32269 -0.03906 -0.32014 C -0.03802 -0.31667 -0.03724 -0.31273 -0.03593 -0.30903 C -0.03515 -0.30672 -0.03463 -0.30417 -0.03359 -0.30209 C -0.03307 -0.30093 -0.03203 -0.30023 -0.03125 -0.29931 C -0.03073 -0.29746 -0.03047 -0.29537 -0.02968 -0.29375 C -0.0276 -0.28935 -0.025 -0.28542 -0.02265 -0.28125 C -0.02187 -0.27986 -0.02109 -0.27871 -0.02031 -0.27709 L -0.01093 -0.25764 C -0.00963 -0.25509 -0.00833 -0.25232 -0.00703 -0.24931 C -0.00625 -0.24746 -0.00573 -0.2456 -0.00468 -0.24375 C -0.00377 -0.24213 -0.00247 -0.24144 -0.00156 -0.23959 C -0.00039 -0.23727 0.00026 -0.23403 0.00157 -0.23125 C 0.00248 -0.2294 0.00365 -0.22755 0.00469 -0.2257 C 0.00547 -0.22246 0.00599 -0.21922 0.00703 -0.21597 C 0.01172 -0.20023 0.00977 -0.20972 0.01485 -0.19514 C 0.02344 -0.17037 0.01016 -0.20602 0.01875 -0.1757 C 0.02058 -0.16898 0.01992 -0.17222 0.0211 -0.16597 C 0.02136 -0.15718 0.02253 -0.12593 0.02253 -0.11875 C 0.02253 -0.10672 0.02227 -0.09468 0.02188 -0.08264 C 0.02175 -0.07986 0.02136 -0.07709 0.0211 -0.07431 C 0.02058 -0.0706 0.01953 -0.0632 0.01953 -0.0632 C 0.01927 -0.05764 0.01914 -0.05209 0.01875 -0.04653 C 0.01836 -0.04375 0.01758 -0.04121 0.01719 -0.0382 C 0.0168 -0.03658 0.01667 -0.03449 0.01641 -0.03264 C 0.01589 -0.02986 0.01524 -0.02732 0.01485 -0.02431 C 0.01459 -0.02246 0.01459 -0.02037 0.01407 -0.01875 C 0.01328 -0.01667 0.01185 -0.01528 0.01094 -0.0132 C 0.00899 -0.00949 0.00703 -0.00394 0.00469 -0.0007 C -0.00169 0.00717 0.00443 -0.00324 0.00157 0.00208 L -0.01406 0.01041 L -0.02656 0.00903 L -0.02656 0.00903 " pathEditMode="relative" ptsTypes="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CAA29-F4A2-7DD7-9372-C50C5EAA1401}"/>
              </a:ext>
            </a:extLst>
          </p:cNvPr>
          <p:cNvSpPr txBox="1"/>
          <p:nvPr/>
        </p:nvSpPr>
        <p:spPr>
          <a:xfrm>
            <a:off x="1639019" y="1120326"/>
            <a:ext cx="100476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Mission :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Recreate the program from the data SCITOS with </a:t>
            </a:r>
          </a:p>
          <a:p>
            <a:pPr algn="ctr"/>
            <a:r>
              <a:rPr lang="en-US" sz="2800" dirty="0"/>
              <a:t>Machine learning model</a:t>
            </a:r>
            <a:endParaRPr lang="en-A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FE90D-D02E-49FD-5E07-EFE5360B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553" y="2824041"/>
            <a:ext cx="5712547" cy="36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7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43E8996-A329-0C4F-F274-7C94DE19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06" y="2053086"/>
            <a:ext cx="2143125" cy="213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38249-438D-4DAD-4F25-C0192054A3C8}"/>
              </a:ext>
            </a:extLst>
          </p:cNvPr>
          <p:cNvSpPr txBox="1"/>
          <p:nvPr/>
        </p:nvSpPr>
        <p:spPr>
          <a:xfrm>
            <a:off x="2526441" y="1008859"/>
            <a:ext cx="62055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400" dirty="0"/>
              <a:t>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400" dirty="0"/>
              <a:t>Exploratory 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400" dirty="0"/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2400" dirty="0"/>
              <a:t>Feature Engineering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Verify and Evaluate the Training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2400" dirty="0"/>
              <a:t>Tuning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2400" dirty="0"/>
              <a:t>Choice of the best model with the test set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312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544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4E73B-D8D0-443F-BC1F-A77BFDAB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99" y="1241369"/>
            <a:ext cx="9078592" cy="1590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862CC-BFA6-AB67-118E-5D9EA6D98226}"/>
              </a:ext>
            </a:extLst>
          </p:cNvPr>
          <p:cNvSpPr/>
          <p:nvPr/>
        </p:nvSpPr>
        <p:spPr>
          <a:xfrm>
            <a:off x="2152650" y="1241369"/>
            <a:ext cx="7772400" cy="1590897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E7CFC-8648-6448-BF80-00FBAB31D707}"/>
              </a:ext>
            </a:extLst>
          </p:cNvPr>
          <p:cNvSpPr/>
          <p:nvPr/>
        </p:nvSpPr>
        <p:spPr>
          <a:xfrm>
            <a:off x="9991725" y="1241369"/>
            <a:ext cx="1021166" cy="159089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88216-9847-B374-6599-C717CE735F02}"/>
              </a:ext>
            </a:extLst>
          </p:cNvPr>
          <p:cNvSpPr txBox="1"/>
          <p:nvPr/>
        </p:nvSpPr>
        <p:spPr>
          <a:xfrm>
            <a:off x="5048250" y="87203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dirty="0">
                <a:solidFill>
                  <a:srgbClr val="BC7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sensors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A8098-DEB7-824F-3A4F-A007C8800017}"/>
              </a:ext>
            </a:extLst>
          </p:cNvPr>
          <p:cNvSpPr txBox="1"/>
          <p:nvPr/>
        </p:nvSpPr>
        <p:spPr>
          <a:xfrm>
            <a:off x="10089374" y="8516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CC7F9-4B58-4516-2C19-9427153CCBEC}"/>
              </a:ext>
            </a:extLst>
          </p:cNvPr>
          <p:cNvSpPr txBox="1"/>
          <p:nvPr/>
        </p:nvSpPr>
        <p:spPr>
          <a:xfrm>
            <a:off x="1934299" y="3310129"/>
            <a:ext cx="91935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5456 instances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No missing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24 first columns : raw data from the 24 ultrasound sensors.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values are between 0 and 5.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Could represent the voltage of the signal from the sensor (range 20cm to 300cm)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columns : Action the robot will do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9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43E8996-A329-0C4F-F274-7C94DE19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19" y="2423708"/>
            <a:ext cx="2143125" cy="213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FE192-116E-F31A-17A0-01F88B56B1FD}"/>
              </a:ext>
            </a:extLst>
          </p:cNvPr>
          <p:cNvSpPr txBox="1"/>
          <p:nvPr/>
        </p:nvSpPr>
        <p:spPr>
          <a:xfrm>
            <a:off x="1639019" y="155275"/>
            <a:ext cx="544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u="sng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1E84FC-6E20-16DA-3AB2-C6E092A5EBA3}"/>
              </a:ext>
            </a:extLst>
          </p:cNvPr>
          <p:cNvGrpSpPr/>
          <p:nvPr/>
        </p:nvGrpSpPr>
        <p:grpSpPr>
          <a:xfrm>
            <a:off x="5402465" y="936107"/>
            <a:ext cx="5958524" cy="5438813"/>
            <a:chOff x="3789325" y="634495"/>
            <a:chExt cx="6648086" cy="60682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037B3D5-AFAD-D6F5-5D50-5FD9172DD1AA}"/>
                </a:ext>
              </a:extLst>
            </p:cNvPr>
            <p:cNvCxnSpPr>
              <a:cxnSpLocks/>
            </p:cNvCxnSpPr>
            <p:nvPr/>
          </p:nvCxnSpPr>
          <p:spPr>
            <a:xfrm>
              <a:off x="4454646" y="3675797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8B8CAB-71B8-63B9-DD6A-93A845C113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4646" y="3675797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26111C3-A6D3-8DAD-BF7D-0147F7DAFC58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4454646" y="3675797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B7FD509-EDBE-5EAB-C615-A8847C9BB6A9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454646" y="3678412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5CC685-1593-EFEC-7417-A3CF8983917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454646" y="3669175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A042B4-BB49-E4AE-165F-0E9898194D6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54646" y="3683030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649226-5881-6318-26D5-F5A7A14110B9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4446146" y="3675797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FD2318-2866-046B-0CA7-15DFB613FCD7}"/>
                </a:ext>
              </a:extLst>
            </p:cNvPr>
            <p:cNvCxnSpPr>
              <a:cxnSpLocks/>
            </p:cNvCxnSpPr>
            <p:nvPr/>
          </p:nvCxnSpPr>
          <p:spPr>
            <a:xfrm rot="6300000">
              <a:off x="4454646" y="3675797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5437B6-7082-B4DD-89D6-381605E4464E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4454646" y="3676102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F6703E-8CE2-15B4-941C-6280ECF316E5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454646" y="3675797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29C41C-4E32-9C93-4819-C0C755082FD8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4454646" y="3675797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4AD192-C673-7DE3-F877-30AB37699E82}"/>
                </a:ext>
              </a:extLst>
            </p:cNvPr>
            <p:cNvCxnSpPr>
              <a:cxnSpLocks/>
            </p:cNvCxnSpPr>
            <p:nvPr/>
          </p:nvCxnSpPr>
          <p:spPr>
            <a:xfrm rot="9900000">
              <a:off x="4454646" y="3675797"/>
              <a:ext cx="54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E5EE68-1FBC-026F-24A9-72BA4157CB77}"/>
                </a:ext>
              </a:extLst>
            </p:cNvPr>
            <p:cNvSpPr txBox="1"/>
            <p:nvPr/>
          </p:nvSpPr>
          <p:spPr>
            <a:xfrm>
              <a:off x="6877166" y="63449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BFEFCC-3AE2-1C70-7156-71DFA30A8A22}"/>
                </a:ext>
              </a:extLst>
            </p:cNvPr>
            <p:cNvSpPr txBox="1"/>
            <p:nvPr/>
          </p:nvSpPr>
          <p:spPr>
            <a:xfrm>
              <a:off x="7584478" y="75688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6AD19-8E35-60F3-F06B-F286B1DCB70F}"/>
                </a:ext>
              </a:extLst>
            </p:cNvPr>
            <p:cNvSpPr txBox="1"/>
            <p:nvPr/>
          </p:nvSpPr>
          <p:spPr>
            <a:xfrm>
              <a:off x="8235666" y="102536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716255-3EAF-E3CA-F5E4-0D7B7AD33D2A}"/>
                </a:ext>
              </a:extLst>
            </p:cNvPr>
            <p:cNvSpPr txBox="1"/>
            <p:nvPr/>
          </p:nvSpPr>
          <p:spPr>
            <a:xfrm>
              <a:off x="8925978" y="144620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2BB2D1-0D4C-569E-48BD-3A208329F21D}"/>
                </a:ext>
              </a:extLst>
            </p:cNvPr>
            <p:cNvSpPr txBox="1"/>
            <p:nvPr/>
          </p:nvSpPr>
          <p:spPr>
            <a:xfrm>
              <a:off x="9430351" y="204544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422AA3-F67D-D7C2-0703-B18AD062ED62}"/>
                </a:ext>
              </a:extLst>
            </p:cNvPr>
            <p:cNvSpPr txBox="1"/>
            <p:nvPr/>
          </p:nvSpPr>
          <p:spPr>
            <a:xfrm>
              <a:off x="9736125" y="270312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D5970C-DDF8-C7CF-CD1A-C82EFF92F5C3}"/>
                </a:ext>
              </a:extLst>
            </p:cNvPr>
            <p:cNvSpPr txBox="1"/>
            <p:nvPr/>
          </p:nvSpPr>
          <p:spPr>
            <a:xfrm>
              <a:off x="9882451" y="3491131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98981D-3819-850F-D805-1B6C80CCB5BF}"/>
                </a:ext>
              </a:extLst>
            </p:cNvPr>
            <p:cNvSpPr txBox="1"/>
            <p:nvPr/>
          </p:nvSpPr>
          <p:spPr>
            <a:xfrm>
              <a:off x="9697937" y="418994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FBB91C-707C-D740-E629-0BEE883D8652}"/>
                </a:ext>
              </a:extLst>
            </p:cNvPr>
            <p:cNvSpPr txBox="1"/>
            <p:nvPr/>
          </p:nvSpPr>
          <p:spPr>
            <a:xfrm>
              <a:off x="9447557" y="491353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5D1E0-1A2B-D256-1295-4740452F5A80}"/>
                </a:ext>
              </a:extLst>
            </p:cNvPr>
            <p:cNvSpPr txBox="1"/>
            <p:nvPr/>
          </p:nvSpPr>
          <p:spPr>
            <a:xfrm>
              <a:off x="8965138" y="549600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499282-8699-BBCE-784D-4CA096444CCD}"/>
                </a:ext>
              </a:extLst>
            </p:cNvPr>
            <p:cNvSpPr txBox="1"/>
            <p:nvPr/>
          </p:nvSpPr>
          <p:spPr>
            <a:xfrm>
              <a:off x="8380755" y="597894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4C56D-EB5D-F0FD-1AA9-CA8A1F6E1C9A}"/>
                </a:ext>
              </a:extLst>
            </p:cNvPr>
            <p:cNvSpPr txBox="1"/>
            <p:nvPr/>
          </p:nvSpPr>
          <p:spPr>
            <a:xfrm>
              <a:off x="7539193" y="626125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66AF2-CB24-B7EB-9366-F21F797DAB19}"/>
                </a:ext>
              </a:extLst>
            </p:cNvPr>
            <p:cNvSpPr txBox="1"/>
            <p:nvPr/>
          </p:nvSpPr>
          <p:spPr>
            <a:xfrm>
              <a:off x="6813902" y="633339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B1F18-75B1-118D-72A9-73E61215AB69}"/>
                </a:ext>
              </a:extLst>
            </p:cNvPr>
            <p:cNvSpPr txBox="1"/>
            <p:nvPr/>
          </p:nvSpPr>
          <p:spPr>
            <a:xfrm>
              <a:off x="6008592" y="625176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FBCDAC-78B6-5D3E-B3BD-5DBE9FDB29A9}"/>
                </a:ext>
              </a:extLst>
            </p:cNvPr>
            <p:cNvSpPr txBox="1"/>
            <p:nvPr/>
          </p:nvSpPr>
          <p:spPr>
            <a:xfrm>
              <a:off x="5295221" y="594581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C008F9-3EFA-CE35-DEB6-D926045EA255}"/>
                </a:ext>
              </a:extLst>
            </p:cNvPr>
            <p:cNvSpPr txBox="1"/>
            <p:nvPr/>
          </p:nvSpPr>
          <p:spPr>
            <a:xfrm>
              <a:off x="4730065" y="552092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E73AA-F4E2-B5DC-C35D-4FAA07398DE5}"/>
                </a:ext>
              </a:extLst>
            </p:cNvPr>
            <p:cNvSpPr txBox="1"/>
            <p:nvPr/>
          </p:nvSpPr>
          <p:spPr>
            <a:xfrm>
              <a:off x="4116252" y="490974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D1D934-12FC-33A4-2C11-B92A5E5C8755}"/>
                </a:ext>
              </a:extLst>
            </p:cNvPr>
            <p:cNvSpPr txBox="1"/>
            <p:nvPr/>
          </p:nvSpPr>
          <p:spPr>
            <a:xfrm>
              <a:off x="3831996" y="419767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88CC4A-3A63-A073-E621-C6BEF8ACB6A4}"/>
                </a:ext>
              </a:extLst>
            </p:cNvPr>
            <p:cNvSpPr txBox="1"/>
            <p:nvPr/>
          </p:nvSpPr>
          <p:spPr>
            <a:xfrm>
              <a:off x="3789325" y="348450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87E94A-71A6-6F33-4D7B-91A7006B896C}"/>
                </a:ext>
              </a:extLst>
            </p:cNvPr>
            <p:cNvSpPr txBox="1"/>
            <p:nvPr/>
          </p:nvSpPr>
          <p:spPr>
            <a:xfrm>
              <a:off x="3987991" y="2647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US20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F90084-A213-FB15-0E32-95B1B58CA731}"/>
                </a:ext>
              </a:extLst>
            </p:cNvPr>
            <p:cNvSpPr txBox="1"/>
            <p:nvPr/>
          </p:nvSpPr>
          <p:spPr>
            <a:xfrm>
              <a:off x="4287498" y="199601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US21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E28467-3512-4FC2-3EAE-A643F73ADDD2}"/>
                </a:ext>
              </a:extLst>
            </p:cNvPr>
            <p:cNvSpPr txBox="1"/>
            <p:nvPr/>
          </p:nvSpPr>
          <p:spPr>
            <a:xfrm>
              <a:off x="4687720" y="14330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US22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665BBD-D36D-2956-D0E8-DB214D576050}"/>
                </a:ext>
              </a:extLst>
            </p:cNvPr>
            <p:cNvSpPr txBox="1"/>
            <p:nvPr/>
          </p:nvSpPr>
          <p:spPr>
            <a:xfrm>
              <a:off x="5221932" y="96740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US23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E615D5-AC0E-30D2-D3D7-37290FBD1EAB}"/>
                </a:ext>
              </a:extLst>
            </p:cNvPr>
            <p:cNvSpPr txBox="1"/>
            <p:nvPr/>
          </p:nvSpPr>
          <p:spPr>
            <a:xfrm>
              <a:off x="6043154" y="74220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US24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F7D71BC-3685-4C31-19ED-49D9F9E8EBF1}"/>
                </a:ext>
              </a:extLst>
            </p:cNvPr>
            <p:cNvGrpSpPr/>
            <p:nvPr/>
          </p:nvGrpSpPr>
          <p:grpSpPr>
            <a:xfrm>
              <a:off x="6378269" y="2899420"/>
              <a:ext cx="1552754" cy="1552754"/>
              <a:chOff x="5127439" y="2565183"/>
              <a:chExt cx="1552754" cy="155275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62C16A9-D734-42C6-AF99-D1FCE9CFC67F}"/>
                  </a:ext>
                </a:extLst>
              </p:cNvPr>
              <p:cNvSpPr/>
              <p:nvPr/>
            </p:nvSpPr>
            <p:spPr>
              <a:xfrm>
                <a:off x="5127439" y="2565183"/>
                <a:ext cx="1552754" cy="15527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BA74C63-79A8-A457-021E-FD8C19442278}"/>
                  </a:ext>
                </a:extLst>
              </p:cNvPr>
              <p:cNvGrpSpPr/>
              <p:nvPr/>
            </p:nvGrpSpPr>
            <p:grpSpPr>
              <a:xfrm>
                <a:off x="5538041" y="2690372"/>
                <a:ext cx="230909" cy="129309"/>
                <a:chOff x="5587128" y="2726953"/>
                <a:chExt cx="230909" cy="129309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E8DBEBB-0222-37EA-842F-ECAE32B09830}"/>
                    </a:ext>
                  </a:extLst>
                </p:cNvPr>
                <p:cNvSpPr/>
                <p:nvPr/>
              </p:nvSpPr>
              <p:spPr>
                <a:xfrm>
                  <a:off x="5587128" y="2726953"/>
                  <a:ext cx="230909" cy="12930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FBCEE42-4116-8F95-045D-CD9BE50EEBDB}"/>
                    </a:ext>
                  </a:extLst>
                </p:cNvPr>
                <p:cNvSpPr/>
                <p:nvPr/>
              </p:nvSpPr>
              <p:spPr>
                <a:xfrm>
                  <a:off x="5692127" y="2751038"/>
                  <a:ext cx="6344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38B465A-AE86-21D1-2AD2-7E941D8295B6}"/>
                  </a:ext>
                </a:extLst>
              </p:cNvPr>
              <p:cNvGrpSpPr/>
              <p:nvPr/>
            </p:nvGrpSpPr>
            <p:grpSpPr>
              <a:xfrm>
                <a:off x="6043430" y="2678721"/>
                <a:ext cx="230909" cy="129309"/>
                <a:chOff x="6052011" y="2718212"/>
                <a:chExt cx="230909" cy="129309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46B4F41-1AB1-28DC-D4DD-07713DE168CE}"/>
                    </a:ext>
                  </a:extLst>
                </p:cNvPr>
                <p:cNvSpPr/>
                <p:nvPr/>
              </p:nvSpPr>
              <p:spPr>
                <a:xfrm>
                  <a:off x="6052011" y="2718212"/>
                  <a:ext cx="230909" cy="12930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F900D3E-C0FE-B675-2C84-0554B9A8895E}"/>
                    </a:ext>
                  </a:extLst>
                </p:cNvPr>
                <p:cNvSpPr/>
                <p:nvPr/>
              </p:nvSpPr>
              <p:spPr>
                <a:xfrm>
                  <a:off x="6122891" y="2743041"/>
                  <a:ext cx="6344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DA71824-730F-98C6-B482-1A4A64AB8ECF}"/>
              </a:ext>
            </a:extLst>
          </p:cNvPr>
          <p:cNvSpPr/>
          <p:nvPr/>
        </p:nvSpPr>
        <p:spPr>
          <a:xfrm>
            <a:off x="5143832" y="821414"/>
            <a:ext cx="283035" cy="57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dirty="0"/>
              <a:t>WALL</a:t>
            </a:r>
          </a:p>
        </p:txBody>
      </p:sp>
    </p:spTree>
    <p:extLst>
      <p:ext uri="{BB962C8B-B14F-4D97-AF65-F5344CB8AC3E}">
        <p14:creationId xmlns:p14="http://schemas.microsoft.com/office/powerpoint/2010/main" val="343929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987</TotalTime>
  <Words>518</Words>
  <Application>Microsoft Office PowerPoint</Application>
  <PresentationFormat>Widescreen</PresentationFormat>
  <Paragraphs>191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 Stuber</dc:creator>
  <cp:lastModifiedBy>Antonin Stuber</cp:lastModifiedBy>
  <cp:revision>13</cp:revision>
  <dcterms:created xsi:type="dcterms:W3CDTF">2022-09-10T04:19:30Z</dcterms:created>
  <dcterms:modified xsi:type="dcterms:W3CDTF">2022-09-30T05:43:05Z</dcterms:modified>
</cp:coreProperties>
</file>