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71" r:id="rId2"/>
    <p:sldId id="272" r:id="rId3"/>
    <p:sldId id="275" r:id="rId4"/>
    <p:sldId id="274" r:id="rId5"/>
    <p:sldId id="273" r:id="rId6"/>
    <p:sldId id="276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24F8782-AA71-4043-BB65-5AC5A2E19C6B}">
          <p14:sldIdLst>
            <p14:sldId id="271"/>
            <p14:sldId id="272"/>
            <p14:sldId id="275"/>
            <p14:sldId id="274"/>
          </p14:sldIdLst>
        </p14:section>
        <p14:section name="Раздел без заголовка" id="{C35D0B22-1BDA-4A12-B626-9EFCB8C7A1E7}">
          <p14:sldIdLst>
            <p14:sldId id="273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>
        <p:scale>
          <a:sx n="66" d="100"/>
          <a:sy n="66" d="100"/>
        </p:scale>
        <p:origin x="-1500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E51F8-66D2-4706-A449-A73BA6B37630}" type="datetimeFigureOut">
              <a:rPr lang="ru-RU" smtClean="0"/>
              <a:t>07.09.2017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E1A90-F5CC-42AF-B1D6-205C9CF17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968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CFCB-832E-411C-B879-E18501E9ECAC}" type="datetimeFigureOut">
              <a:rPr lang="ru-RU" smtClean="0"/>
              <a:t>07.09.2017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28AA-E903-4920-808E-D03FF00BCAD8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CFCB-832E-411C-B879-E18501E9ECAC}" type="datetimeFigureOut">
              <a:rPr lang="ru-RU" smtClean="0"/>
              <a:t>07.09.2017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28AA-E903-4920-808E-D03FF00BCAD8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CFCB-832E-411C-B879-E18501E9ECAC}" type="datetimeFigureOut">
              <a:rPr lang="ru-RU" smtClean="0"/>
              <a:t>07.09.2017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28AA-E903-4920-808E-D03FF00BCAD8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CFCB-832E-411C-B879-E18501E9ECAC}" type="datetimeFigureOut">
              <a:rPr lang="ru-RU" smtClean="0"/>
              <a:t>07.09.2017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28AA-E903-4920-808E-D03FF00BCAD8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CFCB-832E-411C-B879-E18501E9ECAC}" type="datetimeFigureOut">
              <a:rPr lang="ru-RU" smtClean="0"/>
              <a:t>07.09.2017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28AA-E903-4920-808E-D03FF00BCAD8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CFCB-832E-411C-B879-E18501E9ECAC}" type="datetimeFigureOut">
              <a:rPr lang="ru-RU" smtClean="0"/>
              <a:t>07.09.2017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28AA-E903-4920-808E-D03FF00BCAD8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CFCB-832E-411C-B879-E18501E9ECAC}" type="datetimeFigureOut">
              <a:rPr lang="ru-RU" smtClean="0"/>
              <a:t>07.09.2017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28AA-E903-4920-808E-D03FF00BCAD8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CFCB-832E-411C-B879-E18501E9ECAC}" type="datetimeFigureOut">
              <a:rPr lang="ru-RU" smtClean="0"/>
              <a:t>07.09.2017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28AA-E903-4920-808E-D03FF00BCAD8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CFCB-832E-411C-B879-E18501E9ECAC}" type="datetimeFigureOut">
              <a:rPr lang="ru-RU" smtClean="0"/>
              <a:t>07.09.2017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28AA-E903-4920-808E-D03FF00BCAD8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CFCB-832E-411C-B879-E18501E9ECAC}" type="datetimeFigureOut">
              <a:rPr lang="ru-RU" smtClean="0"/>
              <a:t>07.09.2017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28AA-E903-4920-808E-D03FF00BCAD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CFCB-832E-411C-B879-E18501E9ECAC}" type="datetimeFigureOut">
              <a:rPr lang="ru-RU" smtClean="0"/>
              <a:t>07.09.2017</a:t>
            </a:fld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C928AA-E903-4920-808E-D03FF00BCAD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DC928AA-E903-4920-808E-D03FF00BCAD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AEACFCB-832E-411C-B879-E18501E9ECAC}" type="datetimeFigureOut">
              <a:rPr lang="ru-RU" smtClean="0"/>
              <a:t>07.09.2017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Курсовая работа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l">
              <a:buNone/>
            </a:pPr>
            <a:r>
              <a:rPr lang="ru-RU" sz="2800" b="1" dirty="0" smtClean="0"/>
              <a:t>Папка</a:t>
            </a:r>
          </a:p>
          <a:p>
            <a:pPr marL="114300" indent="0" algn="l">
              <a:buNone/>
            </a:pPr>
            <a:r>
              <a:rPr lang="en-US" sz="2800" dirty="0" smtClean="0"/>
              <a:t>	KURAPOVA</a:t>
            </a:r>
            <a:r>
              <a:rPr lang="ru-RU" sz="2800" dirty="0" smtClean="0"/>
              <a:t> </a:t>
            </a:r>
            <a:r>
              <a:rPr lang="en-US" sz="2800" dirty="0" smtClean="0"/>
              <a:t>\</a:t>
            </a:r>
            <a:r>
              <a:rPr lang="ru-RU" sz="2800" dirty="0" smtClean="0"/>
              <a:t> </a:t>
            </a:r>
            <a:r>
              <a:rPr lang="en-US" sz="2800" dirty="0" smtClean="0"/>
              <a:t>CURS_WORK</a:t>
            </a:r>
            <a:r>
              <a:rPr lang="ru-RU" sz="2800" dirty="0" smtClean="0"/>
              <a:t> </a:t>
            </a:r>
            <a:r>
              <a:rPr lang="en-US" sz="2800" dirty="0" smtClean="0"/>
              <a:t>\</a:t>
            </a:r>
            <a:r>
              <a:rPr lang="ru-RU" sz="2800" dirty="0" smtClean="0"/>
              <a:t> </a:t>
            </a:r>
            <a:r>
              <a:rPr lang="en-US" sz="2800" b="1" dirty="0" smtClean="0"/>
              <a:t>NEWBASE</a:t>
            </a:r>
          </a:p>
          <a:p>
            <a:pPr marL="114300" indent="0" algn="l">
              <a:buNone/>
            </a:pPr>
            <a:r>
              <a:rPr lang="ru-RU" sz="2800" b="1" dirty="0"/>
              <a:t>Файлы</a:t>
            </a:r>
          </a:p>
          <a:p>
            <a:pPr marL="114300" indent="0" algn="l">
              <a:buNone/>
            </a:pPr>
            <a:r>
              <a:rPr lang="en-US" sz="2800" dirty="0" smtClean="0"/>
              <a:t>	</a:t>
            </a:r>
            <a:r>
              <a:rPr lang="en-US" sz="2800" b="1" dirty="0" smtClean="0"/>
              <a:t>CURS_WORK</a:t>
            </a:r>
            <a:r>
              <a:rPr lang="ru-RU" sz="2800" b="1" dirty="0" smtClean="0"/>
              <a:t>16 </a:t>
            </a:r>
            <a:r>
              <a:rPr lang="en-US" sz="2800" b="1" dirty="0" smtClean="0"/>
              <a:t>.</a:t>
            </a:r>
            <a:r>
              <a:rPr lang="ru-RU" sz="2800" b="1" dirty="0" smtClean="0"/>
              <a:t> </a:t>
            </a:r>
            <a:r>
              <a:rPr lang="en-US" sz="2800" b="1" dirty="0" smtClean="0"/>
              <a:t>doc</a:t>
            </a:r>
            <a:r>
              <a:rPr lang="ru-RU" sz="2800" dirty="0" smtClean="0"/>
              <a:t>  -  варианты задания</a:t>
            </a:r>
          </a:p>
          <a:p>
            <a:pPr marL="114300" indent="0" algn="l">
              <a:buNone/>
            </a:pPr>
            <a:r>
              <a:rPr lang="ru-RU" sz="2800" dirty="0"/>
              <a:t>	</a:t>
            </a:r>
            <a:r>
              <a:rPr lang="en-US" sz="2800" b="1" dirty="0" err="1" smtClean="0"/>
              <a:t>opn</a:t>
            </a:r>
            <a:r>
              <a:rPr lang="ru-RU" sz="2800" b="1" dirty="0" smtClean="0"/>
              <a:t> </a:t>
            </a:r>
            <a:r>
              <a:rPr lang="en-US" sz="2800" b="1" dirty="0" smtClean="0"/>
              <a:t>.</a:t>
            </a:r>
            <a:r>
              <a:rPr lang="ru-RU" sz="2800" b="1" dirty="0" smtClean="0"/>
              <a:t> </a:t>
            </a:r>
            <a:r>
              <a:rPr lang="en-US" sz="2800" b="1" dirty="0" err="1" smtClean="0"/>
              <a:t>cpp</a:t>
            </a:r>
            <a:r>
              <a:rPr lang="ru-RU" sz="2800" dirty="0" smtClean="0"/>
              <a:t>  -  пример чтения базы</a:t>
            </a:r>
            <a:endParaRPr lang="en-US" sz="2800" dirty="0" smtClean="0"/>
          </a:p>
          <a:p>
            <a:pPr marL="114300" indent="0">
              <a:buNone/>
            </a:pPr>
            <a:r>
              <a:rPr lang="en-US" sz="2800" dirty="0" smtClean="0"/>
              <a:t>	testBase1</a:t>
            </a:r>
            <a:r>
              <a:rPr lang="ru-RU" sz="2800" dirty="0" smtClean="0"/>
              <a:t> </a:t>
            </a:r>
            <a:r>
              <a:rPr lang="en-US" sz="2800" dirty="0" smtClean="0"/>
              <a:t>.</a:t>
            </a:r>
            <a:r>
              <a:rPr lang="ru-RU" sz="2800" dirty="0" smtClean="0"/>
              <a:t> </a:t>
            </a:r>
            <a:r>
              <a:rPr lang="en-US" sz="2800" dirty="0" err="1" smtClean="0"/>
              <a:t>dat</a:t>
            </a:r>
            <a:endParaRPr lang="en-US" sz="2800" dirty="0" smtClean="0"/>
          </a:p>
          <a:p>
            <a:pPr marL="114300" indent="0" algn="l">
              <a:buNone/>
            </a:pPr>
            <a:r>
              <a:rPr lang="en-US" sz="2800" dirty="0" smtClean="0"/>
              <a:t>	testBase2</a:t>
            </a:r>
            <a:r>
              <a:rPr lang="ru-RU" sz="2800" dirty="0" smtClean="0"/>
              <a:t> </a:t>
            </a:r>
            <a:r>
              <a:rPr lang="en-US" sz="2800" dirty="0" smtClean="0"/>
              <a:t>.</a:t>
            </a:r>
            <a:r>
              <a:rPr lang="ru-RU" sz="2800" dirty="0" smtClean="0"/>
              <a:t> </a:t>
            </a:r>
            <a:r>
              <a:rPr lang="en-US" sz="2800" dirty="0" err="1" smtClean="0"/>
              <a:t>dat</a:t>
            </a:r>
            <a:endParaRPr lang="en-US" sz="2800" dirty="0" smtClean="0"/>
          </a:p>
          <a:p>
            <a:pPr marL="114300" indent="0" algn="l">
              <a:buNone/>
            </a:pPr>
            <a:r>
              <a:rPr lang="en-US" sz="2800" dirty="0" smtClean="0"/>
              <a:t>	testBase3</a:t>
            </a:r>
            <a:r>
              <a:rPr lang="ru-RU" sz="2800" dirty="0" smtClean="0"/>
              <a:t> </a:t>
            </a:r>
            <a:r>
              <a:rPr lang="en-US" sz="2800" dirty="0" smtClean="0"/>
              <a:t>.</a:t>
            </a:r>
            <a:r>
              <a:rPr lang="ru-RU" sz="2800" dirty="0" smtClean="0"/>
              <a:t> </a:t>
            </a:r>
            <a:r>
              <a:rPr lang="en-US" sz="2800" dirty="0" err="1" smtClean="0"/>
              <a:t>dat</a:t>
            </a:r>
            <a:endParaRPr lang="en-US" sz="2800" dirty="0" smtClean="0"/>
          </a:p>
          <a:p>
            <a:pPr marL="114300" indent="0" algn="l">
              <a:buNone/>
            </a:pPr>
            <a:r>
              <a:rPr lang="en-US" sz="2800" dirty="0" smtClean="0"/>
              <a:t>	testBase4</a:t>
            </a:r>
            <a:r>
              <a:rPr lang="ru-RU" sz="2800" dirty="0" smtClean="0"/>
              <a:t> </a:t>
            </a:r>
            <a:r>
              <a:rPr lang="en-US" sz="2800" dirty="0" smtClean="0"/>
              <a:t>.</a:t>
            </a:r>
            <a:r>
              <a:rPr lang="ru-RU" sz="2800" dirty="0" smtClean="0"/>
              <a:t> </a:t>
            </a:r>
            <a:r>
              <a:rPr lang="en-US" sz="2800" dirty="0" err="1" smtClean="0"/>
              <a:t>dat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3146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67" y="260648"/>
            <a:ext cx="7772400" cy="594626"/>
          </a:xfrm>
        </p:spPr>
        <p:txBody>
          <a:bodyPr/>
          <a:lstStyle/>
          <a:p>
            <a:r>
              <a:rPr lang="ru-RU" sz="2800" dirty="0"/>
              <a:t>Постановка задачи курсовой работы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512" y="0"/>
            <a:ext cx="8064896" cy="7245424"/>
          </a:xfrm>
        </p:spPr>
        <p:txBody>
          <a:bodyPr>
            <a:normAutofit/>
          </a:bodyPr>
          <a:lstStyle/>
          <a:p>
            <a:pPr algn="l"/>
            <a:r>
              <a:rPr lang="ru-RU" sz="2400" dirty="0"/>
              <a:t> </a:t>
            </a:r>
            <a:endParaRPr lang="ru-RU" sz="2400" dirty="0" smtClean="0"/>
          </a:p>
          <a:p>
            <a:pPr algn="l">
              <a:spcBef>
                <a:spcPts val="0"/>
              </a:spcBef>
            </a:pPr>
            <a:endParaRPr lang="ru-RU" sz="2400" dirty="0" smtClean="0"/>
          </a:p>
          <a:p>
            <a:pPr algn="l">
              <a:spcBef>
                <a:spcPts val="0"/>
              </a:spcBef>
            </a:pPr>
            <a:r>
              <a:rPr lang="ru-RU" sz="2400" dirty="0" smtClean="0"/>
              <a:t>Хранящуюся  </a:t>
            </a:r>
            <a:r>
              <a:rPr lang="ru-RU" sz="2400" dirty="0"/>
              <a:t>в  файле  </a:t>
            </a:r>
            <a:r>
              <a:rPr lang="ru-RU" sz="2400" b="1" dirty="0"/>
              <a:t>базу  данных</a:t>
            </a:r>
            <a:r>
              <a:rPr lang="ru-RU" sz="2400" dirty="0"/>
              <a:t> (4000 записей) загрузить </a:t>
            </a:r>
            <a:r>
              <a:rPr lang="ru-RU" sz="2400" b="1" dirty="0" smtClean="0"/>
              <a:t>динамически</a:t>
            </a:r>
            <a:r>
              <a:rPr lang="en-US" sz="2400" b="1" dirty="0" smtClean="0"/>
              <a:t> </a:t>
            </a:r>
            <a:r>
              <a:rPr lang="ru-RU" sz="2400" dirty="0" smtClean="0"/>
              <a:t>в </a:t>
            </a:r>
            <a:r>
              <a:rPr lang="ru-RU" sz="2400" dirty="0"/>
              <a:t>оперативную память </a:t>
            </a:r>
            <a:r>
              <a:rPr lang="ru-RU" sz="2400" dirty="0" err="1" smtClean="0"/>
              <a:t>компьютера</a:t>
            </a:r>
            <a:r>
              <a:rPr lang="ru-RU" sz="2400" dirty="0" err="1"/>
              <a:t>в</a:t>
            </a:r>
            <a:r>
              <a:rPr lang="ru-RU" sz="2400" dirty="0"/>
              <a:t> виде массива или списка (в зависимости от варианта</a:t>
            </a:r>
            <a:r>
              <a:rPr lang="ru-RU" sz="2400" dirty="0" smtClean="0"/>
              <a:t>),</a:t>
            </a:r>
            <a:r>
              <a:rPr lang="ru-RU" sz="2400" dirty="0" smtClean="0"/>
              <a:t> </a:t>
            </a:r>
            <a:endParaRPr lang="ru-RU" sz="2400" dirty="0" smtClean="0"/>
          </a:p>
          <a:p>
            <a:pPr algn="l"/>
            <a:r>
              <a:rPr lang="ru-RU" sz="2400" b="1" dirty="0" smtClean="0"/>
              <a:t>в</a:t>
            </a:r>
            <a:r>
              <a:rPr lang="ru-RU" sz="2400" b="1" dirty="0" smtClean="0"/>
              <a:t>ывести </a:t>
            </a:r>
            <a:r>
              <a:rPr lang="ru-RU" sz="2400" b="1" dirty="0"/>
              <a:t>на экран</a:t>
            </a:r>
            <a:r>
              <a:rPr lang="ru-RU" sz="2400" dirty="0"/>
              <a:t> по 20 записей (строк) </a:t>
            </a:r>
            <a:r>
              <a:rPr lang="ru-RU" sz="2400" dirty="0" smtClean="0"/>
              <a:t>на </a:t>
            </a:r>
            <a:r>
              <a:rPr lang="ru-RU" sz="2400" dirty="0"/>
              <a:t>странице с возможностью отказа от просмотра и </a:t>
            </a:r>
            <a:endParaRPr lang="ru-RU" sz="2400" dirty="0" smtClean="0"/>
          </a:p>
          <a:p>
            <a:pPr algn="l">
              <a:spcBef>
                <a:spcPts val="1200"/>
              </a:spcBef>
            </a:pPr>
            <a:r>
              <a:rPr lang="ru-RU" sz="2400" b="1" dirty="0"/>
              <a:t>Упорядочить данные</a:t>
            </a:r>
            <a:r>
              <a:rPr lang="ru-RU" sz="2400" dirty="0"/>
              <a:t> в соответствии  </a:t>
            </a:r>
            <a:r>
              <a:rPr lang="ru-RU" sz="2400" i="1" dirty="0"/>
              <a:t>с  заданным  условием  упорядочения</a:t>
            </a:r>
            <a:r>
              <a:rPr lang="ru-RU" sz="2400" dirty="0"/>
              <a:t>, используя указанный </a:t>
            </a:r>
            <a:r>
              <a:rPr lang="ru-RU" sz="2400" b="1" dirty="0"/>
              <a:t>метод сортировки</a:t>
            </a:r>
            <a:r>
              <a:rPr lang="ru-RU" sz="2400" dirty="0"/>
              <a:t>. Упорядоченные данные вывести на экран.   </a:t>
            </a:r>
          </a:p>
          <a:p>
            <a:pPr algn="l">
              <a:spcBef>
                <a:spcPts val="1200"/>
              </a:spcBef>
            </a:pPr>
            <a:r>
              <a:rPr lang="ru-RU" sz="2400" dirty="0" smtClean="0"/>
              <a:t>Предусмотреть  </a:t>
            </a:r>
            <a:r>
              <a:rPr lang="ru-RU" sz="2400" dirty="0"/>
              <a:t>возможность  </a:t>
            </a:r>
            <a:r>
              <a:rPr lang="ru-RU" sz="2400" b="1" dirty="0" smtClean="0"/>
              <a:t>поиска</a:t>
            </a:r>
            <a:r>
              <a:rPr lang="en-US" sz="2400" b="1" dirty="0" smtClean="0"/>
              <a:t> </a:t>
            </a:r>
            <a:r>
              <a:rPr lang="ru-RU" sz="2400" b="1" dirty="0" smtClean="0"/>
              <a:t>по  </a:t>
            </a:r>
            <a:r>
              <a:rPr lang="ru-RU" sz="2400" b="1" dirty="0"/>
              <a:t>ключу</a:t>
            </a:r>
            <a:r>
              <a:rPr lang="ru-RU" sz="2400" dirty="0"/>
              <a:t>  в упорядоченной  базе, в  результате  которого  </a:t>
            </a:r>
            <a:endParaRPr lang="ru-RU" sz="2400" dirty="0" smtClean="0"/>
          </a:p>
          <a:p>
            <a:pPr algn="l"/>
            <a:r>
              <a:rPr lang="ru-RU" sz="2400" dirty="0"/>
              <a:t>из  записей с одинаковым</a:t>
            </a:r>
            <a:r>
              <a:rPr lang="en-US" sz="2400" dirty="0"/>
              <a:t> </a:t>
            </a:r>
            <a:r>
              <a:rPr lang="ru-RU" sz="2400" dirty="0"/>
              <a:t>ключом  </a:t>
            </a:r>
            <a:r>
              <a:rPr lang="ru-RU" sz="2400" b="1" dirty="0"/>
              <a:t>формируется  очередь</a:t>
            </a:r>
            <a:r>
              <a:rPr lang="ru-RU" sz="2400" dirty="0"/>
              <a:t>, содержимое  очереди  выводится  на экран.</a:t>
            </a:r>
          </a:p>
          <a:p>
            <a:pPr algn="l"/>
            <a:r>
              <a:rPr lang="en-US" sz="2400" dirty="0"/>
              <a:t> 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7579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67" y="260648"/>
            <a:ext cx="7772400" cy="594626"/>
          </a:xfrm>
        </p:spPr>
        <p:txBody>
          <a:bodyPr/>
          <a:lstStyle/>
          <a:p>
            <a:r>
              <a:rPr lang="ru-RU" sz="2800" dirty="0"/>
              <a:t>Постановка задачи курсовой работы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512" y="0"/>
            <a:ext cx="8064896" cy="7245424"/>
          </a:xfrm>
        </p:spPr>
        <p:txBody>
          <a:bodyPr>
            <a:normAutofit/>
          </a:bodyPr>
          <a:lstStyle/>
          <a:p>
            <a:pPr algn="l"/>
            <a:r>
              <a:rPr lang="ru-RU" sz="2400" dirty="0"/>
              <a:t> </a:t>
            </a:r>
            <a:endParaRPr lang="ru-RU" sz="2400" dirty="0" smtClean="0"/>
          </a:p>
          <a:p>
            <a:pPr algn="l">
              <a:spcBef>
                <a:spcPts val="0"/>
              </a:spcBef>
            </a:pPr>
            <a:endParaRPr lang="ru-RU" sz="2400" dirty="0" smtClean="0"/>
          </a:p>
          <a:p>
            <a:pPr algn="l"/>
            <a:r>
              <a:rPr lang="ru-RU" sz="2400" dirty="0" smtClean="0"/>
              <a:t>Из </a:t>
            </a:r>
            <a:r>
              <a:rPr lang="ru-RU" sz="2400" dirty="0"/>
              <a:t>записей очереди построить </a:t>
            </a:r>
            <a:r>
              <a:rPr lang="ru-RU" sz="2400" b="1" dirty="0"/>
              <a:t>дерево поиска</a:t>
            </a:r>
            <a:r>
              <a:rPr lang="ru-RU" sz="2400" dirty="0"/>
              <a:t> по ключу, отличному от ключа сортировки, вывести на экран содержимое дерева и  предусмотреть  возможность  </a:t>
            </a:r>
            <a:r>
              <a:rPr lang="ru-RU" sz="2400" b="1" dirty="0"/>
              <a:t>поиска в дереве</a:t>
            </a:r>
            <a:r>
              <a:rPr lang="ru-RU" sz="2400" dirty="0"/>
              <a:t>  по запросу.</a:t>
            </a:r>
          </a:p>
          <a:p>
            <a:pPr algn="l">
              <a:spcBef>
                <a:spcPts val="1200"/>
              </a:spcBef>
            </a:pPr>
            <a:r>
              <a:rPr lang="ru-RU" sz="2400" b="1" dirty="0"/>
              <a:t>Закодировать файл</a:t>
            </a:r>
            <a:r>
              <a:rPr lang="ru-RU" sz="2400" dirty="0"/>
              <a:t> базы данных статическим кодом, предварительно оценив вероятности всех встречающихся в ней </a:t>
            </a:r>
            <a:r>
              <a:rPr lang="ru-RU" sz="2400" dirty="0" smtClean="0"/>
              <a:t>символов.</a:t>
            </a:r>
            <a:r>
              <a:rPr lang="ru-RU" sz="2400" dirty="0"/>
              <a:t> </a:t>
            </a:r>
            <a:r>
              <a:rPr lang="ru-RU" sz="2400" dirty="0" smtClean="0"/>
              <a:t>Построенный </a:t>
            </a:r>
            <a:r>
              <a:rPr lang="ru-RU" sz="2400" dirty="0"/>
              <a:t>код </a:t>
            </a:r>
            <a:r>
              <a:rPr lang="ru-RU" sz="2400" b="1" dirty="0"/>
              <a:t>вывести на  экран</a:t>
            </a:r>
            <a:r>
              <a:rPr lang="ru-RU" sz="2400" dirty="0"/>
              <a:t>, вычислить  среднюю  длину  кодового  слова и сравнить ее с энтропией исходного файла. </a:t>
            </a:r>
          </a:p>
          <a:p>
            <a:pPr>
              <a:spcBef>
                <a:spcPts val="1200"/>
              </a:spcBef>
            </a:pPr>
            <a:r>
              <a:rPr lang="ru-RU" sz="2400" b="1" i="1" dirty="0"/>
              <a:t>Дополнительное задание</a:t>
            </a:r>
            <a:r>
              <a:rPr lang="ru-RU" sz="2400" dirty="0"/>
              <a:t>. Упакованную базу данных  записать  в  файл,  вычислить коэффициент сжатия данных.</a:t>
            </a:r>
          </a:p>
          <a:p>
            <a:r>
              <a:rPr lang="en-US" sz="2400" dirty="0"/>
              <a:t> 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30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67" y="260648"/>
            <a:ext cx="7772400" cy="594626"/>
          </a:xfrm>
        </p:spPr>
        <p:txBody>
          <a:bodyPr/>
          <a:lstStyle/>
          <a:p>
            <a:r>
              <a:rPr lang="ru-RU" sz="2800" dirty="0"/>
              <a:t>Постановка задачи курсовой работы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512" y="0"/>
            <a:ext cx="8064896" cy="7245424"/>
          </a:xfrm>
        </p:spPr>
        <p:txBody>
          <a:bodyPr>
            <a:normAutofit/>
          </a:bodyPr>
          <a:lstStyle/>
          <a:p>
            <a:pPr algn="l"/>
            <a:r>
              <a:rPr lang="ru-RU" sz="2400" dirty="0"/>
              <a:t> </a:t>
            </a:r>
            <a:endParaRPr lang="ru-RU" sz="2400" dirty="0" smtClean="0"/>
          </a:p>
          <a:p>
            <a:pPr algn="l">
              <a:spcBef>
                <a:spcPts val="1800"/>
              </a:spcBef>
            </a:pPr>
            <a:endParaRPr lang="ru-RU" sz="2400" b="1" dirty="0" smtClean="0"/>
          </a:p>
          <a:p>
            <a:pPr algn="l">
              <a:spcBef>
                <a:spcPts val="1800"/>
              </a:spcBef>
            </a:pPr>
            <a:r>
              <a:rPr lang="ru-RU" sz="2400" b="1" dirty="0" smtClean="0"/>
              <a:t>Вариант </a:t>
            </a:r>
            <a:r>
              <a:rPr lang="ru-RU" sz="2400" b="1" dirty="0"/>
              <a:t>задания</a:t>
            </a:r>
            <a:r>
              <a:rPr lang="ru-RU" sz="2400" dirty="0"/>
              <a:t> задается с помощью чисел </a:t>
            </a:r>
            <a:r>
              <a:rPr lang="en-US" sz="2400" b="1" dirty="0"/>
              <a:t>B</a:t>
            </a:r>
            <a:r>
              <a:rPr lang="ru-RU" sz="2400" dirty="0"/>
              <a:t>, </a:t>
            </a:r>
            <a:r>
              <a:rPr lang="en-US" sz="2400" b="1" dirty="0"/>
              <a:t>C</a:t>
            </a:r>
            <a:r>
              <a:rPr lang="ru-RU" sz="2400" dirty="0"/>
              <a:t>, </a:t>
            </a:r>
            <a:r>
              <a:rPr lang="en-US" sz="2400" b="1" dirty="0"/>
              <a:t>S</a:t>
            </a:r>
            <a:r>
              <a:rPr lang="ru-RU" sz="2400" dirty="0" smtClean="0"/>
              <a:t>,</a:t>
            </a:r>
            <a:r>
              <a:rPr lang="ru-RU" sz="2400" b="1" dirty="0"/>
              <a:t> </a:t>
            </a:r>
            <a:r>
              <a:rPr lang="ru-RU" sz="2400" b="1" dirty="0" smtClean="0"/>
              <a:t>D,</a:t>
            </a:r>
            <a:r>
              <a:rPr lang="ru-RU" sz="2400" dirty="0" smtClean="0"/>
              <a:t> </a:t>
            </a:r>
            <a:r>
              <a:rPr lang="ru-RU" sz="2400" b="1" dirty="0" smtClean="0"/>
              <a:t>E,  </a:t>
            </a:r>
            <a:r>
              <a:rPr lang="ru-RU" sz="2400" dirty="0" smtClean="0"/>
              <a:t>где</a:t>
            </a:r>
            <a:endParaRPr lang="ru-RU" sz="2400" dirty="0"/>
          </a:p>
          <a:p>
            <a:pPr algn="l"/>
            <a:r>
              <a:rPr lang="ru-RU" sz="2400" dirty="0"/>
              <a:t>        </a:t>
            </a:r>
            <a:r>
              <a:rPr lang="en-US" sz="2400" b="1" dirty="0"/>
              <a:t>B</a:t>
            </a:r>
            <a:r>
              <a:rPr lang="ru-RU" sz="2400" dirty="0"/>
              <a:t> - номер базы данных;</a:t>
            </a:r>
          </a:p>
          <a:p>
            <a:pPr algn="l"/>
            <a:r>
              <a:rPr lang="ru-RU" sz="2400" dirty="0"/>
              <a:t>        </a:t>
            </a:r>
            <a:r>
              <a:rPr lang="en-US" sz="2400" b="1" dirty="0"/>
              <a:t>C</a:t>
            </a:r>
            <a:r>
              <a:rPr lang="ru-RU" sz="2400" dirty="0"/>
              <a:t> - вариант условия </a:t>
            </a:r>
            <a:r>
              <a:rPr lang="ru-RU" sz="2400" dirty="0" smtClean="0"/>
              <a:t>упорядочения </a:t>
            </a:r>
            <a:r>
              <a:rPr lang="ru-RU" sz="2400" dirty="0"/>
              <a:t>базы данных;</a:t>
            </a:r>
          </a:p>
          <a:p>
            <a:pPr algn="l"/>
            <a:r>
              <a:rPr lang="ru-RU" sz="2400" dirty="0"/>
              <a:t>        </a:t>
            </a:r>
            <a:r>
              <a:rPr lang="en-US" sz="2400" b="1" dirty="0"/>
              <a:t>S</a:t>
            </a:r>
            <a:r>
              <a:rPr lang="ru-RU" sz="2400" dirty="0"/>
              <a:t> - метод сортировки;</a:t>
            </a:r>
          </a:p>
          <a:p>
            <a:pPr algn="l"/>
            <a:r>
              <a:rPr lang="ru-RU" sz="2400" dirty="0"/>
              <a:t> </a:t>
            </a:r>
            <a:r>
              <a:rPr lang="ru-RU" sz="2400" dirty="0" smtClean="0"/>
              <a:t>       </a:t>
            </a:r>
            <a:r>
              <a:rPr lang="ru-RU" sz="2400" b="1" dirty="0" smtClean="0"/>
              <a:t>D</a:t>
            </a:r>
            <a:r>
              <a:rPr lang="ru-RU" sz="2400" dirty="0" smtClean="0"/>
              <a:t> </a:t>
            </a:r>
            <a:r>
              <a:rPr lang="ru-RU" sz="2400" dirty="0"/>
              <a:t>- тип дерева поиска; </a:t>
            </a:r>
          </a:p>
          <a:p>
            <a:pPr algn="l"/>
            <a:r>
              <a:rPr lang="ru-RU" sz="2400" dirty="0" smtClean="0"/>
              <a:t>        </a:t>
            </a:r>
            <a:r>
              <a:rPr lang="ru-RU" sz="2400" b="1" dirty="0" smtClean="0"/>
              <a:t>E</a:t>
            </a:r>
            <a:r>
              <a:rPr lang="ru-RU" sz="2400" dirty="0" smtClean="0"/>
              <a:t> </a:t>
            </a:r>
            <a:r>
              <a:rPr lang="ru-RU" sz="2400" dirty="0"/>
              <a:t>- метод кодирования.</a:t>
            </a:r>
          </a:p>
          <a:p>
            <a:r>
              <a:rPr lang="en-US" sz="2400" dirty="0"/>
              <a:t> </a:t>
            </a:r>
            <a:endParaRPr lang="ru-RU" sz="2400" dirty="0" smtClean="0"/>
          </a:p>
          <a:p>
            <a:pPr algn="l"/>
            <a:r>
              <a:rPr lang="ru-RU" sz="2400" b="1" dirty="0" smtClean="0"/>
              <a:t>Ключ  </a:t>
            </a:r>
            <a:r>
              <a:rPr lang="ru-RU" sz="2400" b="1" dirty="0"/>
              <a:t>поиска</a:t>
            </a:r>
            <a:r>
              <a:rPr lang="ru-RU" sz="2400" dirty="0"/>
              <a:t>  указывается  </a:t>
            </a:r>
            <a:r>
              <a:rPr lang="ru-RU" sz="2400" u="sng" dirty="0"/>
              <a:t>вместе с условием упорядочения</a:t>
            </a:r>
            <a:r>
              <a:rPr lang="ru-RU" sz="2400" dirty="0"/>
              <a:t> и, как</a:t>
            </a:r>
            <a:r>
              <a:rPr lang="en-US" sz="2400" dirty="0"/>
              <a:t> </a:t>
            </a:r>
            <a:r>
              <a:rPr lang="ru-RU" sz="2400" dirty="0"/>
              <a:t>правило,  представляет собой </a:t>
            </a:r>
            <a:r>
              <a:rPr lang="ru-RU" sz="2400" b="1" i="1" dirty="0"/>
              <a:t>упрощенный вариант ключа сортировки</a:t>
            </a:r>
            <a:r>
              <a:rPr lang="ru-RU" sz="2400" dirty="0"/>
              <a:t>.</a:t>
            </a:r>
          </a:p>
          <a:p>
            <a:r>
              <a:rPr lang="en-US" sz="2400" dirty="0"/>
              <a:t> 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2011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1752" y="116632"/>
            <a:ext cx="7772400" cy="6741368"/>
          </a:xfrm>
        </p:spPr>
        <p:txBody>
          <a:bodyPr>
            <a:normAutofit fontScale="85000" lnSpcReduction="10000"/>
          </a:bodyPr>
          <a:lstStyle/>
          <a:p>
            <a:r>
              <a:rPr lang="ru-RU" sz="2400" dirty="0"/>
              <a:t> </a:t>
            </a:r>
          </a:p>
          <a:p>
            <a:pPr algn="l"/>
            <a:r>
              <a:rPr lang="ru-RU" sz="2400" dirty="0"/>
              <a:t>    </a:t>
            </a:r>
            <a:r>
              <a:rPr lang="ru-RU" sz="2400" dirty="0" smtClean="0"/>
              <a:t> </a:t>
            </a:r>
            <a:r>
              <a:rPr lang="ru-RU" sz="2400" b="1" dirty="0"/>
              <a:t>B = 1</a:t>
            </a:r>
            <a:r>
              <a:rPr lang="ru-RU" sz="2400" dirty="0"/>
              <a:t>         (файл testBase1.dat)</a:t>
            </a:r>
          </a:p>
          <a:p>
            <a:pPr algn="l"/>
            <a:r>
              <a:rPr lang="ru-RU" sz="2400" dirty="0"/>
              <a:t>     </a:t>
            </a:r>
            <a:r>
              <a:rPr lang="ru-RU" sz="2400" dirty="0" err="1"/>
              <a:t>Библиогpафическая</a:t>
            </a:r>
            <a:r>
              <a:rPr lang="ru-RU" sz="2400" dirty="0"/>
              <a:t> база данных </a:t>
            </a:r>
            <a:r>
              <a:rPr lang="ru-RU" sz="2400" b="1" dirty="0"/>
              <a:t>"Жизнь замечательных людей"</a:t>
            </a:r>
          </a:p>
          <a:p>
            <a:pPr algn="l"/>
            <a:r>
              <a:rPr lang="ru-RU" sz="2400" dirty="0"/>
              <a:t> </a:t>
            </a:r>
          </a:p>
          <a:p>
            <a:pPr algn="l"/>
            <a:r>
              <a:rPr lang="ru-RU" sz="2400" dirty="0"/>
              <a:t>     </a:t>
            </a:r>
            <a:r>
              <a:rPr lang="ru-RU" sz="2400" b="1" dirty="0" err="1"/>
              <a:t>Стpуктуpа</a:t>
            </a:r>
            <a:r>
              <a:rPr lang="ru-RU" sz="2400" b="1" dirty="0"/>
              <a:t> записи:</a:t>
            </a:r>
          </a:p>
          <a:p>
            <a:pPr algn="l"/>
            <a:r>
              <a:rPr lang="ru-RU" sz="2400" dirty="0"/>
              <a:t>        </a:t>
            </a:r>
            <a:r>
              <a:rPr lang="ru-RU" sz="2400" b="1" dirty="0" err="1"/>
              <a:t>Автоp</a:t>
            </a:r>
            <a:r>
              <a:rPr lang="ru-RU" sz="2400" b="1" dirty="0"/>
              <a:t>:</a:t>
            </a:r>
            <a:r>
              <a:rPr lang="ru-RU" sz="2400" dirty="0"/>
              <a:t>          текстовое поле 12 символов</a:t>
            </a:r>
          </a:p>
          <a:p>
            <a:pPr algn="l"/>
            <a:r>
              <a:rPr lang="ru-RU" sz="2400" dirty="0"/>
              <a:t>                        </a:t>
            </a:r>
            <a:r>
              <a:rPr lang="ru-RU" sz="2400" dirty="0" err="1"/>
              <a:t>фоpмат</a:t>
            </a:r>
            <a:r>
              <a:rPr lang="ru-RU" sz="2400" dirty="0"/>
              <a:t> &lt;Фамилия&gt;_&lt;буква&gt;_&lt;буква&gt;</a:t>
            </a:r>
          </a:p>
          <a:p>
            <a:pPr algn="l"/>
            <a:r>
              <a:rPr lang="ru-RU" sz="2400" dirty="0"/>
              <a:t>        </a:t>
            </a:r>
            <a:r>
              <a:rPr lang="ru-RU" sz="2400" b="1" dirty="0"/>
              <a:t>Заглавие:</a:t>
            </a:r>
            <a:r>
              <a:rPr lang="ru-RU" sz="2400" dirty="0"/>
              <a:t>       текстовое поле 32 символа</a:t>
            </a:r>
          </a:p>
          <a:p>
            <a:pPr algn="l"/>
            <a:r>
              <a:rPr lang="ru-RU" sz="2400" dirty="0"/>
              <a:t>                        </a:t>
            </a:r>
            <a:r>
              <a:rPr lang="ru-RU" sz="2400" dirty="0" err="1"/>
              <a:t>фоpмат</a:t>
            </a:r>
            <a:r>
              <a:rPr lang="ru-RU" sz="2400" dirty="0"/>
              <a:t> &lt;Имя&gt;_&lt;Отчество&gt;_&lt;Фамилия&gt;</a:t>
            </a:r>
          </a:p>
          <a:p>
            <a:pPr algn="l"/>
            <a:r>
              <a:rPr lang="ru-RU" sz="2400" dirty="0"/>
              <a:t>        </a:t>
            </a:r>
            <a:r>
              <a:rPr lang="ru-RU" sz="2400" b="1" dirty="0"/>
              <a:t>Издательство:</a:t>
            </a:r>
            <a:r>
              <a:rPr lang="ru-RU" sz="2400" dirty="0"/>
              <a:t>   текстовое поле 16 символов</a:t>
            </a:r>
          </a:p>
          <a:p>
            <a:pPr algn="l"/>
            <a:r>
              <a:rPr lang="ru-RU" sz="2400" dirty="0"/>
              <a:t>        </a:t>
            </a:r>
            <a:r>
              <a:rPr lang="ru-RU" sz="2400" b="1" dirty="0"/>
              <a:t>Год издания:</a:t>
            </a:r>
            <a:r>
              <a:rPr lang="ru-RU" sz="2400" dirty="0"/>
              <a:t>    целое число</a:t>
            </a:r>
          </a:p>
          <a:p>
            <a:pPr algn="l"/>
            <a:r>
              <a:rPr lang="ru-RU" sz="2400" dirty="0"/>
              <a:t>        </a:t>
            </a:r>
            <a:r>
              <a:rPr lang="ru-RU" sz="2400" b="1" dirty="0"/>
              <a:t>Кол-во </a:t>
            </a:r>
            <a:r>
              <a:rPr lang="ru-RU" sz="2400" b="1" dirty="0" err="1"/>
              <a:t>стpаниц</a:t>
            </a:r>
            <a:r>
              <a:rPr lang="ru-RU" sz="2400" b="1" dirty="0"/>
              <a:t>:</a:t>
            </a:r>
            <a:r>
              <a:rPr lang="ru-RU" sz="2400" dirty="0"/>
              <a:t> целое число</a:t>
            </a:r>
          </a:p>
          <a:p>
            <a:pPr algn="l"/>
            <a:r>
              <a:rPr lang="ru-RU" sz="2400" dirty="0"/>
              <a:t> </a:t>
            </a:r>
          </a:p>
          <a:p>
            <a:pPr algn="l"/>
            <a:r>
              <a:rPr lang="ru-RU" sz="2400" dirty="0"/>
              <a:t>     </a:t>
            </a:r>
            <a:r>
              <a:rPr lang="ru-RU" sz="2400" b="1" dirty="0" err="1"/>
              <a:t>Пpимеp</a:t>
            </a:r>
            <a:r>
              <a:rPr lang="ru-RU" sz="2400" b="1" dirty="0"/>
              <a:t> записи из БД:</a:t>
            </a:r>
          </a:p>
          <a:p>
            <a:pPr algn="l"/>
            <a:r>
              <a:rPr lang="ru-RU" sz="2400" dirty="0"/>
              <a:t>        </a:t>
            </a:r>
            <a:r>
              <a:rPr lang="ru-RU" sz="2400" dirty="0" err="1"/>
              <a:t>Кловский_В_Б</a:t>
            </a:r>
            <a:endParaRPr lang="ru-RU" sz="2400" dirty="0"/>
          </a:p>
          <a:p>
            <a:pPr algn="l"/>
            <a:r>
              <a:rPr lang="ru-RU" sz="2400" dirty="0"/>
              <a:t>        </a:t>
            </a:r>
            <a:r>
              <a:rPr lang="ru-RU" sz="2400" dirty="0" err="1"/>
              <a:t>Лев_Hиколаевич_Толстой</a:t>
            </a:r>
            <a:r>
              <a:rPr lang="ru-RU" sz="2400" dirty="0"/>
              <a:t>_________</a:t>
            </a:r>
          </a:p>
          <a:p>
            <a:pPr algn="l"/>
            <a:r>
              <a:rPr lang="ru-RU" sz="2400" dirty="0"/>
              <a:t>        </a:t>
            </a:r>
            <a:r>
              <a:rPr lang="ru-RU" sz="2400" dirty="0" err="1"/>
              <a:t>Молодая_гваpдия</a:t>
            </a:r>
            <a:r>
              <a:rPr lang="ru-RU" sz="2400" dirty="0"/>
              <a:t>_</a:t>
            </a:r>
          </a:p>
          <a:p>
            <a:pPr algn="l"/>
            <a:r>
              <a:rPr lang="ru-RU" sz="2400" dirty="0"/>
              <a:t>        1963</a:t>
            </a:r>
          </a:p>
          <a:p>
            <a:pPr algn="l"/>
            <a:r>
              <a:rPr lang="ru-RU" sz="2400" dirty="0"/>
              <a:t>        864</a:t>
            </a:r>
          </a:p>
          <a:p>
            <a:r>
              <a:rPr lang="ru-RU" sz="2400" dirty="0"/>
              <a:t>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769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1752" y="116632"/>
            <a:ext cx="7772400" cy="6741368"/>
          </a:xfrm>
        </p:spPr>
        <p:txBody>
          <a:bodyPr>
            <a:normAutofit/>
          </a:bodyPr>
          <a:lstStyle/>
          <a:p>
            <a:r>
              <a:rPr lang="ru-RU" sz="2400" dirty="0"/>
              <a:t> </a:t>
            </a:r>
          </a:p>
          <a:p>
            <a:pPr algn="l"/>
            <a:r>
              <a:rPr lang="ru-RU" sz="2400" b="1" dirty="0" err="1"/>
              <a:t>Ваpианты</a:t>
            </a:r>
            <a:r>
              <a:rPr lang="ru-RU" sz="2400" b="1" dirty="0"/>
              <a:t> условий </a:t>
            </a:r>
            <a:r>
              <a:rPr lang="ru-RU" sz="2400" b="1" dirty="0" err="1"/>
              <a:t>упоpядочения</a:t>
            </a:r>
            <a:r>
              <a:rPr lang="ru-RU" sz="2400" b="1" dirty="0"/>
              <a:t> и ключи поиска (К):</a:t>
            </a:r>
          </a:p>
          <a:p>
            <a:pPr algn="l"/>
            <a:r>
              <a:rPr lang="ru-RU" sz="2400" dirty="0"/>
              <a:t>     </a:t>
            </a:r>
            <a:endParaRPr lang="ru-RU" sz="2400" dirty="0" smtClean="0"/>
          </a:p>
          <a:p>
            <a:pPr algn="l"/>
            <a:r>
              <a:rPr lang="ru-RU" sz="2400" dirty="0"/>
              <a:t> </a:t>
            </a:r>
            <a:r>
              <a:rPr lang="ru-RU" sz="2400" dirty="0" smtClean="0"/>
              <a:t>    C </a:t>
            </a:r>
            <a:r>
              <a:rPr lang="ru-RU" sz="2400" dirty="0"/>
              <a:t>= 1 - по фамилиям(!) замечательных (!) людей, </a:t>
            </a:r>
            <a:endParaRPr lang="ru-RU" sz="2400" dirty="0" smtClean="0"/>
          </a:p>
          <a:p>
            <a:pPr algn="l"/>
            <a:r>
              <a:rPr lang="ru-RU" sz="2400" dirty="0"/>
              <a:t> </a:t>
            </a:r>
            <a:r>
              <a:rPr lang="ru-RU" sz="2400" dirty="0" smtClean="0"/>
              <a:t>                         К </a:t>
            </a:r>
            <a:r>
              <a:rPr lang="ru-RU" sz="2400" dirty="0"/>
              <a:t>= </a:t>
            </a:r>
            <a:r>
              <a:rPr lang="ru-RU" sz="2400" dirty="0" err="1"/>
              <a:t>тpи</a:t>
            </a:r>
            <a:r>
              <a:rPr lang="ru-RU" sz="2400" dirty="0"/>
              <a:t> </a:t>
            </a:r>
            <a:r>
              <a:rPr lang="ru-RU" sz="2400" dirty="0" err="1" smtClean="0"/>
              <a:t>пеpвые</a:t>
            </a:r>
            <a:r>
              <a:rPr lang="ru-RU" sz="2400" dirty="0" smtClean="0"/>
              <a:t> </a:t>
            </a:r>
            <a:r>
              <a:rPr lang="ru-RU" sz="2400" dirty="0"/>
              <a:t>буквы фамилии;</a:t>
            </a:r>
          </a:p>
          <a:p>
            <a:pPr algn="l"/>
            <a:r>
              <a:rPr lang="ru-RU" sz="2400" dirty="0"/>
              <a:t>     C = 2 - по году издания и </a:t>
            </a:r>
            <a:r>
              <a:rPr lang="ru-RU" sz="2400" dirty="0" err="1"/>
              <a:t>автоpу</a:t>
            </a:r>
            <a:r>
              <a:rPr lang="ru-RU" sz="2400" dirty="0"/>
              <a:t>, К = год издания;</a:t>
            </a:r>
          </a:p>
          <a:p>
            <a:pPr algn="l"/>
            <a:r>
              <a:rPr lang="ru-RU" sz="2400" dirty="0"/>
              <a:t>     C = 3 - по издательству и </a:t>
            </a:r>
            <a:r>
              <a:rPr lang="ru-RU" sz="2400" dirty="0" err="1"/>
              <a:t>автоpу</a:t>
            </a:r>
            <a:r>
              <a:rPr lang="ru-RU" sz="2400" dirty="0"/>
              <a:t>, К = </a:t>
            </a:r>
            <a:r>
              <a:rPr lang="ru-RU" sz="2400" dirty="0" err="1"/>
              <a:t>тpи</a:t>
            </a:r>
            <a:r>
              <a:rPr lang="ru-RU" sz="2400" dirty="0"/>
              <a:t> </a:t>
            </a:r>
            <a:r>
              <a:rPr lang="ru-RU" sz="2400" dirty="0" err="1"/>
              <a:t>пеpвые</a:t>
            </a:r>
            <a:r>
              <a:rPr lang="ru-RU" sz="2400" dirty="0"/>
              <a:t> буквы</a:t>
            </a:r>
          </a:p>
          <a:p>
            <a:pPr algn="l"/>
            <a:r>
              <a:rPr lang="ru-RU" sz="2400" dirty="0"/>
              <a:t>             издательства.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906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895</TotalTime>
  <Words>15</Words>
  <Application>Microsoft Office PowerPoint</Application>
  <PresentationFormat>Экран (4:3)</PresentationFormat>
  <Paragraphs>66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Соседство</vt:lpstr>
      <vt:lpstr>Курсовая работа</vt:lpstr>
      <vt:lpstr>Постановка задачи курсовой работы </vt:lpstr>
      <vt:lpstr>Постановка задачи курсовой работы </vt:lpstr>
      <vt:lpstr>Постановка задачи курсовой работы 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Дарья</dc:creator>
  <cp:lastModifiedBy>днс</cp:lastModifiedBy>
  <cp:revision>108</cp:revision>
  <dcterms:created xsi:type="dcterms:W3CDTF">2012-09-15T19:27:08Z</dcterms:created>
  <dcterms:modified xsi:type="dcterms:W3CDTF">2017-09-07T14:43:50Z</dcterms:modified>
</cp:coreProperties>
</file>