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71" r:id="rId5"/>
    <p:sldId id="274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9" r:id="rId14"/>
    <p:sldId id="295" r:id="rId15"/>
    <p:sldId id="296" r:id="rId16"/>
    <p:sldId id="297" r:id="rId17"/>
    <p:sldId id="298" r:id="rId18"/>
    <p:sldId id="300" r:id="rId19"/>
    <p:sldId id="305" r:id="rId20"/>
    <p:sldId id="301" r:id="rId21"/>
    <p:sldId id="302" r:id="rId22"/>
    <p:sldId id="303" r:id="rId23"/>
    <p:sldId id="304" r:id="rId24"/>
    <p:sldId id="306" r:id="rId25"/>
    <p:sldId id="309" r:id="rId26"/>
    <p:sldId id="308" r:id="rId27"/>
    <p:sldId id="310" r:id="rId28"/>
    <p:sldId id="311" r:id="rId29"/>
    <p:sldId id="312" r:id="rId30"/>
    <p:sldId id="285" r:id="rId3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0101"/>
    <a:srgbClr val="102D69"/>
    <a:srgbClr val="029C63"/>
    <a:srgbClr val="96628C"/>
    <a:srgbClr val="11A0D7"/>
    <a:srgbClr val="E61F3D"/>
    <a:srgbClr val="CD5A5A"/>
    <a:srgbClr val="FFD746"/>
    <a:srgbClr val="0E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F2E9B-C851-00B6-6A18-C64FECFB6E82}" v="1" dt="2024-04-14T21:47:18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04/14/2024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>
                <a:latin typeface="HSE Sans" panose="02000000000000000000" pitchFamily="2" charset="0"/>
              </a:rPr>
              <a:t>Название факультета</a:t>
            </a:r>
            <a:br>
              <a:rPr lang="ru-RU">
                <a:latin typeface="HSE Sans" panose="02000000000000000000" pitchFamily="2" charset="0"/>
              </a:rPr>
            </a:br>
            <a:r>
              <a:rPr lang="ru-RU">
                <a:latin typeface="HSE Sans" panose="02000000000000000000" pitchFamily="2" charset="0"/>
              </a:rPr>
              <a:t>в две строки</a:t>
            </a:r>
            <a:r>
              <a:rPr lang="en-GB">
                <a:latin typeface="HSE Sans" panose="02000000000000000000" pitchFamily="2" charset="0"/>
              </a:rPr>
              <a:t> (16 </a:t>
            </a:r>
            <a:r>
              <a:rPr lang="en-GB" err="1">
                <a:latin typeface="HSE Sans" panose="02000000000000000000" pitchFamily="2" charset="0"/>
              </a:rPr>
              <a:t>pt</a:t>
            </a:r>
            <a:r>
              <a:rPr lang="en-GB">
                <a:latin typeface="HSE Sans" panose="02000000000000000000" pitchFamily="2" charset="0"/>
              </a:rPr>
              <a:t>)</a:t>
            </a:r>
            <a:endParaRPr lang="ru-RU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>
                <a:latin typeface="HSE Sans" panose="02000000000000000000" pitchFamily="2" charset="0"/>
              </a:rPr>
            </a:br>
            <a:r>
              <a:rPr lang="ru-RU" sz="1200">
                <a:latin typeface="HSE Sans" panose="02000000000000000000" pitchFamily="2" charset="0"/>
              </a:rPr>
              <a:t>в две или три строки</a:t>
            </a:r>
            <a:r>
              <a:rPr lang="en-GB" sz="1200">
                <a:latin typeface="HSE Sans" panose="02000000000000000000" pitchFamily="2" charset="0"/>
              </a:rPr>
              <a:t> (12pt)</a:t>
            </a:r>
            <a:endParaRPr lang="ru-RU" sz="120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>
                <a:latin typeface="HSE Sans" panose="02000000000000000000" pitchFamily="2" charset="0"/>
              </a:rPr>
              <a:t>Москва</a:t>
            </a:r>
            <a:br>
              <a:rPr lang="ru-RU" sz="1200">
                <a:latin typeface="HSE Sans" panose="02000000000000000000" pitchFamily="2" charset="0"/>
              </a:rPr>
            </a:br>
            <a:r>
              <a:rPr lang="ru-RU" sz="1200">
                <a:latin typeface="HSE Sans" panose="02000000000000000000" pitchFamily="2" charset="0"/>
              </a:rPr>
              <a:t>2022</a:t>
            </a:r>
            <a:r>
              <a:rPr lang="en-GB" sz="1200">
                <a:latin typeface="HSE Sans" panose="02000000000000000000" pitchFamily="2" charset="0"/>
              </a:rPr>
              <a:t> (12pt)</a:t>
            </a:r>
            <a:endParaRPr lang="ru-RU" sz="120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>
                <a:latin typeface="HSE Sans" panose="02000000000000000000" pitchFamily="2" charset="0"/>
              </a:rPr>
              <a:t> (16 </a:t>
            </a:r>
            <a:r>
              <a:rPr lang="en-GB" sz="1600" err="1">
                <a:latin typeface="HSE Sans" panose="02000000000000000000" pitchFamily="2" charset="0"/>
              </a:rPr>
              <a:t>pt</a:t>
            </a:r>
            <a:r>
              <a:rPr lang="en-GB" sz="1600">
                <a:latin typeface="HSE Sans" panose="02000000000000000000" pitchFamily="2" charset="0"/>
              </a:rPr>
              <a:t>)</a:t>
            </a:r>
            <a:endParaRPr lang="ru-RU" sz="16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/>
              <a:t>Небольшие куски текста (13</a:t>
            </a:r>
            <a:r>
              <a:rPr lang="en-US" err="1"/>
              <a:t>pt</a:t>
            </a:r>
            <a:r>
              <a:rPr lang="en-US"/>
              <a:t>) </a:t>
            </a:r>
            <a:r>
              <a:rPr lang="ru-RU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/>
              <a:t>Небольшие куски текста (13</a:t>
            </a:r>
            <a:r>
              <a:rPr lang="en-US" err="1"/>
              <a:t>pt</a:t>
            </a:r>
            <a:r>
              <a:rPr lang="en-US"/>
              <a:t>) </a:t>
            </a:r>
            <a:r>
              <a:rPr lang="ru-RU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err="1">
                <a:latin typeface="HSE Sans" panose="02000000000000000000" pitchFamily="2" charset="0"/>
              </a:rPr>
              <a:t>pt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>
                <a:latin typeface="HSE Sans" panose="02000000000000000000" pitchFamily="2" charset="0"/>
              </a:rPr>
              <a:t>Lorem ipsum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sit </a:t>
            </a:r>
            <a:r>
              <a:rPr lang="en-GB" sz="1300" err="1">
                <a:latin typeface="HSE Sans" panose="02000000000000000000" pitchFamily="2" charset="0"/>
              </a:rPr>
              <a:t>amet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consectetur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adipiscing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elit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sed</a:t>
            </a:r>
            <a:r>
              <a:rPr lang="en-GB" sz="1300">
                <a:latin typeface="HSE Sans" panose="02000000000000000000" pitchFamily="2" charset="0"/>
              </a:rPr>
              <a:t> do </a:t>
            </a:r>
            <a:r>
              <a:rPr lang="en-GB" sz="1300" err="1">
                <a:latin typeface="HSE Sans" panose="02000000000000000000" pitchFamily="2" charset="0"/>
              </a:rPr>
              <a:t>eiusmod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tempor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incididunt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labore</a:t>
            </a:r>
            <a:r>
              <a:rPr lang="en-GB" sz="1300">
                <a:latin typeface="HSE Sans" panose="02000000000000000000" pitchFamily="2" charset="0"/>
              </a:rPr>
              <a:t> et dolore magna </a:t>
            </a:r>
            <a:r>
              <a:rPr lang="en-GB" sz="1300" err="1">
                <a:latin typeface="HSE Sans" panose="02000000000000000000" pitchFamily="2" charset="0"/>
              </a:rPr>
              <a:t>aliqua</a:t>
            </a:r>
            <a:r>
              <a:rPr lang="en-GB" sz="1300">
                <a:latin typeface="HSE Sans" panose="02000000000000000000" pitchFamily="2" charset="0"/>
              </a:rPr>
              <a:t>. Ut </a:t>
            </a:r>
            <a:r>
              <a:rPr lang="en-GB" sz="1300" err="1">
                <a:latin typeface="HSE Sans" panose="02000000000000000000" pitchFamily="2" charset="0"/>
              </a:rPr>
              <a:t>enim</a:t>
            </a:r>
            <a:r>
              <a:rPr lang="en-GB" sz="1300">
                <a:latin typeface="HSE Sans" panose="02000000000000000000" pitchFamily="2" charset="0"/>
              </a:rPr>
              <a:t> ad minim </a:t>
            </a:r>
            <a:r>
              <a:rPr lang="en-GB" sz="1300" err="1">
                <a:latin typeface="HSE Sans" panose="02000000000000000000" pitchFamily="2" charset="0"/>
              </a:rPr>
              <a:t>veniam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quis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nostrud</a:t>
            </a:r>
            <a:r>
              <a:rPr lang="en-GB" sz="1300">
                <a:latin typeface="HSE Sans" panose="02000000000000000000" pitchFamily="2" charset="0"/>
              </a:rPr>
              <a:t> exercitation </a:t>
            </a:r>
            <a:r>
              <a:rPr lang="en-GB" sz="1300" err="1">
                <a:latin typeface="HSE Sans" panose="02000000000000000000" pitchFamily="2" charset="0"/>
              </a:rPr>
              <a:t>ullamco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laboris</a:t>
            </a:r>
            <a:r>
              <a:rPr lang="en-GB" sz="1300">
                <a:latin typeface="HSE Sans" panose="02000000000000000000" pitchFamily="2" charset="0"/>
              </a:rPr>
              <a:t> nisi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aliquip</a:t>
            </a:r>
            <a:r>
              <a:rPr lang="en-GB" sz="1300">
                <a:latin typeface="HSE Sans" panose="02000000000000000000" pitchFamily="2" charset="0"/>
              </a:rPr>
              <a:t> ex </a:t>
            </a:r>
            <a:r>
              <a:rPr lang="en-GB" sz="1300" err="1">
                <a:latin typeface="HSE Sans" panose="02000000000000000000" pitchFamily="2" charset="0"/>
              </a:rPr>
              <a:t>ea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commodo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consequat</a:t>
            </a:r>
            <a:r>
              <a:rPr lang="en-GB" sz="1300">
                <a:latin typeface="HSE Sans" panose="02000000000000000000" pitchFamily="2" charset="0"/>
              </a:rPr>
              <a:t>. Duis </a:t>
            </a:r>
            <a:r>
              <a:rPr lang="en-GB" sz="1300" err="1">
                <a:latin typeface="HSE Sans" panose="02000000000000000000" pitchFamily="2" charset="0"/>
              </a:rPr>
              <a:t>aute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irure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reprehenderit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voluptate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velit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esse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cillum</a:t>
            </a:r>
            <a:r>
              <a:rPr lang="en-GB" sz="1300">
                <a:latin typeface="HSE Sans" panose="02000000000000000000" pitchFamily="2" charset="0"/>
              </a:rPr>
              <a:t> dolore </a:t>
            </a:r>
            <a:r>
              <a:rPr lang="en-GB" sz="1300" err="1">
                <a:latin typeface="HSE Sans" panose="02000000000000000000" pitchFamily="2" charset="0"/>
              </a:rPr>
              <a:t>eu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fugiat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nulla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pariatur</a:t>
            </a:r>
            <a:r>
              <a:rPr lang="en-GB" sz="1300">
                <a:latin typeface="HSE Sans" panose="02000000000000000000" pitchFamily="2" charset="0"/>
              </a:rPr>
              <a:t>. </a:t>
            </a:r>
            <a:r>
              <a:rPr lang="en-GB" sz="1300" err="1">
                <a:latin typeface="HSE Sans" panose="02000000000000000000" pitchFamily="2" charset="0"/>
              </a:rPr>
              <a:t>Excepteur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sint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occaecat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cupidatat</a:t>
            </a:r>
            <a:r>
              <a:rPr lang="en-GB" sz="1300">
                <a:latin typeface="HSE Sans" panose="02000000000000000000" pitchFamily="2" charset="0"/>
              </a:rPr>
              <a:t> non </a:t>
            </a:r>
            <a:r>
              <a:rPr lang="en-GB" sz="1300" err="1">
                <a:latin typeface="HSE Sans" panose="02000000000000000000" pitchFamily="2" charset="0"/>
              </a:rPr>
              <a:t>proident</a:t>
            </a:r>
            <a:r>
              <a:rPr lang="en-GB" sz="1300">
                <a:latin typeface="HSE Sans" panose="02000000000000000000" pitchFamily="2" charset="0"/>
              </a:rPr>
              <a:t>, sunt in culpa qui </a:t>
            </a:r>
            <a:r>
              <a:rPr lang="en-GB" sz="1300" err="1">
                <a:latin typeface="HSE Sans" panose="02000000000000000000" pitchFamily="2" charset="0"/>
              </a:rPr>
              <a:t>officia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deserunt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mollit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anim</a:t>
            </a:r>
            <a:r>
              <a:rPr lang="en-GB" sz="1300">
                <a:latin typeface="HSE Sans" panose="02000000000000000000" pitchFamily="2" charset="0"/>
              </a:rPr>
              <a:t> id </a:t>
            </a:r>
            <a:r>
              <a:rPr lang="en-GB" sz="1300" err="1">
                <a:latin typeface="HSE Sans" panose="02000000000000000000" pitchFamily="2" charset="0"/>
              </a:rPr>
              <a:t>est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laborum</a:t>
            </a:r>
            <a:r>
              <a:rPr lang="en-GB" sz="1300">
                <a:latin typeface="HSE Sans" panose="02000000000000000000" pitchFamily="2" charset="0"/>
              </a:rPr>
              <a:t>.</a:t>
            </a:r>
            <a:endParaRPr lang="ru-RU" sz="130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err="1">
                <a:latin typeface="HSE Sans" panose="02000000000000000000" pitchFamily="2" charset="0"/>
              </a:rPr>
              <a:t>pt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err="1">
                <a:latin typeface="HSE Sans" panose="02000000000000000000" pitchFamily="2" charset="0"/>
              </a:rPr>
              <a:t>pt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>
                <a:latin typeface="HSE Sans" panose="02000000000000000000" pitchFamily="2" charset="0"/>
              </a:rPr>
              <a:t>Lorem ipsum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sit </a:t>
            </a:r>
            <a:r>
              <a:rPr lang="en-GB" sz="1300" err="1">
                <a:latin typeface="HSE Sans" panose="02000000000000000000" pitchFamily="2" charset="0"/>
              </a:rPr>
              <a:t>amet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consectetur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adipiscing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elit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sed</a:t>
            </a:r>
            <a:r>
              <a:rPr lang="en-GB" sz="1300">
                <a:latin typeface="HSE Sans" panose="02000000000000000000" pitchFamily="2" charset="0"/>
              </a:rPr>
              <a:t> do </a:t>
            </a:r>
            <a:r>
              <a:rPr lang="en-GB" sz="1300" err="1">
                <a:latin typeface="HSE Sans" panose="02000000000000000000" pitchFamily="2" charset="0"/>
              </a:rPr>
              <a:t>eiusmod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tempor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incididunt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labore</a:t>
            </a:r>
            <a:r>
              <a:rPr lang="en-GB" sz="1300">
                <a:latin typeface="HSE Sans" panose="02000000000000000000" pitchFamily="2" charset="0"/>
              </a:rPr>
              <a:t> et dolore magna </a:t>
            </a:r>
            <a:r>
              <a:rPr lang="en-GB" sz="1300" err="1">
                <a:latin typeface="HSE Sans" panose="02000000000000000000" pitchFamily="2" charset="0"/>
              </a:rPr>
              <a:t>aliqua</a:t>
            </a:r>
            <a:r>
              <a:rPr lang="en-GB" sz="1300">
                <a:latin typeface="HSE Sans" panose="02000000000000000000" pitchFamily="2" charset="0"/>
              </a:rPr>
              <a:t>. Ut </a:t>
            </a:r>
            <a:r>
              <a:rPr lang="en-GB" sz="1300" err="1">
                <a:latin typeface="HSE Sans" panose="02000000000000000000" pitchFamily="2" charset="0"/>
              </a:rPr>
              <a:t>enim</a:t>
            </a:r>
            <a:r>
              <a:rPr lang="en-GB" sz="1300">
                <a:latin typeface="HSE Sans" panose="02000000000000000000" pitchFamily="2" charset="0"/>
              </a:rPr>
              <a:t> ad minim </a:t>
            </a:r>
            <a:r>
              <a:rPr lang="en-GB" sz="1300" err="1">
                <a:latin typeface="HSE Sans" panose="02000000000000000000" pitchFamily="2" charset="0"/>
              </a:rPr>
              <a:t>veniam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quis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nostrud</a:t>
            </a:r>
            <a:r>
              <a:rPr lang="en-GB" sz="1300">
                <a:latin typeface="HSE Sans" panose="02000000000000000000" pitchFamily="2" charset="0"/>
              </a:rPr>
              <a:t> exercitation </a:t>
            </a:r>
            <a:r>
              <a:rPr lang="en-GB" sz="1300" err="1">
                <a:latin typeface="HSE Sans" panose="02000000000000000000" pitchFamily="2" charset="0"/>
              </a:rPr>
              <a:t>ullamco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laboris</a:t>
            </a:r>
            <a:r>
              <a:rPr lang="en-GB" sz="1300">
                <a:latin typeface="HSE Sans" panose="02000000000000000000" pitchFamily="2" charset="0"/>
              </a:rPr>
              <a:t> nisi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aliquip</a:t>
            </a:r>
            <a:r>
              <a:rPr lang="en-GB" sz="1300">
                <a:latin typeface="HSE Sans" panose="02000000000000000000" pitchFamily="2" charset="0"/>
              </a:rPr>
              <a:t> ex </a:t>
            </a:r>
            <a:r>
              <a:rPr lang="en-GB" sz="1300" err="1">
                <a:latin typeface="HSE Sans" panose="02000000000000000000" pitchFamily="2" charset="0"/>
              </a:rPr>
              <a:t>ea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commodo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consequat</a:t>
            </a:r>
            <a:r>
              <a:rPr lang="en-GB" sz="1300">
                <a:latin typeface="HSE Sans" panose="02000000000000000000" pitchFamily="2" charset="0"/>
              </a:rPr>
              <a:t>. Duis </a:t>
            </a:r>
            <a:r>
              <a:rPr lang="en-GB" sz="1300" err="1">
                <a:latin typeface="HSE Sans" panose="02000000000000000000" pitchFamily="2" charset="0"/>
              </a:rPr>
              <a:t>aute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irure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reprehenderit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voluptate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velit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esse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cillum</a:t>
            </a:r>
            <a:r>
              <a:rPr lang="en-GB" sz="1300">
                <a:latin typeface="HSE Sans" panose="02000000000000000000" pitchFamily="2" charset="0"/>
              </a:rPr>
              <a:t> dolore </a:t>
            </a:r>
            <a:r>
              <a:rPr lang="en-GB" sz="1300" err="1">
                <a:latin typeface="HSE Sans" panose="02000000000000000000" pitchFamily="2" charset="0"/>
              </a:rPr>
              <a:t>eu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fugiat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nulla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pariatur</a:t>
            </a:r>
            <a:r>
              <a:rPr lang="en-GB" sz="1300">
                <a:latin typeface="HSE Sans" panose="02000000000000000000" pitchFamily="2" charset="0"/>
              </a:rPr>
              <a:t>. </a:t>
            </a:r>
            <a:r>
              <a:rPr lang="en-GB" sz="1300" err="1">
                <a:latin typeface="HSE Sans" panose="02000000000000000000" pitchFamily="2" charset="0"/>
              </a:rPr>
              <a:t>Excepteur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sint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occaecat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cupidatat</a:t>
            </a:r>
            <a:r>
              <a:rPr lang="en-GB" sz="1300">
                <a:latin typeface="HSE Sans" panose="02000000000000000000" pitchFamily="2" charset="0"/>
              </a:rPr>
              <a:t> non </a:t>
            </a:r>
            <a:r>
              <a:rPr lang="en-GB" sz="1300" err="1">
                <a:latin typeface="HSE Sans" panose="02000000000000000000" pitchFamily="2" charset="0"/>
              </a:rPr>
              <a:t>proident</a:t>
            </a:r>
            <a:r>
              <a:rPr lang="en-GB" sz="1300">
                <a:latin typeface="HSE Sans" panose="02000000000000000000" pitchFamily="2" charset="0"/>
              </a:rPr>
              <a:t>, sunt in culpa qui </a:t>
            </a:r>
            <a:r>
              <a:rPr lang="en-GB" sz="1300" err="1">
                <a:latin typeface="HSE Sans" panose="02000000000000000000" pitchFamily="2" charset="0"/>
              </a:rPr>
              <a:t>officia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deserunt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mollit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anim</a:t>
            </a:r>
            <a:r>
              <a:rPr lang="en-GB" sz="1300">
                <a:latin typeface="HSE Sans" panose="02000000000000000000" pitchFamily="2" charset="0"/>
              </a:rPr>
              <a:t> id </a:t>
            </a:r>
            <a:r>
              <a:rPr lang="en-GB" sz="1300" err="1">
                <a:latin typeface="HSE Sans" panose="02000000000000000000" pitchFamily="2" charset="0"/>
              </a:rPr>
              <a:t>est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laborum</a:t>
            </a:r>
            <a:r>
              <a:rPr lang="en-GB" sz="1300">
                <a:latin typeface="HSE Sans" panose="02000000000000000000" pitchFamily="2" charset="0"/>
              </a:rPr>
              <a:t>.</a:t>
            </a:r>
            <a:endParaRPr lang="ru-RU" sz="13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>
                <a:latin typeface="HSE Sans" panose="02000000000000000000" pitchFamily="2" charset="0"/>
              </a:rPr>
              <a:t>Lorem ipsum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sit </a:t>
            </a:r>
            <a:r>
              <a:rPr lang="en-GB" sz="1300" err="1">
                <a:latin typeface="HSE Sans" panose="02000000000000000000" pitchFamily="2" charset="0"/>
              </a:rPr>
              <a:t>amet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consectetur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adipiscing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elit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sed</a:t>
            </a:r>
            <a:r>
              <a:rPr lang="en-GB" sz="1300">
                <a:latin typeface="HSE Sans" panose="02000000000000000000" pitchFamily="2" charset="0"/>
              </a:rPr>
              <a:t> do </a:t>
            </a:r>
            <a:r>
              <a:rPr lang="en-GB" sz="1300" err="1">
                <a:latin typeface="HSE Sans" panose="02000000000000000000" pitchFamily="2" charset="0"/>
              </a:rPr>
              <a:t>eiusmod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tempor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incididunt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labore</a:t>
            </a:r>
            <a:r>
              <a:rPr lang="en-GB" sz="1300">
                <a:latin typeface="HSE Sans" panose="02000000000000000000" pitchFamily="2" charset="0"/>
              </a:rPr>
              <a:t> et dolore magna </a:t>
            </a:r>
            <a:r>
              <a:rPr lang="en-GB" sz="1300" err="1">
                <a:latin typeface="HSE Sans" panose="02000000000000000000" pitchFamily="2" charset="0"/>
              </a:rPr>
              <a:t>aliqua</a:t>
            </a:r>
            <a:r>
              <a:rPr lang="en-GB" sz="1300">
                <a:latin typeface="HSE Sans" panose="02000000000000000000" pitchFamily="2" charset="0"/>
              </a:rPr>
              <a:t>. Ut </a:t>
            </a:r>
            <a:r>
              <a:rPr lang="en-GB" sz="1300" err="1">
                <a:latin typeface="HSE Sans" panose="02000000000000000000" pitchFamily="2" charset="0"/>
              </a:rPr>
              <a:t>enim</a:t>
            </a:r>
            <a:r>
              <a:rPr lang="en-GB" sz="1300">
                <a:latin typeface="HSE Sans" panose="02000000000000000000" pitchFamily="2" charset="0"/>
              </a:rPr>
              <a:t> ad minim </a:t>
            </a:r>
            <a:r>
              <a:rPr lang="en-GB" sz="1300" err="1">
                <a:latin typeface="HSE Sans" panose="02000000000000000000" pitchFamily="2" charset="0"/>
              </a:rPr>
              <a:t>veniam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quis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nostrud</a:t>
            </a:r>
            <a:r>
              <a:rPr lang="en-GB" sz="1300">
                <a:latin typeface="HSE Sans" panose="02000000000000000000" pitchFamily="2" charset="0"/>
              </a:rPr>
              <a:t> exercitation </a:t>
            </a:r>
            <a:r>
              <a:rPr lang="en-GB" sz="1300" err="1">
                <a:latin typeface="HSE Sans" panose="02000000000000000000" pitchFamily="2" charset="0"/>
              </a:rPr>
              <a:t>ullamco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laboris</a:t>
            </a:r>
            <a:r>
              <a:rPr lang="en-GB" sz="1300">
                <a:latin typeface="HSE Sans" panose="02000000000000000000" pitchFamily="2" charset="0"/>
              </a:rPr>
              <a:t> nisi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aliquip</a:t>
            </a:r>
            <a:r>
              <a:rPr lang="en-GB" sz="1300">
                <a:latin typeface="HSE Sans" panose="02000000000000000000" pitchFamily="2" charset="0"/>
              </a:rPr>
              <a:t> ex </a:t>
            </a:r>
            <a:r>
              <a:rPr lang="en-GB" sz="1300" err="1">
                <a:latin typeface="HSE Sans" panose="02000000000000000000" pitchFamily="2" charset="0"/>
              </a:rPr>
              <a:t>ea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commodo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consequat</a:t>
            </a:r>
            <a:r>
              <a:rPr lang="en-GB" sz="1300">
                <a:latin typeface="HSE Sans" panose="02000000000000000000" pitchFamily="2" charset="0"/>
              </a:rPr>
              <a:t>. Duis </a:t>
            </a:r>
            <a:r>
              <a:rPr lang="en-GB" sz="1300" err="1">
                <a:latin typeface="HSE Sans" panose="02000000000000000000" pitchFamily="2" charset="0"/>
              </a:rPr>
              <a:t>aute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irure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reprehenderit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voluptate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velit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esse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cillum</a:t>
            </a:r>
            <a:r>
              <a:rPr lang="en-GB" sz="1300">
                <a:latin typeface="HSE Sans" panose="02000000000000000000" pitchFamily="2" charset="0"/>
              </a:rPr>
              <a:t> dolore </a:t>
            </a:r>
            <a:r>
              <a:rPr lang="en-GB" sz="1300" err="1">
                <a:latin typeface="HSE Sans" panose="02000000000000000000" pitchFamily="2" charset="0"/>
              </a:rPr>
              <a:t>eu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fugiat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nulla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pariatur</a:t>
            </a:r>
            <a:r>
              <a:rPr lang="en-GB" sz="1300">
                <a:latin typeface="HSE Sans" panose="02000000000000000000" pitchFamily="2" charset="0"/>
              </a:rPr>
              <a:t>. </a:t>
            </a:r>
            <a:r>
              <a:rPr lang="en-GB" sz="1300" err="1">
                <a:latin typeface="HSE Sans" panose="02000000000000000000" pitchFamily="2" charset="0"/>
              </a:rPr>
              <a:t>Excepteur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sint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occaecat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cupidatat</a:t>
            </a:r>
            <a:r>
              <a:rPr lang="en-GB" sz="1300">
                <a:latin typeface="HSE Sans" panose="02000000000000000000" pitchFamily="2" charset="0"/>
              </a:rPr>
              <a:t> non </a:t>
            </a:r>
            <a:r>
              <a:rPr lang="en-GB" sz="1300" err="1">
                <a:latin typeface="HSE Sans" panose="02000000000000000000" pitchFamily="2" charset="0"/>
              </a:rPr>
              <a:t>proident</a:t>
            </a:r>
            <a:r>
              <a:rPr lang="en-GB" sz="1300">
                <a:latin typeface="HSE Sans" panose="02000000000000000000" pitchFamily="2" charset="0"/>
              </a:rPr>
              <a:t>, sunt in culpa qui </a:t>
            </a:r>
            <a:r>
              <a:rPr lang="en-GB" sz="1300" err="1">
                <a:latin typeface="HSE Sans" panose="02000000000000000000" pitchFamily="2" charset="0"/>
              </a:rPr>
              <a:t>officia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deserunt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mollit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anim</a:t>
            </a:r>
            <a:r>
              <a:rPr lang="en-GB" sz="1300">
                <a:latin typeface="HSE Sans" panose="02000000000000000000" pitchFamily="2" charset="0"/>
              </a:rPr>
              <a:t> id </a:t>
            </a:r>
            <a:r>
              <a:rPr lang="en-GB" sz="1300" err="1">
                <a:latin typeface="HSE Sans" panose="02000000000000000000" pitchFamily="2" charset="0"/>
              </a:rPr>
              <a:t>est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laborum</a:t>
            </a:r>
            <a:r>
              <a:rPr lang="en-GB" sz="1300">
                <a:latin typeface="HSE Sans" panose="02000000000000000000" pitchFamily="2" charset="0"/>
              </a:rPr>
              <a:t>.</a:t>
            </a:r>
            <a:endParaRPr lang="ru-RU" sz="13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04/14/2024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open.ru/abou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92" y="2252270"/>
            <a:ext cx="7634059" cy="1978323"/>
          </a:xfrm>
        </p:spPr>
        <p:txBody>
          <a:bodyPr>
            <a:normAutofit/>
          </a:bodyPr>
          <a:lstStyle/>
          <a:p>
            <a:r>
              <a:rPr lang="ru-RU" sz="2400"/>
              <a:t>Проектный семинар "Моделирование организаций"</a:t>
            </a:r>
            <a:br>
              <a:rPr lang="ru-RU" sz="2400"/>
            </a:br>
            <a:br>
              <a:rPr lang="ru-RU" sz="4000"/>
            </a:br>
            <a:r>
              <a:rPr lang="ru-RU" sz="5400"/>
              <a:t>Банк "Открытие"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Факультет</a:t>
            </a:r>
          </a:p>
          <a:p>
            <a:r>
              <a:rPr lang="ru-RU"/>
              <a:t>Высшая школа бизнеса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/>
              <a:t>Команда ББИ-222-1</a:t>
            </a:r>
          </a:p>
        </p:txBody>
      </p:sp>
      <p:pic>
        <p:nvPicPr>
          <p:cNvPr id="8" name="Рисунок 7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791EBF3C-ABA8-381B-9484-3F86A085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163" y="1109663"/>
            <a:ext cx="1905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2B3677D-B162-7996-5FAE-ADCF5FC85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8D9310-323F-E022-E485-9D2C9FD95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Матрица RACI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CFDF2B5-D50B-D9B8-03DF-4EC62222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0" y="1319141"/>
            <a:ext cx="11057955" cy="777025"/>
          </a:xfrm>
        </p:spPr>
        <p:txBody>
          <a:bodyPr>
            <a:normAutofit/>
          </a:bodyPr>
          <a:lstStyle/>
          <a:p>
            <a:r>
              <a:rPr lang="ru-RU" sz="3200">
                <a:latin typeface="HSE Sans"/>
              </a:rPr>
              <a:t>Матрица RACI AS IS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9A4F5F30-4520-AEDF-F748-03A79189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CF42624-AA5E-B1DE-E852-90D6C828D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82786"/>
              </p:ext>
            </p:extLst>
          </p:nvPr>
        </p:nvGraphicFramePr>
        <p:xfrm>
          <a:off x="217714" y="1890155"/>
          <a:ext cx="9592407" cy="47271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8405">
                  <a:extLst>
                    <a:ext uri="{9D8B030D-6E8A-4147-A177-3AD203B41FA5}">
                      <a16:colId xmlns:a16="http://schemas.microsoft.com/office/drawing/2014/main" val="1499540863"/>
                    </a:ext>
                  </a:extLst>
                </a:gridCol>
                <a:gridCol w="1249065">
                  <a:extLst>
                    <a:ext uri="{9D8B030D-6E8A-4147-A177-3AD203B41FA5}">
                      <a16:colId xmlns:a16="http://schemas.microsoft.com/office/drawing/2014/main" val="1060484517"/>
                    </a:ext>
                  </a:extLst>
                </a:gridCol>
                <a:gridCol w="1726556">
                  <a:extLst>
                    <a:ext uri="{9D8B030D-6E8A-4147-A177-3AD203B41FA5}">
                      <a16:colId xmlns:a16="http://schemas.microsoft.com/office/drawing/2014/main" val="3518325422"/>
                    </a:ext>
                  </a:extLst>
                </a:gridCol>
                <a:gridCol w="1470913">
                  <a:extLst>
                    <a:ext uri="{9D8B030D-6E8A-4147-A177-3AD203B41FA5}">
                      <a16:colId xmlns:a16="http://schemas.microsoft.com/office/drawing/2014/main" val="13972534"/>
                    </a:ext>
                  </a:extLst>
                </a:gridCol>
                <a:gridCol w="1598734">
                  <a:extLst>
                    <a:ext uri="{9D8B030D-6E8A-4147-A177-3AD203B41FA5}">
                      <a16:colId xmlns:a16="http://schemas.microsoft.com/office/drawing/2014/main" val="3059655854"/>
                    </a:ext>
                  </a:extLst>
                </a:gridCol>
                <a:gridCol w="1598734">
                  <a:extLst>
                    <a:ext uri="{9D8B030D-6E8A-4147-A177-3AD203B41FA5}">
                      <a16:colId xmlns:a16="http://schemas.microsoft.com/office/drawing/2014/main" val="3115067705"/>
                    </a:ext>
                  </a:extLst>
                </a:gridCol>
              </a:tblGrid>
              <a:tr h="467663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Клиентский менеджер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Верификатор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Андеррайтер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Риск-менеджер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53745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/>
                        <a:t>Оформление первичной заявки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3073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/>
                        <a:t>Идентификация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C /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862015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/>
                        <a:t>Формирование и подписание документов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C /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70230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/>
                        <a:t>Ввод данных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964039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/>
                        <a:t>Проверка предыдущих заявок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766732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/>
                        <a:t>Запрос дополнительных документов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38589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/>
                        <a:t>Подтверждение дохода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A  /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460674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1"/>
                        <a:t>Ручная проверка и скоринг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C / 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47448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1"/>
                        <a:t>Согласование условий кредита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7563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29C85A-FC53-23AA-9D84-04CBF90C7B8F}"/>
              </a:ext>
            </a:extLst>
          </p:cNvPr>
          <p:cNvSpPr txBox="1"/>
          <p:nvPr/>
        </p:nvSpPr>
        <p:spPr>
          <a:xfrm>
            <a:off x="9992810" y="5845215"/>
            <a:ext cx="193297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R - ответственный</a:t>
            </a:r>
            <a:endParaRPr lang="ru-RU"/>
          </a:p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А - принимает решение</a:t>
            </a:r>
          </a:p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С - вовлечен</a:t>
            </a:r>
          </a:p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I - информирован</a:t>
            </a:r>
          </a:p>
        </p:txBody>
      </p:sp>
    </p:spTree>
    <p:extLst>
      <p:ext uri="{BB962C8B-B14F-4D97-AF65-F5344CB8AC3E}">
        <p14:creationId xmlns:p14="http://schemas.microsoft.com/office/powerpoint/2010/main" val="365913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7FE920-6B9D-0BD1-61B2-C8E20FAC0DB1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диаграмма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0485F31-B2E8-42EF-B4FA-2AAF0E5C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691518"/>
            <a:ext cx="5749637" cy="132849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828C4F4-7726-1CC3-49FF-9C79DE89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7" y="381779"/>
            <a:ext cx="5888182" cy="1581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29198-1DCB-68BD-4009-B5099A7834FE}"/>
              </a:ext>
            </a:extLst>
          </p:cNvPr>
          <p:cNvSpPr txBox="1"/>
          <p:nvPr/>
        </p:nvSpPr>
        <p:spPr>
          <a:xfrm rot="-5400000">
            <a:off x="-3307123" y="3318768"/>
            <a:ext cx="6859979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>
                <a:latin typeface="HSE Sans" panose="02000000000000000000" pitchFamily="2" charset="0"/>
              </a:rPr>
              <a:t>Формирование заявки на автокредит</a:t>
            </a:r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A61F476-28DB-B442-FDDD-6A1E0AC9E775}"/>
              </a:ext>
            </a:extLst>
          </p:cNvPr>
          <p:cNvCxnSpPr/>
          <p:nvPr/>
        </p:nvCxnSpPr>
        <p:spPr>
          <a:xfrm flipV="1">
            <a:off x="249754" y="2514971"/>
            <a:ext cx="11978242" cy="1583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112A6D5-E39D-753B-BD10-E7391F886570}"/>
              </a:ext>
            </a:extLst>
          </p:cNvPr>
          <p:cNvCxnSpPr>
            <a:cxnSpLocks/>
          </p:cNvCxnSpPr>
          <p:nvPr/>
        </p:nvCxnSpPr>
        <p:spPr>
          <a:xfrm flipV="1">
            <a:off x="249754" y="4484295"/>
            <a:ext cx="11978242" cy="1583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598F673-7C90-84B0-BC43-A788B5AF3F64}"/>
              </a:ext>
            </a:extLst>
          </p:cNvPr>
          <p:cNvCxnSpPr/>
          <p:nvPr/>
        </p:nvCxnSpPr>
        <p:spPr>
          <a:xfrm flipH="1">
            <a:off x="554924" y="11627"/>
            <a:ext cx="5937" cy="684216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03E6A5-8770-7CAD-4312-691014DE0DDB}"/>
              </a:ext>
            </a:extLst>
          </p:cNvPr>
          <p:cNvSpPr txBox="1"/>
          <p:nvPr/>
        </p:nvSpPr>
        <p:spPr>
          <a:xfrm rot="-5400000">
            <a:off x="-915467" y="1175889"/>
            <a:ext cx="25848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>
                <a:latin typeface="HSE Sans" panose="02000000000000000000" pitchFamily="2" charset="0"/>
              </a:rPr>
              <a:t>Клиентский менеджер</a:t>
            </a: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3BA74-3E15-D7B1-5DDA-3C0918DF0389}"/>
              </a:ext>
            </a:extLst>
          </p:cNvPr>
          <p:cNvSpPr txBox="1"/>
          <p:nvPr/>
        </p:nvSpPr>
        <p:spPr>
          <a:xfrm rot="-5400000">
            <a:off x="-543129" y="3412125"/>
            <a:ext cx="19317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>
                <a:latin typeface="HSE Sans" panose="02000000000000000000" pitchFamily="2" charset="0"/>
              </a:rPr>
              <a:t>Андеррайтер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01606-4CF8-5303-7356-793804687EDC}"/>
              </a:ext>
            </a:extLst>
          </p:cNvPr>
          <p:cNvSpPr txBox="1"/>
          <p:nvPr/>
        </p:nvSpPr>
        <p:spPr>
          <a:xfrm rot="-5400000">
            <a:off x="-771023" y="5596452"/>
            <a:ext cx="23275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>
                <a:latin typeface="HSE Sans" panose="02000000000000000000" pitchFamily="2" charset="0"/>
              </a:rPr>
              <a:t>Верификатор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4FED6D2-932E-BD45-1344-871A8A96FA60}"/>
              </a:ext>
            </a:extLst>
          </p:cNvPr>
          <p:cNvCxnSpPr/>
          <p:nvPr/>
        </p:nvCxnSpPr>
        <p:spPr>
          <a:xfrm>
            <a:off x="9819285" y="175531"/>
            <a:ext cx="3959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9D803E9-D2EA-173E-360E-CCD7BAEF157A}"/>
              </a:ext>
            </a:extLst>
          </p:cNvPr>
          <p:cNvCxnSpPr/>
          <p:nvPr/>
        </p:nvCxnSpPr>
        <p:spPr>
          <a:xfrm>
            <a:off x="9823615" y="140277"/>
            <a:ext cx="2517568" cy="237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9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C59D15-CF02-2AD2-5C0D-81160C3C796C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6A5C79A-9DAA-5395-5218-EF5C8889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95" y="285026"/>
            <a:ext cx="8461170" cy="2468053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CC3673A-A8E2-0F49-03A2-CEC3DAB85999}"/>
              </a:ext>
            </a:extLst>
          </p:cNvPr>
          <p:cNvCxnSpPr/>
          <p:nvPr/>
        </p:nvCxnSpPr>
        <p:spPr>
          <a:xfrm>
            <a:off x="8805553" y="111825"/>
            <a:ext cx="3959" cy="1721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AEB9338-B227-ED3C-758D-48DFB515258B}"/>
              </a:ext>
            </a:extLst>
          </p:cNvPr>
          <p:cNvCxnSpPr/>
          <p:nvPr/>
        </p:nvCxnSpPr>
        <p:spPr>
          <a:xfrm flipH="1">
            <a:off x="-458807" y="106259"/>
            <a:ext cx="923900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A3B6506-1305-3103-A742-F9EF615B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85" y="2691739"/>
            <a:ext cx="2422362" cy="4166261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A53146E-2D9F-3FAE-F7B1-A25CC9C965CC}"/>
              </a:ext>
            </a:extLst>
          </p:cNvPr>
          <p:cNvCxnSpPr/>
          <p:nvPr/>
        </p:nvCxnSpPr>
        <p:spPr>
          <a:xfrm flipV="1">
            <a:off x="41936" y="2514971"/>
            <a:ext cx="12186060" cy="1583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F2F57CB-E565-351A-3425-E0040F9C9AE7}"/>
              </a:ext>
            </a:extLst>
          </p:cNvPr>
          <p:cNvCxnSpPr>
            <a:cxnSpLocks/>
          </p:cNvCxnSpPr>
          <p:nvPr/>
        </p:nvCxnSpPr>
        <p:spPr>
          <a:xfrm flipV="1">
            <a:off x="41936" y="4484295"/>
            <a:ext cx="12186060" cy="4552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F608C-4854-D4C8-9818-192971347013}"/>
              </a:ext>
            </a:extLst>
          </p:cNvPr>
          <p:cNvSpPr txBox="1"/>
          <p:nvPr/>
        </p:nvSpPr>
        <p:spPr>
          <a:xfrm>
            <a:off x="1079499" y="-69849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61AD67-CFE0-62D2-FA9A-E179474EBE0E}"/>
              </a:ext>
            </a:extLst>
          </p:cNvPr>
          <p:cNvSpPr txBox="1"/>
          <p:nvPr/>
        </p:nvSpPr>
        <p:spPr>
          <a:xfrm>
            <a:off x="1917699" y="342899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00082-EE8A-A951-733F-41978144FB1D}"/>
              </a:ext>
            </a:extLst>
          </p:cNvPr>
          <p:cNvSpPr txBox="1"/>
          <p:nvPr/>
        </p:nvSpPr>
        <p:spPr>
          <a:xfrm>
            <a:off x="7263245" y="2132774"/>
            <a:ext cx="17041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>
                <a:latin typeface="HSE Sans" panose="02000000000000000000" pitchFamily="2" charset="0"/>
              </a:rPr>
              <a:t>Требуется ручная верификация</a:t>
            </a:r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A433B9F-9D36-A0DC-E7AE-5E0E42327F66}"/>
              </a:ext>
            </a:extLst>
          </p:cNvPr>
          <p:cNvCxnSpPr/>
          <p:nvPr/>
        </p:nvCxnSpPr>
        <p:spPr>
          <a:xfrm>
            <a:off x="-1921823" y="735278"/>
            <a:ext cx="2923308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2BD914F-2597-00C9-3664-AF3254DC58CB}"/>
              </a:ext>
            </a:extLst>
          </p:cNvPr>
          <p:cNvCxnSpPr>
            <a:cxnSpLocks/>
          </p:cNvCxnSpPr>
          <p:nvPr/>
        </p:nvCxnSpPr>
        <p:spPr>
          <a:xfrm>
            <a:off x="-1892134" y="1507174"/>
            <a:ext cx="2923308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6C6F104-FA37-8A58-0C1C-2A8C2CED8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23" r="-366" b="-1000"/>
          <a:stretch/>
        </p:blipFill>
        <p:spPr>
          <a:xfrm>
            <a:off x="9825290" y="2623703"/>
            <a:ext cx="2362060" cy="1195028"/>
          </a:xfrm>
          <a:prstGeom prst="rect">
            <a:avLst/>
          </a:prstGeom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10D5331-13FC-0FA1-0C74-EB3F997DEA6A}"/>
              </a:ext>
            </a:extLst>
          </p:cNvPr>
          <p:cNvCxnSpPr/>
          <p:nvPr/>
        </p:nvCxnSpPr>
        <p:spPr>
          <a:xfrm flipV="1">
            <a:off x="9567553" y="2896589"/>
            <a:ext cx="290946" cy="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7E9783B-5181-22A6-FA98-5C817B4C4A17}"/>
              </a:ext>
            </a:extLst>
          </p:cNvPr>
          <p:cNvCxnSpPr/>
          <p:nvPr/>
        </p:nvCxnSpPr>
        <p:spPr>
          <a:xfrm flipV="1">
            <a:off x="9487148" y="3489118"/>
            <a:ext cx="419595" cy="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21FF63E-5495-3D30-CBFE-6DB4261D1986}"/>
              </a:ext>
            </a:extLst>
          </p:cNvPr>
          <p:cNvCxnSpPr/>
          <p:nvPr/>
        </p:nvCxnSpPr>
        <p:spPr>
          <a:xfrm>
            <a:off x="9481581" y="2945203"/>
            <a:ext cx="3959" cy="5482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 descr="Изображение выглядит как символ, логотип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66A09C6-F87D-950E-BA6A-6AA9D1B36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418" y="1344696"/>
            <a:ext cx="1017320" cy="615908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835694F-975F-2C54-BEE5-548E71115139}"/>
              </a:ext>
            </a:extLst>
          </p:cNvPr>
          <p:cNvCxnSpPr/>
          <p:nvPr/>
        </p:nvCxnSpPr>
        <p:spPr>
          <a:xfrm>
            <a:off x="8852641" y="1464555"/>
            <a:ext cx="2220684" cy="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0D4BA0-1E8C-1BCA-F93F-E06F98C0DC62}"/>
              </a:ext>
            </a:extLst>
          </p:cNvPr>
          <p:cNvSpPr txBox="1"/>
          <p:nvPr/>
        </p:nvSpPr>
        <p:spPr>
          <a:xfrm>
            <a:off x="9205527" y="121872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Проверки пройдены успешно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B4CBE06-1CFF-8427-8C60-93ADE310690F}"/>
              </a:ext>
            </a:extLst>
          </p:cNvPr>
          <p:cNvCxnSpPr/>
          <p:nvPr/>
        </p:nvCxnSpPr>
        <p:spPr>
          <a:xfrm>
            <a:off x="8881011" y="6431726"/>
            <a:ext cx="3269672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7D6FFBF-EF37-4866-85CF-BB63FE75A270}"/>
              </a:ext>
            </a:extLst>
          </p:cNvPr>
          <p:cNvCxnSpPr/>
          <p:nvPr/>
        </p:nvCxnSpPr>
        <p:spPr>
          <a:xfrm>
            <a:off x="11379159" y="1468211"/>
            <a:ext cx="1062841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B8D690-040B-661D-C1D6-CFC2DC5348EB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33C859B-0950-9DBC-75E7-83CA91A14A70}"/>
              </a:ext>
            </a:extLst>
          </p:cNvPr>
          <p:cNvCxnSpPr/>
          <p:nvPr/>
        </p:nvCxnSpPr>
        <p:spPr>
          <a:xfrm flipV="1">
            <a:off x="41936" y="2514971"/>
            <a:ext cx="12186060" cy="1583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54D4FDC-9CC8-B321-03B5-2A08825129B2}"/>
              </a:ext>
            </a:extLst>
          </p:cNvPr>
          <p:cNvCxnSpPr>
            <a:cxnSpLocks/>
          </p:cNvCxnSpPr>
          <p:nvPr/>
        </p:nvCxnSpPr>
        <p:spPr>
          <a:xfrm flipV="1">
            <a:off x="41936" y="4484295"/>
            <a:ext cx="12186060" cy="4552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Изображение выглядит как текст, диаграмм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01286D1-558E-B7D2-DB1A-4FF3D45E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2" y="621116"/>
            <a:ext cx="11657610" cy="1756288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E9DFE1A-F97B-D1C4-D0BA-37C215E1D977}"/>
              </a:ext>
            </a:extLst>
          </p:cNvPr>
          <p:cNvCxnSpPr/>
          <p:nvPr/>
        </p:nvCxnSpPr>
        <p:spPr>
          <a:xfrm>
            <a:off x="-981694" y="1338942"/>
            <a:ext cx="1448789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3DA9B04-86ED-E23B-F150-B5BE52E1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12" y="3245921"/>
            <a:ext cx="1335232" cy="801585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64E7981-5593-36B9-BD71-671C251D84E2}"/>
              </a:ext>
            </a:extLst>
          </p:cNvPr>
          <p:cNvCxnSpPr/>
          <p:nvPr/>
        </p:nvCxnSpPr>
        <p:spPr>
          <a:xfrm>
            <a:off x="6454610" y="1758908"/>
            <a:ext cx="13855" cy="15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379FE52-0D3A-DA35-516A-0383033F2127}"/>
              </a:ext>
            </a:extLst>
          </p:cNvPr>
          <p:cNvCxnSpPr/>
          <p:nvPr/>
        </p:nvCxnSpPr>
        <p:spPr>
          <a:xfrm>
            <a:off x="7191251" y="3584120"/>
            <a:ext cx="1527958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0B6BD8F-ED54-4153-57CB-8DBCB717E083}"/>
              </a:ext>
            </a:extLst>
          </p:cNvPr>
          <p:cNvCxnSpPr/>
          <p:nvPr/>
        </p:nvCxnSpPr>
        <p:spPr>
          <a:xfrm flipH="1" flipV="1">
            <a:off x="8703748" y="1741837"/>
            <a:ext cx="35625" cy="181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1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4EB2244-1540-3A9B-2B8F-F564E804B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BEC0CF-E6F7-09E1-2144-50E869179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248505" cy="3653295"/>
          </a:xfrm>
        </p:spPr>
        <p:txBody>
          <a:bodyPr vert="horz" lIns="0" tIns="0" rIns="0" bIns="45720" rtlCol="0" anchor="t">
            <a:normAutofit/>
          </a:bodyPr>
          <a:lstStyle/>
          <a:p>
            <a:r>
              <a:rPr lang="ru-RU" sz="1400" dirty="0"/>
              <a:t>После анализа модели и диалогов с участниками процесса и сотрудниками были выявлены проблемы, замедляющие процесс автокредитования и усложняющие его для клиентов. Главная проблема заключается в дублировании функций дилера и сотрудника банка, что замедляет процесс. Отсутствие единого алгоритма и оффлайн прием документов также увеличивают время обработки заявок. Для оптимизации процесса выделены критерии:</a:t>
            </a:r>
          </a:p>
          <a:p>
            <a:pPr marL="285750" indent="-285750">
              <a:buChar char="•"/>
            </a:pPr>
            <a:r>
              <a:rPr lang="ru-RU" sz="1900" dirty="0"/>
              <a:t>Сокращение времени оформления заявки</a:t>
            </a:r>
          </a:p>
          <a:p>
            <a:pPr marL="285750" indent="-285750">
              <a:buChar char="•"/>
            </a:pPr>
            <a:r>
              <a:rPr lang="ru-RU" sz="1900" dirty="0"/>
              <a:t>Стандартизации алгоритма выдачи кредита</a:t>
            </a:r>
          </a:p>
          <a:p>
            <a:pPr marL="285750" indent="-285750">
              <a:buChar char="•"/>
            </a:pPr>
            <a:r>
              <a:rPr lang="ru-RU" sz="1900" dirty="0"/>
              <a:t>Цифровизация процесса подписания документов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8565B1-15BF-DF96-1D98-536E5AB8D4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Анализ AS IS 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1AC56FE-7E7D-AB71-0A2C-6247D9D6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Анализ бизнес-процесса AS IS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EF1F01F4-D1A0-5E79-A330-92DC37EE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770938-EB53-D175-4514-110997DC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45" y="1006034"/>
            <a:ext cx="5617579" cy="561860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Операционная систе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84DEBBD-EB0D-E8BB-DE77-2D72470F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097" y="1842304"/>
            <a:ext cx="2098212" cy="4041493"/>
          </a:xfrm>
          <a:prstGeom prst="rect">
            <a:avLst/>
          </a:prstGeom>
        </p:spPr>
      </p:pic>
      <p:sp>
        <p:nvSpPr>
          <p:cNvPr id="14" name="Прямоугольник: скругленные верхние углы 13">
            <a:extLst>
              <a:ext uri="{FF2B5EF4-FFF2-40B4-BE49-F238E27FC236}">
                <a16:creationId xmlns:a16="http://schemas.microsoft.com/office/drawing/2014/main" id="{0E4A1222-7D39-C29D-6006-FA39ACB4FF8F}"/>
              </a:ext>
            </a:extLst>
          </p:cNvPr>
          <p:cNvSpPr/>
          <p:nvPr/>
        </p:nvSpPr>
        <p:spPr>
          <a:xfrm rot="10800000">
            <a:off x="7890075" y="5825924"/>
            <a:ext cx="2150446" cy="348783"/>
          </a:xfrm>
          <a:prstGeom prst="round2Same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верхние углы 14">
            <a:extLst>
              <a:ext uri="{FF2B5EF4-FFF2-40B4-BE49-F238E27FC236}">
                <a16:creationId xmlns:a16="http://schemas.microsoft.com/office/drawing/2014/main" id="{76E4BD3D-F381-5104-18EB-60A5C7DACA76}"/>
              </a:ext>
            </a:extLst>
          </p:cNvPr>
          <p:cNvSpPr/>
          <p:nvPr/>
        </p:nvSpPr>
        <p:spPr>
          <a:xfrm>
            <a:off x="7890073" y="1446834"/>
            <a:ext cx="2160606" cy="434049"/>
          </a:xfrm>
          <a:prstGeom prst="round2SameRect">
            <a:avLst/>
          </a:prstGeom>
          <a:solidFill>
            <a:srgbClr val="01010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0DDFE65-5D95-84BD-F6F9-8189693E9D57}"/>
              </a:ext>
            </a:extLst>
          </p:cNvPr>
          <p:cNvSpPr/>
          <p:nvPr/>
        </p:nvSpPr>
        <p:spPr>
          <a:xfrm>
            <a:off x="9250101" y="1610808"/>
            <a:ext cx="77164" cy="771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верхние углы 17">
            <a:extLst>
              <a:ext uri="{FF2B5EF4-FFF2-40B4-BE49-F238E27FC236}">
                <a16:creationId xmlns:a16="http://schemas.microsoft.com/office/drawing/2014/main" id="{756857A7-95CA-47C6-FF2B-AF9DC71D384A}"/>
              </a:ext>
            </a:extLst>
          </p:cNvPr>
          <p:cNvSpPr/>
          <p:nvPr/>
        </p:nvSpPr>
        <p:spPr>
          <a:xfrm rot="10800000">
            <a:off x="8671369" y="1620455"/>
            <a:ext cx="501568" cy="48227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4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EDD8E8-E411-D285-28EA-5677672B6EBE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DDCC17F-9EC6-0D2E-5B8E-7B3310A7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31" y="0"/>
            <a:ext cx="7870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98D0B6E-C5C5-CEF8-2583-A09B565EF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ББИ-222-1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6A7DB4F-FAAA-1AA3-3C25-F78DFDCD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Матрица RACI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3BD0431E-20C6-A52E-4BB0-B265838D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1242138B-80B6-20C5-F74E-20A8AA53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57160"/>
              </p:ext>
            </p:extLst>
          </p:nvPr>
        </p:nvGraphicFramePr>
        <p:xfrm>
          <a:off x="217714" y="1890155"/>
          <a:ext cx="9592407" cy="47271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8405">
                  <a:extLst>
                    <a:ext uri="{9D8B030D-6E8A-4147-A177-3AD203B41FA5}">
                      <a16:colId xmlns:a16="http://schemas.microsoft.com/office/drawing/2014/main" val="1499540863"/>
                    </a:ext>
                  </a:extLst>
                </a:gridCol>
                <a:gridCol w="1249065">
                  <a:extLst>
                    <a:ext uri="{9D8B030D-6E8A-4147-A177-3AD203B41FA5}">
                      <a16:colId xmlns:a16="http://schemas.microsoft.com/office/drawing/2014/main" val="1060484517"/>
                    </a:ext>
                  </a:extLst>
                </a:gridCol>
                <a:gridCol w="1726556">
                  <a:extLst>
                    <a:ext uri="{9D8B030D-6E8A-4147-A177-3AD203B41FA5}">
                      <a16:colId xmlns:a16="http://schemas.microsoft.com/office/drawing/2014/main" val="3518325422"/>
                    </a:ext>
                  </a:extLst>
                </a:gridCol>
                <a:gridCol w="1470913">
                  <a:extLst>
                    <a:ext uri="{9D8B030D-6E8A-4147-A177-3AD203B41FA5}">
                      <a16:colId xmlns:a16="http://schemas.microsoft.com/office/drawing/2014/main" val="13972534"/>
                    </a:ext>
                  </a:extLst>
                </a:gridCol>
                <a:gridCol w="1598734">
                  <a:extLst>
                    <a:ext uri="{9D8B030D-6E8A-4147-A177-3AD203B41FA5}">
                      <a16:colId xmlns:a16="http://schemas.microsoft.com/office/drawing/2014/main" val="3059655854"/>
                    </a:ext>
                  </a:extLst>
                </a:gridCol>
                <a:gridCol w="1598734">
                  <a:extLst>
                    <a:ext uri="{9D8B030D-6E8A-4147-A177-3AD203B41FA5}">
                      <a16:colId xmlns:a16="http://schemas.microsoft.com/office/drawing/2014/main" val="3115067705"/>
                    </a:ext>
                  </a:extLst>
                </a:gridCol>
              </a:tblGrid>
              <a:tr h="467663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Клиентский менеджер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Верификатор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Андеррайтер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Риск-менеджер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53745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 dirty="0"/>
                        <a:t>Оформление первичной заявки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3073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 dirty="0"/>
                        <a:t>Идентификация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C /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862015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 dirty="0"/>
                        <a:t>Формирование и подписание документов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C /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70230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 dirty="0"/>
                        <a:t>Ввод данных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C /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964039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 dirty="0"/>
                        <a:t>Проверка предыдущих заявок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766732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 dirty="0"/>
                        <a:t>Запрос дополнительных документов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38589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r>
                        <a:rPr lang="ru-RU" sz="1200" b="1" dirty="0"/>
                        <a:t>Подтверждение дохода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A  /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460674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1" dirty="0"/>
                        <a:t>Ручная проверка и скоринг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C / 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47448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1" dirty="0"/>
                        <a:t>Согласование условий кредита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ru-RU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7563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3773B41-4E0F-CB65-D2AA-48240C536C0C}"/>
              </a:ext>
            </a:extLst>
          </p:cNvPr>
          <p:cNvSpPr txBox="1"/>
          <p:nvPr/>
        </p:nvSpPr>
        <p:spPr>
          <a:xfrm>
            <a:off x="9992810" y="5845215"/>
            <a:ext cx="193297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R - ответственный</a:t>
            </a:r>
            <a:endParaRPr lang="ru-RU"/>
          </a:p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А - принимает решение</a:t>
            </a:r>
          </a:p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С - вовлечен</a:t>
            </a:r>
          </a:p>
          <a:p>
            <a:pPr marL="171450" indent="-171450">
              <a:buFont typeface="Arial"/>
              <a:buChar char="•"/>
            </a:pPr>
            <a:r>
              <a:rPr lang="ru-RU" sz="1100">
                <a:latin typeface="HSE Sans" panose="02000000000000000000" pitchFamily="2" charset="0"/>
              </a:rPr>
              <a:t>I - информирован</a:t>
            </a:r>
          </a:p>
        </p:txBody>
      </p:sp>
      <p:sp>
        <p:nvSpPr>
          <p:cNvPr id="18" name="Заголовок 7">
            <a:extLst>
              <a:ext uri="{FF2B5EF4-FFF2-40B4-BE49-F238E27FC236}">
                <a16:creationId xmlns:a16="http://schemas.microsoft.com/office/drawing/2014/main" id="{EC2A5A99-68D8-496A-5036-8D011A14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0" y="1319141"/>
            <a:ext cx="11057955" cy="77702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HSE Sans"/>
              </a:rPr>
              <a:t>Матрица RACI TO BE</a:t>
            </a:r>
          </a:p>
        </p:txBody>
      </p:sp>
    </p:spTree>
    <p:extLst>
      <p:ext uri="{BB962C8B-B14F-4D97-AF65-F5344CB8AC3E}">
        <p14:creationId xmlns:p14="http://schemas.microsoft.com/office/powerpoint/2010/main" val="19701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092EBF-349F-AB68-D45A-C1AE1B7439EB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4375B9D-BC58-9B32-8B68-19E75B391C29}"/>
              </a:ext>
            </a:extLst>
          </p:cNvPr>
          <p:cNvSpPr/>
          <p:nvPr/>
        </p:nvSpPr>
        <p:spPr>
          <a:xfrm>
            <a:off x="2388" y="1714336"/>
            <a:ext cx="12182354" cy="2257063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806F101-C39C-F4B9-1401-CED263390EEB}"/>
              </a:ext>
            </a:extLst>
          </p:cNvPr>
          <p:cNvSpPr/>
          <p:nvPr/>
        </p:nvSpPr>
        <p:spPr>
          <a:xfrm>
            <a:off x="6381" y="5443403"/>
            <a:ext cx="12182353" cy="1417897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300235-9560-CB1D-36A1-1C0AC20403AD}"/>
              </a:ext>
            </a:extLst>
          </p:cNvPr>
          <p:cNvSpPr/>
          <p:nvPr/>
        </p:nvSpPr>
        <p:spPr>
          <a:xfrm>
            <a:off x="-3527" y="2592"/>
            <a:ext cx="6105645" cy="1475771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5D68F1-C4A0-016D-A2A3-56F942BD674F}"/>
              </a:ext>
            </a:extLst>
          </p:cNvPr>
          <p:cNvSpPr/>
          <p:nvPr/>
        </p:nvSpPr>
        <p:spPr>
          <a:xfrm rot="5400000">
            <a:off x="-586134" y="599339"/>
            <a:ext cx="1466127" cy="279720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0CF517-81A1-7B80-B3DF-957A29047FAE}"/>
              </a:ext>
            </a:extLst>
          </p:cNvPr>
          <p:cNvSpPr/>
          <p:nvPr/>
        </p:nvSpPr>
        <p:spPr>
          <a:xfrm rot="5400000">
            <a:off x="-2404323" y="4124794"/>
            <a:ext cx="5131442" cy="308656"/>
          </a:xfrm>
          <a:prstGeom prst="rect">
            <a:avLst/>
          </a:prstGeom>
          <a:solidFill>
            <a:schemeClr val="bg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C00F6-366D-6BB5-6A34-E5999E930DCB}"/>
              </a:ext>
            </a:extLst>
          </p:cNvPr>
          <p:cNvSpPr txBox="1"/>
          <p:nvPr/>
        </p:nvSpPr>
        <p:spPr>
          <a:xfrm rot="16200000">
            <a:off x="-593314" y="608930"/>
            <a:ext cx="14989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 dirty="0">
                <a:latin typeface="HSE Sans" panose="02000000000000000000" pitchFamily="2" charset="0"/>
              </a:rPr>
              <a:t>Клиент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407DB-F46E-DB3D-845C-FBCCF27873BE}"/>
              </a:ext>
            </a:extLst>
          </p:cNvPr>
          <p:cNvSpPr txBox="1"/>
          <p:nvPr/>
        </p:nvSpPr>
        <p:spPr>
          <a:xfrm rot="16200000">
            <a:off x="-2411345" y="4171054"/>
            <a:ext cx="51449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 dirty="0">
                <a:latin typeface="HSE Sans" panose="02000000000000000000" pitchFamily="2" charset="0"/>
              </a:rPr>
              <a:t>Формирование заявки на автокредит</a:t>
            </a:r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C5CE6-97FB-D738-A14E-09002B179591}"/>
              </a:ext>
            </a:extLst>
          </p:cNvPr>
          <p:cNvSpPr txBox="1"/>
          <p:nvPr/>
        </p:nvSpPr>
        <p:spPr>
          <a:xfrm rot="-5400000">
            <a:off x="-681579" y="2695692"/>
            <a:ext cx="22898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 dirty="0">
                <a:latin typeface="HSE Sans" panose="02000000000000000000" pitchFamily="2" charset="0"/>
              </a:rPr>
              <a:t>Клиентский менеджер</a:t>
            </a:r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758CA42-692E-D17A-4893-A62CBF95A391}"/>
              </a:ext>
            </a:extLst>
          </p:cNvPr>
          <p:cNvCxnSpPr/>
          <p:nvPr/>
        </p:nvCxnSpPr>
        <p:spPr>
          <a:xfrm>
            <a:off x="579096" y="1712450"/>
            <a:ext cx="27007" cy="5158449"/>
          </a:xfrm>
          <a:prstGeom prst="straightConnector1">
            <a:avLst/>
          </a:prstGeom>
          <a:ln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FB31CD-C244-F92E-4F21-174E62A51928}"/>
              </a:ext>
            </a:extLst>
          </p:cNvPr>
          <p:cNvSpPr txBox="1"/>
          <p:nvPr/>
        </p:nvSpPr>
        <p:spPr>
          <a:xfrm rot="16200000">
            <a:off x="-269925" y="4588864"/>
            <a:ext cx="1460339" cy="255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 dirty="0">
                <a:latin typeface="HSE Sans" panose="02000000000000000000" pitchFamily="2" charset="0"/>
              </a:rPr>
              <a:t>Андеррайтер</a:t>
            </a:r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73561-DEF7-F977-135E-923E9B24A41B}"/>
              </a:ext>
            </a:extLst>
          </p:cNvPr>
          <p:cNvSpPr txBox="1"/>
          <p:nvPr/>
        </p:nvSpPr>
        <p:spPr>
          <a:xfrm rot="16200000">
            <a:off x="-259506" y="6028182"/>
            <a:ext cx="14121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000" dirty="0">
                <a:latin typeface="HSE Sans" panose="02000000000000000000" pitchFamily="2" charset="0"/>
              </a:rPr>
              <a:t>Верификатор</a:t>
            </a:r>
            <a:endParaRPr lang="ru-RU"/>
          </a:p>
        </p:txBody>
      </p:sp>
      <p:pic>
        <p:nvPicPr>
          <p:cNvPr id="23" name="Рисунок 22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9A1C19A-3D74-4F7E-052B-DEACFAA2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0" y="60628"/>
            <a:ext cx="5748760" cy="1354514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текст, диаграмма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024C49B-3B53-D227-3C01-75F5DB0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7" y="1885062"/>
            <a:ext cx="7967242" cy="1978634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62277FA-3DFA-633F-3B11-B8CF2CAF9F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81" b="-3572"/>
          <a:stretch/>
        </p:blipFill>
        <p:spPr>
          <a:xfrm>
            <a:off x="9566897" y="2519119"/>
            <a:ext cx="2619022" cy="604644"/>
          </a:xfrm>
          <a:prstGeom prst="rect">
            <a:avLst/>
          </a:prstGeom>
        </p:spPr>
      </p:pic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105FACD1-ACC7-F8FE-6C97-FE608E3C0E0E}"/>
              </a:ext>
            </a:extLst>
          </p:cNvPr>
          <p:cNvCxnSpPr/>
          <p:nvPr/>
        </p:nvCxnSpPr>
        <p:spPr>
          <a:xfrm>
            <a:off x="8619281" y="2209799"/>
            <a:ext cx="943335" cy="634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31CB2D9-EF8F-7ACA-AE87-F824A89A3DC6}"/>
              </a:ext>
            </a:extLst>
          </p:cNvPr>
          <p:cNvCxnSpPr/>
          <p:nvPr/>
        </p:nvCxnSpPr>
        <p:spPr>
          <a:xfrm flipV="1">
            <a:off x="8636763" y="2823377"/>
            <a:ext cx="924045" cy="561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0B3C592-AFE9-18CD-2468-7E9EF173D1B7}"/>
              </a:ext>
            </a:extLst>
          </p:cNvPr>
          <p:cNvCxnSpPr/>
          <p:nvPr/>
        </p:nvCxnSpPr>
        <p:spPr>
          <a:xfrm flipH="1" flipV="1">
            <a:off x="5228139" y="1114302"/>
            <a:ext cx="1930" cy="187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FF31A2C-7CA0-0C73-99AE-AA9EE110880D}"/>
              </a:ext>
            </a:extLst>
          </p:cNvPr>
          <p:cNvCxnSpPr/>
          <p:nvPr/>
        </p:nvCxnSpPr>
        <p:spPr>
          <a:xfrm flipV="1">
            <a:off x="1387515" y="1110685"/>
            <a:ext cx="7716" cy="1371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C46A9D7-5E48-B923-EFA9-B02044B6B1A4}"/>
              </a:ext>
            </a:extLst>
          </p:cNvPr>
          <p:cNvCxnSpPr/>
          <p:nvPr/>
        </p:nvCxnSpPr>
        <p:spPr>
          <a:xfrm flipH="1">
            <a:off x="10074436" y="252352"/>
            <a:ext cx="1929" cy="22647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5AD118A-C66C-8316-37D8-83597BB8CE94}"/>
              </a:ext>
            </a:extLst>
          </p:cNvPr>
          <p:cNvCxnSpPr/>
          <p:nvPr/>
        </p:nvCxnSpPr>
        <p:spPr>
          <a:xfrm flipV="1">
            <a:off x="6090936" y="875575"/>
            <a:ext cx="3991334" cy="21221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A115CDA-42B5-C369-EC27-EAD99342AB5B}"/>
              </a:ext>
            </a:extLst>
          </p:cNvPr>
          <p:cNvCxnSpPr/>
          <p:nvPr/>
        </p:nvCxnSpPr>
        <p:spPr>
          <a:xfrm>
            <a:off x="4314342" y="354836"/>
            <a:ext cx="7716" cy="43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CA38E9D-F17D-0F70-24E8-D99925BBCF58}"/>
              </a:ext>
            </a:extLst>
          </p:cNvPr>
          <p:cNvCxnSpPr/>
          <p:nvPr/>
        </p:nvCxnSpPr>
        <p:spPr>
          <a:xfrm flipV="1">
            <a:off x="4322180" y="351097"/>
            <a:ext cx="7859208" cy="19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73D1452-E8FE-E227-15A9-7FDC5B41D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37" y="5774079"/>
            <a:ext cx="4190156" cy="711360"/>
          </a:xfrm>
          <a:prstGeom prst="rect">
            <a:avLst/>
          </a:prstGeom>
        </p:spPr>
      </p:pic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6D378DE-4285-A0E8-1BB4-2449A8265989}"/>
              </a:ext>
            </a:extLst>
          </p:cNvPr>
          <p:cNvCxnSpPr/>
          <p:nvPr/>
        </p:nvCxnSpPr>
        <p:spPr>
          <a:xfrm>
            <a:off x="3845930" y="3657841"/>
            <a:ext cx="7716" cy="9143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92801BA-545E-605E-6D32-2CB31AC5AB89}"/>
              </a:ext>
            </a:extLst>
          </p:cNvPr>
          <p:cNvCxnSpPr/>
          <p:nvPr/>
        </p:nvCxnSpPr>
        <p:spPr>
          <a:xfrm>
            <a:off x="1587059" y="4572360"/>
            <a:ext cx="2274424" cy="7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A5B7021-D895-BAC7-9432-4280C54B2145}"/>
              </a:ext>
            </a:extLst>
          </p:cNvPr>
          <p:cNvCxnSpPr/>
          <p:nvPr/>
        </p:nvCxnSpPr>
        <p:spPr>
          <a:xfrm>
            <a:off x="1575603" y="4570552"/>
            <a:ext cx="17362" cy="120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A76AC0C-F96B-4F7C-7685-944AB35A0D57}"/>
              </a:ext>
            </a:extLst>
          </p:cNvPr>
          <p:cNvCxnSpPr/>
          <p:nvPr/>
        </p:nvCxnSpPr>
        <p:spPr>
          <a:xfrm>
            <a:off x="4641085" y="4915984"/>
            <a:ext cx="17362" cy="8661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1C5F2B6-D1E2-ABC4-B662-C780D8A68769}"/>
              </a:ext>
            </a:extLst>
          </p:cNvPr>
          <p:cNvCxnSpPr/>
          <p:nvPr/>
        </p:nvCxnSpPr>
        <p:spPr>
          <a:xfrm>
            <a:off x="4648923" y="4914176"/>
            <a:ext cx="895109" cy="77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1CD8529-0F78-4E67-3E79-6B7036AA7C00}"/>
              </a:ext>
            </a:extLst>
          </p:cNvPr>
          <p:cNvCxnSpPr/>
          <p:nvPr/>
        </p:nvCxnSpPr>
        <p:spPr>
          <a:xfrm flipH="1" flipV="1">
            <a:off x="5542223" y="3666159"/>
            <a:ext cx="11575" cy="123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9D65560F-44E7-3EB3-57F0-B2F56907E177}"/>
              </a:ext>
            </a:extLst>
          </p:cNvPr>
          <p:cNvCxnSpPr>
            <a:cxnSpLocks/>
          </p:cNvCxnSpPr>
          <p:nvPr/>
        </p:nvCxnSpPr>
        <p:spPr>
          <a:xfrm flipV="1">
            <a:off x="3351594" y="258258"/>
            <a:ext cx="8823763" cy="193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4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29F1EDB-FBF8-6465-E3E9-1EFAE595950D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3034EF-D727-2855-1345-BB2FFDB96052}"/>
              </a:ext>
            </a:extLst>
          </p:cNvPr>
          <p:cNvSpPr/>
          <p:nvPr/>
        </p:nvSpPr>
        <p:spPr>
          <a:xfrm>
            <a:off x="2388" y="1714336"/>
            <a:ext cx="12182354" cy="2257063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1D36D5-68F6-2033-11B4-0E5B67753212}"/>
              </a:ext>
            </a:extLst>
          </p:cNvPr>
          <p:cNvSpPr/>
          <p:nvPr/>
        </p:nvSpPr>
        <p:spPr>
          <a:xfrm>
            <a:off x="6381" y="5443403"/>
            <a:ext cx="12182353" cy="1417897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EEB8332-FEA6-0B85-338A-29D71197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3" y="1784429"/>
            <a:ext cx="4048891" cy="2150964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диаграмм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3428532-2CAF-7075-1BCC-A27A2DAE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8" y="4071723"/>
            <a:ext cx="6530050" cy="1318858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E09A53F-70CB-A1DF-7D0C-94B14DEF28E7}"/>
              </a:ext>
            </a:extLst>
          </p:cNvPr>
          <p:cNvCxnSpPr/>
          <p:nvPr/>
        </p:nvCxnSpPr>
        <p:spPr>
          <a:xfrm flipV="1">
            <a:off x="-1074516" y="2564755"/>
            <a:ext cx="1560651" cy="19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A649E0A-E52A-4424-F86E-C88EC1698A79}"/>
              </a:ext>
            </a:extLst>
          </p:cNvPr>
          <p:cNvCxnSpPr/>
          <p:nvPr/>
        </p:nvCxnSpPr>
        <p:spPr>
          <a:xfrm>
            <a:off x="4959993" y="3431170"/>
            <a:ext cx="1464196" cy="7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2BC8C34-7518-9549-F015-6B808AAF7EF1}"/>
              </a:ext>
            </a:extLst>
          </p:cNvPr>
          <p:cNvCxnSpPr>
            <a:cxnSpLocks/>
          </p:cNvCxnSpPr>
          <p:nvPr/>
        </p:nvCxnSpPr>
        <p:spPr>
          <a:xfrm>
            <a:off x="-408971" y="309621"/>
            <a:ext cx="11756019" cy="462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0ABB91A-9D0E-694B-2A1D-411DC5651B03}"/>
              </a:ext>
            </a:extLst>
          </p:cNvPr>
          <p:cNvCxnSpPr/>
          <p:nvPr/>
        </p:nvCxnSpPr>
        <p:spPr>
          <a:xfrm>
            <a:off x="1122864" y="336750"/>
            <a:ext cx="27007" cy="15895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73C50F6-4E59-2567-3114-E1D38C761A39}"/>
              </a:ext>
            </a:extLst>
          </p:cNvPr>
          <p:cNvCxnSpPr>
            <a:cxnSpLocks/>
          </p:cNvCxnSpPr>
          <p:nvPr/>
        </p:nvCxnSpPr>
        <p:spPr>
          <a:xfrm>
            <a:off x="1143965" y="1920429"/>
            <a:ext cx="480348" cy="77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5F0D5FD-5BC6-185D-19A1-B6BC28C0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418" y="2282011"/>
            <a:ext cx="7137722" cy="1560914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9DF73B4-6735-5E3C-3FDB-5F388ECB50DE}"/>
              </a:ext>
            </a:extLst>
          </p:cNvPr>
          <p:cNvCxnSpPr/>
          <p:nvPr/>
        </p:nvCxnSpPr>
        <p:spPr>
          <a:xfrm flipH="1">
            <a:off x="6551392" y="3490850"/>
            <a:ext cx="1928" cy="1010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896B59A-A4D6-F18B-7D91-79B50D679484}"/>
              </a:ext>
            </a:extLst>
          </p:cNvPr>
          <p:cNvCxnSpPr/>
          <p:nvPr/>
        </p:nvCxnSpPr>
        <p:spPr>
          <a:xfrm>
            <a:off x="4890666" y="3477589"/>
            <a:ext cx="1657107" cy="7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B4B7B04-6E96-3D75-8ECB-BDB65848A267}"/>
              </a:ext>
            </a:extLst>
          </p:cNvPr>
          <p:cNvCxnSpPr/>
          <p:nvPr/>
        </p:nvCxnSpPr>
        <p:spPr>
          <a:xfrm flipV="1">
            <a:off x="4898503" y="3271293"/>
            <a:ext cx="7717" cy="1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64D8F25-9A66-88F1-DEAC-5E92A94CB730}"/>
              </a:ext>
            </a:extLst>
          </p:cNvPr>
          <p:cNvCxnSpPr/>
          <p:nvPr/>
        </p:nvCxnSpPr>
        <p:spPr>
          <a:xfrm flipH="1">
            <a:off x="2939415" y="3919855"/>
            <a:ext cx="0" cy="2946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A736BCE-C855-C05F-F8CD-B1F95E401E22}"/>
              </a:ext>
            </a:extLst>
          </p:cNvPr>
          <p:cNvCxnSpPr>
            <a:cxnSpLocks/>
          </p:cNvCxnSpPr>
          <p:nvPr/>
        </p:nvCxnSpPr>
        <p:spPr>
          <a:xfrm flipV="1">
            <a:off x="774604" y="4210675"/>
            <a:ext cx="2160091" cy="19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5D1092E-1564-6EE9-892E-8D1AA16C3094}"/>
              </a:ext>
            </a:extLst>
          </p:cNvPr>
          <p:cNvCxnSpPr/>
          <p:nvPr/>
        </p:nvCxnSpPr>
        <p:spPr>
          <a:xfrm>
            <a:off x="765810" y="4215130"/>
            <a:ext cx="1016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B7EDE19B-3BBE-931C-38BC-18D9221427E6}"/>
              </a:ext>
            </a:extLst>
          </p:cNvPr>
          <p:cNvCxnSpPr/>
          <p:nvPr/>
        </p:nvCxnSpPr>
        <p:spPr>
          <a:xfrm>
            <a:off x="3458845" y="2569844"/>
            <a:ext cx="1076960" cy="36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49FE478-BA41-0C84-B8FC-2AB9CE73F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543" y="5952341"/>
            <a:ext cx="2235724" cy="480230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6DFEB61-B96C-9F9A-0121-9B8F017E474F}"/>
              </a:ext>
            </a:extLst>
          </p:cNvPr>
          <p:cNvCxnSpPr/>
          <p:nvPr/>
        </p:nvCxnSpPr>
        <p:spPr>
          <a:xfrm>
            <a:off x="9810509" y="2764419"/>
            <a:ext cx="27007" cy="31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90D59E-0BD8-5F6D-EE1A-83B1D81A0313}"/>
              </a:ext>
            </a:extLst>
          </p:cNvPr>
          <p:cNvCxnSpPr/>
          <p:nvPr/>
        </p:nvCxnSpPr>
        <p:spPr>
          <a:xfrm flipH="1" flipV="1">
            <a:off x="11378999" y="2789616"/>
            <a:ext cx="50157" cy="31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DC70DB6-8220-9C94-A263-B0B5A6888F4E}"/>
              </a:ext>
            </a:extLst>
          </p:cNvPr>
          <p:cNvCxnSpPr>
            <a:cxnSpLocks/>
          </p:cNvCxnSpPr>
          <p:nvPr/>
        </p:nvCxnSpPr>
        <p:spPr>
          <a:xfrm>
            <a:off x="4582" y="231252"/>
            <a:ext cx="9817256" cy="46297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E95ACD7-5261-C031-5F17-0CC2B8940D4F}"/>
              </a:ext>
            </a:extLst>
          </p:cNvPr>
          <p:cNvCxnSpPr/>
          <p:nvPr/>
        </p:nvCxnSpPr>
        <p:spPr>
          <a:xfrm>
            <a:off x="9813522" y="259586"/>
            <a:ext cx="27008" cy="20139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0DF5241-BC6B-A6EE-234F-40D472D4F5F0}"/>
              </a:ext>
            </a:extLst>
          </p:cNvPr>
          <p:cNvCxnSpPr>
            <a:cxnSpLocks/>
          </p:cNvCxnSpPr>
          <p:nvPr/>
        </p:nvCxnSpPr>
        <p:spPr>
          <a:xfrm>
            <a:off x="11318231" y="327105"/>
            <a:ext cx="46298" cy="19561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5E407D3-3A7A-D0A1-951D-168795EF1C45}"/>
              </a:ext>
            </a:extLst>
          </p:cNvPr>
          <p:cNvCxnSpPr>
            <a:cxnSpLocks/>
          </p:cNvCxnSpPr>
          <p:nvPr/>
        </p:nvCxnSpPr>
        <p:spPr>
          <a:xfrm flipV="1">
            <a:off x="11667282" y="2400780"/>
            <a:ext cx="1560651" cy="19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0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4216DB-2D42-A4AF-A021-89F74EF6BFCE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8A1F01-4586-A33B-EE91-C373403336B4}"/>
              </a:ext>
            </a:extLst>
          </p:cNvPr>
          <p:cNvSpPr/>
          <p:nvPr/>
        </p:nvSpPr>
        <p:spPr>
          <a:xfrm>
            <a:off x="2388" y="1714336"/>
            <a:ext cx="12182354" cy="2257063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BDD2378-07AC-5D25-BB32-EF43A2DE02D1}"/>
              </a:ext>
            </a:extLst>
          </p:cNvPr>
          <p:cNvSpPr/>
          <p:nvPr/>
        </p:nvSpPr>
        <p:spPr>
          <a:xfrm>
            <a:off x="6381" y="5443403"/>
            <a:ext cx="12182353" cy="1417897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DC93A14-A3A9-6054-F6DD-972AE9A5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47" y="1788825"/>
            <a:ext cx="6182811" cy="2171110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2F3A919-31F5-A8D9-1AE6-F6808EDF3791}"/>
              </a:ext>
            </a:extLst>
          </p:cNvPr>
          <p:cNvCxnSpPr/>
          <p:nvPr/>
        </p:nvCxnSpPr>
        <p:spPr>
          <a:xfrm flipV="1">
            <a:off x="-244996" y="2101767"/>
            <a:ext cx="2457689" cy="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/>
              <a:t>Общая характеристика банка "Открытие"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423" y="2074863"/>
            <a:ext cx="5884631" cy="4418671"/>
          </a:xfrm>
        </p:spPr>
        <p:txBody>
          <a:bodyPr vert="horz" lIns="0" tIns="0" rIns="0" bIns="4572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v"/>
            </a:pPr>
            <a:r>
              <a:rPr lang="ru-RU" sz="1450"/>
              <a:t>Полное название: "Открытие"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ru-RU" sz="1450"/>
              <a:t>Юридическое наименование: ПАО Банк "ФК ОТКРЫТИЕ"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ru-RU" sz="1450"/>
              <a:t>Основной вид деятельности: Денежное посредничество прочее(64.19). Банк осуществляет развитие основных направлений бизнеса (корпоративный, розничный, инвестиционный, Private Banking, МСБ)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ru-RU" sz="1450"/>
              <a:t>География деятельности: Более чем 745 отделений банка в 199 городах и 72 регионах страны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ru-RU" sz="1450"/>
              <a:t>Миссия компании: "Мы помогаем нашим клиентам, сотрудникам, контрагентам и даже конкурентам реализовывать их финансовые возможности"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ru-RU" sz="1450"/>
              <a:t>Основные ценности: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ru-RU" sz="1450"/>
              <a:t>Партнерство как главный принцип в бизнесе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ru-RU" sz="1450"/>
              <a:t>Яркость и качество. Поиск надежных нестандартных решений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ru-RU" sz="1450"/>
              <a:t>Непрерывное развитие. Движение вперед, оставаясь собой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ru-RU"/>
              <a:t> Сведения об организации</a:t>
            </a:r>
          </a:p>
          <a:p>
            <a:r>
              <a:rPr lang="ru-RU"/>
              <a:t> Предварительная диагностика</a:t>
            </a:r>
          </a:p>
        </p:txBody>
      </p:sp>
      <p:pic>
        <p:nvPicPr>
          <p:cNvPr id="12" name="Рисунок 11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9DC9B51D-6970-BD04-2436-261E5016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FB9E6F7-487A-4F32-94F3-639BE45D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940361"/>
            <a:ext cx="5505450" cy="3310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4C84A-D799-69B4-EDCE-82E5D8C883E6}"/>
              </a:ext>
            </a:extLst>
          </p:cNvPr>
          <p:cNvSpPr txBox="1"/>
          <p:nvPr/>
        </p:nvSpPr>
        <p:spPr>
          <a:xfrm>
            <a:off x="9811539" y="6496218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Источник: </a:t>
            </a:r>
            <a:r>
              <a:rPr lang="ru-RU" sz="1000">
                <a:ea typeface="+mn-lt"/>
                <a:cs typeface="+mn-lt"/>
                <a:hlinkClick r:id="rId4"/>
              </a:rPr>
              <a:t>https://www.open.ru/about</a:t>
            </a:r>
            <a:endParaRPr lang="ru-RU" sz="10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C96D10-97F2-B530-48B2-0909400642B8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47B17578-0F64-59EC-65E5-FF146505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08" y="-1"/>
            <a:ext cx="572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0A8187-75CD-B994-5D09-CC22ED9AE3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ББИ-222-1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ED346A0-4F25-BB5A-25CA-A765040189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98121" y="2099942"/>
            <a:ext cx="7235916" cy="1146503"/>
          </a:xfrm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ru-RU" dirty="0"/>
              <a:t>Цель: Повысить удовлетворенность  клиентов путем ускорения процессов</a:t>
            </a:r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F299E57-9867-0BD4-1ACF-055881C3FF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Детализация целей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9770FDE-8B59-F7FD-3077-1B395E17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в области клиентов | рынка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F5303C98-963A-280B-39F9-6EB845D0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8C62EE-3FC3-0302-42E2-433D7F5C239F}"/>
              </a:ext>
            </a:extLst>
          </p:cNvPr>
          <p:cNvSpPr txBox="1"/>
          <p:nvPr/>
        </p:nvSpPr>
        <p:spPr>
          <a:xfrm>
            <a:off x="126414" y="3425760"/>
            <a:ext cx="285894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Условия достижения целей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Измерить текущее время отклика на запросы клиентов и время обработки операций.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Определить этапы процессов, которые вызывают задержки.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Сбор обратной связи от клиентов о их ожиданиях и опыте взаимодействия с банком.</a:t>
            </a:r>
          </a:p>
          <a:p>
            <a:endParaRPr lang="ru-RU" sz="1000" u="sng" dirty="0">
              <a:latin typeface="HSE Sans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FBD77-BF6D-CDBC-FA3C-0C5B90AC497F}"/>
              </a:ext>
            </a:extLst>
          </p:cNvPr>
          <p:cNvSpPr txBox="1"/>
          <p:nvPr/>
        </p:nvSpPr>
        <p:spPr>
          <a:xfrm>
            <a:off x="2992295" y="3429478"/>
            <a:ext cx="3321934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Меры</a:t>
            </a:r>
            <a:endParaRPr lang="ru-RU" dirty="0">
              <a:cs typeface="Calibri" panose="020F0502020204030204"/>
            </a:endParaRPr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Пересмотреть и оптимизировать внутренние процессы для уменьшения времени обработки.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Внедрить или модернизировать системы автоматизации, включая программное обеспечение для </a:t>
            </a:r>
            <a:r>
              <a:rPr lang="en-US" sz="1200" dirty="0">
                <a:latin typeface="Times New Roman"/>
                <a:cs typeface="Times New Roman"/>
              </a:rPr>
              <a:t>CRM</a:t>
            </a:r>
            <a:r>
              <a:rPr lang="ru-RU" sz="1200" dirty="0">
                <a:latin typeface="Times New Roman"/>
                <a:cs typeface="Times New Roman"/>
              </a:rPr>
              <a:t> и </a:t>
            </a:r>
            <a:r>
              <a:rPr lang="en-US" sz="1200" dirty="0">
                <a:latin typeface="Times New Roman"/>
                <a:cs typeface="Times New Roman"/>
              </a:rPr>
              <a:t>BPM</a:t>
            </a:r>
            <a:r>
              <a:rPr lang="ru-RU" sz="1200" dirty="0">
                <a:latin typeface="Times New Roman"/>
                <a:cs typeface="Times New Roman"/>
              </a:rPr>
              <a:t> (управление бизнес-процессами).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Обучить сотрудников использованию новых инструментов и техник обслуживания клиентов для ускорения работы.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Создать кросс-функциональные команды для быстрого решения проблем клиентов.</a:t>
            </a: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A77CE-1CE4-2B34-5CD1-5360A45264DA}"/>
              </a:ext>
            </a:extLst>
          </p:cNvPr>
          <p:cNvSpPr txBox="1"/>
          <p:nvPr/>
        </p:nvSpPr>
        <p:spPr>
          <a:xfrm>
            <a:off x="6216862" y="3426102"/>
            <a:ext cx="3331579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КПЭ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Сокращение среднего времени ответа на запросы клиентов. 0.3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Уменьшение времени ожидания клиентами выполнения их операций. 0.3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Увеличение количества операций, обработанных за единицу времени на сотрудника. 0.2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Улучшение показателей удовлетворенности клиентов, измеряемых через опросы и индексы </a:t>
            </a:r>
            <a:r>
              <a:rPr lang="en-US" sz="1200" dirty="0">
                <a:latin typeface="Times New Roman"/>
                <a:cs typeface="Times New Roman"/>
              </a:rPr>
              <a:t>NPS</a:t>
            </a:r>
            <a:r>
              <a:rPr lang="ru-RU" sz="1200" dirty="0">
                <a:latin typeface="Times New Roman"/>
                <a:cs typeface="Times New Roman"/>
              </a:rPr>
              <a:t> (</a:t>
            </a:r>
            <a:r>
              <a:rPr lang="en-US" sz="1200" dirty="0">
                <a:latin typeface="Times New Roman"/>
                <a:cs typeface="Times New Roman"/>
              </a:rPr>
              <a:t>Net</a:t>
            </a:r>
            <a:r>
              <a:rPr lang="ru-RU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Promoter</a:t>
            </a:r>
            <a:r>
              <a:rPr lang="ru-RU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Score</a:t>
            </a:r>
            <a:r>
              <a:rPr lang="ru-RU" sz="1200" dirty="0">
                <a:latin typeface="Times New Roman"/>
                <a:cs typeface="Times New Roman"/>
              </a:rPr>
              <a:t>). 0.2</a:t>
            </a: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F9984-28EA-EF7C-DEBF-0B3A5EA73963}"/>
              </a:ext>
            </a:extLst>
          </p:cNvPr>
          <p:cNvSpPr txBox="1"/>
          <p:nvPr/>
        </p:nvSpPr>
        <p:spPr>
          <a:xfrm>
            <a:off x="9507362" y="3426803"/>
            <a:ext cx="2521351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Ответственные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ru-RU" sz="1200">
                <a:latin typeface="Times New Roman"/>
                <a:cs typeface="Times New Roman"/>
              </a:rPr>
              <a:t>Отдел операционной эффективности.</a:t>
            </a:r>
            <a:endParaRPr lang="ru-RU" sz="1200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IT</a:t>
            </a:r>
            <a:r>
              <a:rPr lang="ru-RU" sz="1200" dirty="0">
                <a:latin typeface="Times New Roman"/>
                <a:cs typeface="Times New Roman"/>
              </a:rPr>
              <a:t>-отдел.</a:t>
            </a:r>
          </a:p>
          <a:p>
            <a:pPr marL="171450" indent="-1714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обслуживания клиентов.</a:t>
            </a:r>
          </a:p>
          <a:p>
            <a:pPr marL="171450" indent="-1714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Руководители подразделений, связанных с клиентскими операциями.</a:t>
            </a: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5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FE52298-D670-26ED-0602-DA3038C33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ББИ-222-1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8BEAB97-78D4-CBA7-02D0-B6E44F057C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Детализация целей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87614694-F124-1EE8-E17F-5337978A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sp>
        <p:nvSpPr>
          <p:cNvPr id="12" name="Заголовок 7">
            <a:extLst>
              <a:ext uri="{FF2B5EF4-FFF2-40B4-BE49-F238E27FC236}">
                <a16:creationId xmlns:a16="http://schemas.microsoft.com/office/drawing/2014/main" id="{44665F10-E973-7F1E-3F25-4925AE52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057955" cy="777025"/>
          </a:xfrm>
        </p:spPr>
        <p:txBody>
          <a:bodyPr/>
          <a:lstStyle/>
          <a:p>
            <a:r>
              <a:rPr lang="ru-RU" dirty="0"/>
              <a:t>Цели в области процессов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BA96D097-E0EA-65EE-5058-2BD01B428368}"/>
              </a:ext>
            </a:extLst>
          </p:cNvPr>
          <p:cNvSpPr txBox="1">
            <a:spLocks/>
          </p:cNvSpPr>
          <p:nvPr/>
        </p:nvSpPr>
        <p:spPr>
          <a:xfrm>
            <a:off x="2498121" y="2099942"/>
            <a:ext cx="7235916" cy="11465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Цель: Разработать и внедрить системы управления документооборотом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F1D9B-7B26-58D3-1C80-3ED80B042D69}"/>
              </a:ext>
            </a:extLst>
          </p:cNvPr>
          <p:cNvSpPr txBox="1"/>
          <p:nvPr/>
        </p:nvSpPr>
        <p:spPr>
          <a:xfrm>
            <a:off x="126414" y="3425760"/>
            <a:ext cx="2858946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Условия достижения целей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>
                <a:latin typeface="Times New Roman"/>
                <a:cs typeface="Times New Roman"/>
              </a:rPr>
              <a:t>Провести анализ текущего состояния документооборота, включая объемы, типы и потоки документов в организации.</a:t>
            </a:r>
          </a:p>
          <a:p>
            <a:pPr marL="285750" indent="-285750">
              <a:buFont typeface="Arial"/>
              <a:buChar char="•"/>
            </a:pPr>
            <a:r>
              <a:rPr lang="ru-RU" sz="1200">
                <a:latin typeface="Times New Roman"/>
                <a:cs typeface="Times New Roman"/>
              </a:rPr>
              <a:t>Определить требования к системе управления документооборотом (СУД), включая интеграцию с другими информационными системами и уровень доступа различных пользователей.</a:t>
            </a:r>
          </a:p>
          <a:p>
            <a:pPr marL="285750" indent="-285750">
              <a:buFont typeface="Arial"/>
              <a:buChar char="•"/>
            </a:pPr>
            <a:r>
              <a:rPr lang="ru-RU" sz="1200">
                <a:latin typeface="Times New Roman"/>
                <a:cs typeface="Times New Roman"/>
              </a:rPr>
              <a:t>Выбрать подходящее решение для СУД, которое может быть как разработано на заказ, так и выбрано из готовых решений на рынке.</a:t>
            </a:r>
          </a:p>
          <a:p>
            <a:endParaRPr lang="ru-RU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sz="1200" dirty="0">
              <a:latin typeface="Times New Roman"/>
              <a:cs typeface="Times New Roman"/>
            </a:endParaRPr>
          </a:p>
          <a:p>
            <a:endParaRPr lang="ru-RU" sz="1000" u="sng" dirty="0">
              <a:latin typeface="HSE Sa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CE0B6-A73A-E65C-A881-B0C58D1C467F}"/>
              </a:ext>
            </a:extLst>
          </p:cNvPr>
          <p:cNvSpPr txBox="1"/>
          <p:nvPr/>
        </p:nvSpPr>
        <p:spPr>
          <a:xfrm>
            <a:off x="2992295" y="3429478"/>
            <a:ext cx="3321934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Меры</a:t>
            </a:r>
            <a:endParaRPr lang="ru-RU" dirty="0">
              <a:cs typeface="Calibri" panose="020F0502020204030204"/>
            </a:endParaRPr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Разработать техническое задание для системы, описывающее функциональность, безопасность, масштабируемость и интеграцию.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Подобрать или разработать программное обеспечение для автоматизации документооборота, включая модули для сканирования, распознавания, хранения, поиска и архивирования документов.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Обеспечить обучение сотрудников работе с новой системой.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Провести тестирование системы на определенной группе пользователей перед организационным внедрением.</a:t>
            </a: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C02AC-A932-1852-DDD2-FF44D0DC3061}"/>
              </a:ext>
            </a:extLst>
          </p:cNvPr>
          <p:cNvSpPr txBox="1"/>
          <p:nvPr/>
        </p:nvSpPr>
        <p:spPr>
          <a:xfrm>
            <a:off x="6216862" y="3426102"/>
            <a:ext cx="3331579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КПЭ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Сокращение времени поиска и доступа к документам. 0.2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Снижение количества бумажных документов и соответствующих затрат на их хранение. 0.4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Уменьшение времени, необходимого для обработки одного документа. 0.3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Улучшение отчетности и контроля за движением документов.0.1</a:t>
            </a: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AE20D-14C6-2A26-DED3-C31CA4405DC3}"/>
              </a:ext>
            </a:extLst>
          </p:cNvPr>
          <p:cNvSpPr txBox="1"/>
          <p:nvPr/>
        </p:nvSpPr>
        <p:spPr>
          <a:xfrm>
            <a:off x="9507362" y="3426803"/>
            <a:ext cx="2521351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Ответственные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информационных технологий.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организации документооборота.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безопасности информации.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кадров и управления персоналом для обучения сотрудников.</a:t>
            </a:r>
            <a:r>
              <a:rPr lang="ru-RU" sz="1200" b="1" dirty="0">
                <a:latin typeface="Times New Roman"/>
                <a:cs typeface="Times New Roman"/>
              </a:rPr>
              <a:t> </a:t>
            </a:r>
            <a:endParaRPr lang="ru-RU" sz="140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1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4458044-E49F-97F0-8C81-24002046DC9A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5B094BF-997A-9C75-AB4B-51423CF5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74" y="86810"/>
            <a:ext cx="9370453" cy="67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C03F60-DE92-E7B4-5547-B7CA773426E4}"/>
              </a:ext>
            </a:extLst>
          </p:cNvPr>
          <p:cNvSpPr/>
          <p:nvPr/>
        </p:nvSpPr>
        <p:spPr>
          <a:xfrm>
            <a:off x="1477" y="4330"/>
            <a:ext cx="12192001" cy="6858001"/>
          </a:xfrm>
          <a:prstGeom prst="rect">
            <a:avLst/>
          </a:prstGeom>
          <a:solidFill>
            <a:schemeClr val="bg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4FEBCEF-287D-C2A6-46AA-2C87FB99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2" y="86810"/>
            <a:ext cx="11231116" cy="67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7C7A0C0-FB32-D9C2-17C8-34C521FEF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ББИ-222-1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B98CB137-506C-903B-A8D3-A1A350ED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sp>
        <p:nvSpPr>
          <p:cNvPr id="12" name="Текст 6">
            <a:extLst>
              <a:ext uri="{FF2B5EF4-FFF2-40B4-BE49-F238E27FC236}">
                <a16:creationId xmlns:a16="http://schemas.microsoft.com/office/drawing/2014/main" id="{F3FAD26E-C381-171F-36E5-DFDE072E33DB}"/>
              </a:ext>
            </a:extLst>
          </p:cNvPr>
          <p:cNvSpPr txBox="1">
            <a:spLocks/>
          </p:cNvSpPr>
          <p:nvPr/>
        </p:nvSpPr>
        <p:spPr>
          <a:xfrm>
            <a:off x="6259892" y="548720"/>
            <a:ext cx="2070100" cy="4081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Детализация целей</a:t>
            </a:r>
          </a:p>
        </p:txBody>
      </p:sp>
      <p:sp>
        <p:nvSpPr>
          <p:cNvPr id="14" name="Заголовок 7">
            <a:extLst>
              <a:ext uri="{FF2B5EF4-FFF2-40B4-BE49-F238E27FC236}">
                <a16:creationId xmlns:a16="http://schemas.microsoft.com/office/drawing/2014/main" id="{5DD17711-4D83-AB92-8013-451A1BD6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057955" cy="777025"/>
          </a:xfrm>
        </p:spPr>
        <p:txBody>
          <a:bodyPr/>
          <a:lstStyle/>
          <a:p>
            <a:r>
              <a:rPr lang="ru-RU" dirty="0"/>
              <a:t>Цели в области процессов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8B8933BE-6F79-696B-46C3-7124F80791F9}"/>
              </a:ext>
            </a:extLst>
          </p:cNvPr>
          <p:cNvSpPr txBox="1">
            <a:spLocks/>
          </p:cNvSpPr>
          <p:nvPr/>
        </p:nvSpPr>
        <p:spPr>
          <a:xfrm>
            <a:off x="2498121" y="2099942"/>
            <a:ext cx="7235916" cy="11465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Цель: Внедрение системы электронного документооборота с автосалонами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40766-5C3D-334A-321B-4F7BA4FC9A91}"/>
              </a:ext>
            </a:extLst>
          </p:cNvPr>
          <p:cNvSpPr txBox="1"/>
          <p:nvPr/>
        </p:nvSpPr>
        <p:spPr>
          <a:xfrm>
            <a:off x="126414" y="3425760"/>
            <a:ext cx="285894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Условия достижения целей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Выявить потребности и требования к системе электронного документооборота, как со стороны автосалонов, так и со стороны организации.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Определить типы документов и процессы, которые будут автоматизированы с помощью системы электронного документооборота (ЭДО).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Выбрать или разработать решение для ЭДО, способное обеспечить безопасный обмен данными и документами между организацией и автосалонами.</a:t>
            </a: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sz="1200" dirty="0">
              <a:latin typeface="Times New Roman"/>
              <a:cs typeface="Times New Roman"/>
            </a:endParaRPr>
          </a:p>
          <a:p>
            <a:endParaRPr lang="ru-RU" sz="1000" u="sng" dirty="0">
              <a:latin typeface="HSE Sa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29C3A-272F-F7C4-98D6-236DF3AC3663}"/>
              </a:ext>
            </a:extLst>
          </p:cNvPr>
          <p:cNvSpPr txBox="1"/>
          <p:nvPr/>
        </p:nvSpPr>
        <p:spPr>
          <a:xfrm>
            <a:off x="2992295" y="3429478"/>
            <a:ext cx="332193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Меры</a:t>
            </a:r>
            <a:endParaRPr lang="ru-RU" dirty="0">
              <a:cs typeface="Calibri" panose="020F0502020204030204"/>
            </a:endParaRPr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Разработать архитектуру и технические требования системы, включая необходимые интеграции с внутренними системами и программным обеспечением автосалонов.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Создать рабочую группу проекта, в которую войдут представители всех заинтересованных сторон, включая </a:t>
            </a:r>
            <a:r>
              <a:rPr lang="en-US" sz="1200" dirty="0">
                <a:latin typeface="Times New Roman"/>
                <a:cs typeface="Times New Roman"/>
              </a:rPr>
              <a:t>IT</a:t>
            </a:r>
            <a:r>
              <a:rPr lang="ru-RU" sz="1200" dirty="0">
                <a:latin typeface="Times New Roman"/>
                <a:cs typeface="Times New Roman"/>
              </a:rPr>
              <a:t>-специалистов, специалистов по работе с клиентами и представителей автосалонов.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Провести адаптацию выбранного решения под специфику работы с автосалонами, разработать необходимые инструкции и методические материалы.</a:t>
            </a:r>
          </a:p>
          <a:p>
            <a:pPr>
              <a:buFont typeface="Arial"/>
            </a:pPr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4240-52F1-D7E7-DDC2-2A1ACA1005E5}"/>
              </a:ext>
            </a:extLst>
          </p:cNvPr>
          <p:cNvSpPr txBox="1"/>
          <p:nvPr/>
        </p:nvSpPr>
        <p:spPr>
          <a:xfrm>
            <a:off x="6216862" y="3426102"/>
            <a:ext cx="3331579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КПЭ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Сокращение времени на обработку и утверждение документов между организацией и автосалонами. 0.4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Уменьшение количества ошибок и упущений в документах благодаря автоматизации и стандартизации. 0.2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Повышение уровня удовлетворенности клиентов и партнеров за счет более быстрого и прозрачного процесса обработки заявок и документов. 0.1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Увеличение объема продаж и операционной эффективности благодаря оптимизации процессов. 0.3</a:t>
            </a: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9F303-B4E2-22C2-8ED7-F460E89CC978}"/>
              </a:ext>
            </a:extLst>
          </p:cNvPr>
          <p:cNvSpPr txBox="1"/>
          <p:nvPr/>
        </p:nvSpPr>
        <p:spPr>
          <a:xfrm>
            <a:off x="9507362" y="3426803"/>
            <a:ext cx="252135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Calibri" panose="020F0502020204030204"/>
              </a:rPr>
              <a:t>Ответственные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IT</a:t>
            </a:r>
            <a:r>
              <a:rPr lang="ru-RU" sz="1200" dirty="0">
                <a:latin typeface="Times New Roman"/>
                <a:cs typeface="Times New Roman"/>
              </a:rPr>
              <a:t>-отдел за техническую реализацию и поддержку системы.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продаж и маркетинга за взаимодействие с автосалонами и сбор требований.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Юридический отдел за соответствие нормативным требованиям в части обмена документами.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обучения и развития за подготовку и проведение тренингов для сотрудников и партнеров. </a:t>
            </a: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2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6DFDD6-E06B-7F44-5EDF-ED78DC45B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ББИ-222-1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900D30DC-C23F-9B28-1274-5E854829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sp>
        <p:nvSpPr>
          <p:cNvPr id="12" name="Текст 6">
            <a:extLst>
              <a:ext uri="{FF2B5EF4-FFF2-40B4-BE49-F238E27FC236}">
                <a16:creationId xmlns:a16="http://schemas.microsoft.com/office/drawing/2014/main" id="{E906FA81-15FE-14F0-CA10-D23974B57D60}"/>
              </a:ext>
            </a:extLst>
          </p:cNvPr>
          <p:cNvSpPr txBox="1">
            <a:spLocks/>
          </p:cNvSpPr>
          <p:nvPr/>
        </p:nvSpPr>
        <p:spPr>
          <a:xfrm>
            <a:off x="6259892" y="548720"/>
            <a:ext cx="2070100" cy="4081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Детализация целей</a:t>
            </a:r>
          </a:p>
        </p:txBody>
      </p:sp>
      <p:sp>
        <p:nvSpPr>
          <p:cNvPr id="14" name="Заголовок 7">
            <a:extLst>
              <a:ext uri="{FF2B5EF4-FFF2-40B4-BE49-F238E27FC236}">
                <a16:creationId xmlns:a16="http://schemas.microsoft.com/office/drawing/2014/main" id="{BCC00BEE-6E55-7C40-7C30-F421AB3A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057955" cy="777025"/>
          </a:xfrm>
        </p:spPr>
        <p:txBody>
          <a:bodyPr/>
          <a:lstStyle/>
          <a:p>
            <a:r>
              <a:rPr lang="ru-RU" dirty="0"/>
              <a:t>Цели в области развития и обучения персонала | потенциала организации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DAFB1FD2-00E4-45CE-2157-CC9E4E9E9202}"/>
              </a:ext>
            </a:extLst>
          </p:cNvPr>
          <p:cNvSpPr txBox="1">
            <a:spLocks/>
          </p:cNvSpPr>
          <p:nvPr/>
        </p:nvSpPr>
        <p:spPr>
          <a:xfrm>
            <a:off x="2498121" y="2099942"/>
            <a:ext cx="7235916" cy="11465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 fontScale="85000"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Цель: Разработать устойчивые программы  развития и обучения сотрудников в ключевых технологических дисциплинах</a:t>
            </a:r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97ACC-7048-DD8D-B3B6-7101EBA6E184}"/>
              </a:ext>
            </a:extLst>
          </p:cNvPr>
          <p:cNvSpPr txBox="1"/>
          <p:nvPr/>
        </p:nvSpPr>
        <p:spPr>
          <a:xfrm>
            <a:off x="174642" y="3425760"/>
            <a:ext cx="2858946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Условия достижения целей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Провести анализ потребностей в обучении среди сотрудников и определить ключевые технологические дисциплины, в которых необходимо повышение квалификации.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Изучить лучшие практики и стандарты обучения в индустрии.</a:t>
            </a:r>
            <a:endParaRPr lang="ru-RU" sz="1200" dirty="0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Создать партнерства с образовательными учреждениями и провайдерами обучающих программ.</a:t>
            </a:r>
            <a:endParaRPr lang="ru-RU" sz="1200">
              <a:cs typeface="Calibri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sz="1200" dirty="0">
              <a:latin typeface="Times New Roman"/>
              <a:cs typeface="Times New Roman"/>
            </a:endParaRPr>
          </a:p>
          <a:p>
            <a:endParaRPr lang="ru-RU" sz="1000" u="sng" dirty="0">
              <a:latin typeface="HSE Sa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92A99-15E8-FF13-EB9C-41C699C4D48A}"/>
              </a:ext>
            </a:extLst>
          </p:cNvPr>
          <p:cNvSpPr txBox="1"/>
          <p:nvPr/>
        </p:nvSpPr>
        <p:spPr>
          <a:xfrm>
            <a:off x="2992295" y="3429478"/>
            <a:ext cx="3321934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Меры</a:t>
            </a:r>
            <a:endParaRPr lang="ru-RU" dirty="0">
              <a:cs typeface="Calibri" panose="020F0502020204030204"/>
            </a:endParaRPr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Разработать и внедрить структурированные программы обучения, включая онлайн-курсы, вебинары, мастер-классы и практические сессии. 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Обеспечить доступ к актуальным образовательным материалам и ресурсам. </a:t>
            </a:r>
            <a:endParaRPr lang="ru-RU" sz="1600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Внедрить систему менторства и коучинга для сотрудников.</a:t>
            </a:r>
            <a:endParaRPr lang="ru-RU" sz="1200" dirty="0"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Организовать регулярные профессиональные семинары и технологические воркшопы.</a:t>
            </a:r>
            <a:endParaRPr lang="ru-RU" sz="1200">
              <a:cs typeface="Calibri"/>
            </a:endParaRPr>
          </a:p>
          <a:p>
            <a:pPr>
              <a:buFont typeface="Arial"/>
            </a:pPr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E4E2F-541C-787F-37DB-2F65E79C4325}"/>
              </a:ext>
            </a:extLst>
          </p:cNvPr>
          <p:cNvSpPr txBox="1"/>
          <p:nvPr/>
        </p:nvSpPr>
        <p:spPr>
          <a:xfrm>
            <a:off x="6216862" y="3426102"/>
            <a:ext cx="333157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HSE Sans" panose="02000000000000000000" pitchFamily="2" charset="0"/>
              </a:rPr>
              <a:t>КПЭ</a:t>
            </a:r>
            <a:endParaRPr lang="ru-RU"/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Увеличение количества сотрудников, прошедших профессиональное обучение. 0.3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Повышение уровня технических компетенций сотрудников. 0.3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Улучшение показателей выполнения проектов и инновационной активности. 0.2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Сокращение времени на внедрение новых технологий в процессы. 0.2</a:t>
            </a: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80162-36C5-A6E1-F5C8-45749D91CA9B}"/>
              </a:ext>
            </a:extLst>
          </p:cNvPr>
          <p:cNvSpPr txBox="1"/>
          <p:nvPr/>
        </p:nvSpPr>
        <p:spPr>
          <a:xfrm>
            <a:off x="9507362" y="3426803"/>
            <a:ext cx="2521351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u="sng" dirty="0">
                <a:latin typeface="Calibri" panose="020F0502020204030204"/>
              </a:rPr>
              <a:t>Ответственные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endParaRPr lang="ru-RU" sz="1600" u="sng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управления персоналом (</a:t>
            </a:r>
            <a:r>
              <a:rPr lang="en-US" sz="1200" dirty="0">
                <a:latin typeface="Times New Roman"/>
                <a:cs typeface="Times New Roman"/>
              </a:rPr>
              <a:t>HR</a:t>
            </a:r>
            <a:r>
              <a:rPr lang="ru-RU" sz="1200" dirty="0">
                <a:latin typeface="Times New Roman"/>
                <a:cs typeface="Times New Roman"/>
              </a:rPr>
              <a:t>). 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Руководители технологических отделов. 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latin typeface="Times New Roman"/>
                <a:cs typeface="Times New Roman"/>
              </a:rPr>
              <a:t>Отдел обучения и развития кадров.</a:t>
            </a:r>
            <a:endParaRPr lang="ru-RU" dirty="0">
              <a:cs typeface="Calibri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  <a:p>
            <a:endParaRPr lang="ru-RU" u="sng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9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7F51A83-0E2B-5B1C-6915-266EF921A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29699D1-9305-0B46-B920-A2D73FF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PEST - анализ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92A00A55-4100-4609-34F7-34CD410E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sp>
        <p:nvSpPr>
          <p:cNvPr id="12" name="Текст 7">
            <a:extLst>
              <a:ext uri="{FF2B5EF4-FFF2-40B4-BE49-F238E27FC236}">
                <a16:creationId xmlns:a16="http://schemas.microsoft.com/office/drawing/2014/main" id="{27E72A20-847D-17A5-F1E6-6C324B1DFDE3}"/>
              </a:ext>
            </a:extLst>
          </p:cNvPr>
          <p:cNvSpPr txBox="1">
            <a:spLocks/>
          </p:cNvSpPr>
          <p:nvPr/>
        </p:nvSpPr>
        <p:spPr>
          <a:xfrm>
            <a:off x="6259892" y="548720"/>
            <a:ext cx="2070100" cy="4081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PEST-анализ</a:t>
            </a:r>
          </a:p>
        </p:txBody>
      </p:sp>
      <p:pic>
        <p:nvPicPr>
          <p:cNvPr id="4" name="Рисунок 3" descr="Банк со сплошной заливкой">
            <a:extLst>
              <a:ext uri="{FF2B5EF4-FFF2-40B4-BE49-F238E27FC236}">
                <a16:creationId xmlns:a16="http://schemas.microsoft.com/office/drawing/2014/main" id="{8FCF4434-678D-9BFC-C98F-D1054E34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14" y="1976164"/>
            <a:ext cx="418642" cy="381920"/>
          </a:xfrm>
          <a:prstGeom prst="rect">
            <a:avLst/>
          </a:prstGeom>
        </p:spPr>
      </p:pic>
      <p:pic>
        <p:nvPicPr>
          <p:cNvPr id="5" name="Рисунок 4" descr="Доллар со сплошной заливкой">
            <a:extLst>
              <a:ext uri="{FF2B5EF4-FFF2-40B4-BE49-F238E27FC236}">
                <a16:creationId xmlns:a16="http://schemas.microsoft.com/office/drawing/2014/main" id="{61C36113-0D4B-E57A-CCF8-3528F4467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2389" y="2014289"/>
            <a:ext cx="324999" cy="306638"/>
          </a:xfrm>
          <a:prstGeom prst="rect">
            <a:avLst/>
          </a:prstGeom>
        </p:spPr>
      </p:pic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5EC8286A-CC33-7618-A014-7CFCDE14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59045"/>
              </p:ext>
            </p:extLst>
          </p:nvPr>
        </p:nvGraphicFramePr>
        <p:xfrm>
          <a:off x="523301" y="2102385"/>
          <a:ext cx="2602616" cy="360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16">
                  <a:extLst>
                    <a:ext uri="{9D8B030D-6E8A-4147-A177-3AD203B41FA5}">
                      <a16:colId xmlns:a16="http://schemas.microsoft.com/office/drawing/2014/main" val="4018715032"/>
                    </a:ext>
                  </a:extLst>
                </a:gridCol>
              </a:tblGrid>
              <a:tr h="5801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b="1" err="1"/>
                        <a:t>Political</a:t>
                      </a:r>
                      <a:endParaRPr lang="ru-RU" b="1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40277"/>
                  </a:ext>
                </a:extLst>
              </a:tr>
              <a:tr h="3026849"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ru-RU" sz="1750"/>
                        <a:t>Геополитическая обстановка</a:t>
                      </a:r>
                    </a:p>
                    <a:p>
                      <a:pPr marL="285750" lvl="0" indent="-285750">
                        <a:buAutoNum type="arabicPeriod"/>
                      </a:pPr>
                      <a:r>
                        <a:rPr lang="ru-RU" sz="1750"/>
                        <a:t>Политическая стабильность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68406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8A3C0CA4-7A66-D6C5-F4F4-514AEF041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2278"/>
              </p:ext>
            </p:extLst>
          </p:nvPr>
        </p:nvGraphicFramePr>
        <p:xfrm>
          <a:off x="3461132" y="2102385"/>
          <a:ext cx="2602616" cy="360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16">
                  <a:extLst>
                    <a:ext uri="{9D8B030D-6E8A-4147-A177-3AD203B41FA5}">
                      <a16:colId xmlns:a16="http://schemas.microsoft.com/office/drawing/2014/main" val="4018715032"/>
                    </a:ext>
                  </a:extLst>
                </a:gridCol>
              </a:tblGrid>
              <a:tr h="5801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Economical</a:t>
                      </a:r>
                      <a:endParaRPr lang="ru-RU" err="1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40277"/>
                  </a:ext>
                </a:extLst>
              </a:tr>
              <a:tr h="3026849">
                <a:tc>
                  <a:txBody>
                    <a:bodyPr/>
                    <a:lstStyle/>
                    <a:p>
                      <a:pPr marL="342900" lvl="0" indent="-342900">
                        <a:buClr>
                          <a:srgbClr val="0F2C68"/>
                        </a:buClr>
                        <a:buAutoNum type="arabicPeriod"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Фискальная и налоговая политика</a:t>
                      </a:r>
                      <a:endParaRPr lang="en-US" sz="1750" b="0" i="0" u="none" strike="noStrike" noProof="0">
                        <a:solidFill>
                          <a:srgbClr val="0F2C68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Clr>
                          <a:srgbClr val="0F2C68"/>
                        </a:buClr>
                        <a:buAutoNum type="arabicPeriod"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Валютные курсы</a:t>
                      </a:r>
                      <a:endParaRPr lang="en-US" sz="1750" b="0" i="0" u="none" strike="noStrike" noProof="0">
                        <a:solidFill>
                          <a:srgbClr val="0F2C68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Clr>
                          <a:srgbClr val="0F2C68"/>
                        </a:buClr>
                        <a:buAutoNum type="arabicPeriod"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Финансовые рынки</a:t>
                      </a:r>
                      <a:endParaRPr lang="en-US" sz="1750" b="0" i="0" u="none" strike="noStrike" noProof="0">
                        <a:solidFill>
                          <a:srgbClr val="0F2C68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Clr>
                          <a:srgbClr val="0F2C68"/>
                        </a:buClr>
                        <a:buAutoNum type="arabicPeriod"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Ключевая ставка</a:t>
                      </a:r>
                      <a:endParaRPr lang="ru-RU" sz="175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68406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B762B5C5-C0C0-A073-30DB-C5F774AD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9977"/>
              </p:ext>
            </p:extLst>
          </p:nvPr>
        </p:nvGraphicFramePr>
        <p:xfrm>
          <a:off x="6398963" y="2102385"/>
          <a:ext cx="2602616" cy="360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16">
                  <a:extLst>
                    <a:ext uri="{9D8B030D-6E8A-4147-A177-3AD203B41FA5}">
                      <a16:colId xmlns:a16="http://schemas.microsoft.com/office/drawing/2014/main" val="4018715032"/>
                    </a:ext>
                  </a:extLst>
                </a:gridCol>
              </a:tblGrid>
              <a:tr h="5801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Social</a:t>
                      </a:r>
                      <a:endParaRPr lang="ru-RU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40277"/>
                  </a:ext>
                </a:extLst>
              </a:tr>
              <a:tr h="3026849">
                <a:tc>
                  <a:txBody>
                    <a:bodyPr/>
                    <a:lstStyle/>
                    <a:p>
                      <a:pPr marL="342900" lvl="0" indent="-342900">
                        <a:buClr>
                          <a:srgbClr val="0F2C68"/>
                        </a:buClr>
                        <a:buAutoNum type="arabicPeriod"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Демография</a:t>
                      </a:r>
                      <a:endParaRPr lang="en-US" sz="1750" b="0" i="0" u="none" strike="noStrike" noProof="0">
                        <a:solidFill>
                          <a:srgbClr val="0F2C68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Clr>
                          <a:srgbClr val="0F2C68"/>
                        </a:buClr>
                        <a:buAutoNum type="arabicPeriod"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Социальные тренды</a:t>
                      </a:r>
                      <a:endParaRPr lang="ru-RU" sz="175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68406"/>
                  </a:ext>
                </a:extLst>
              </a:tr>
            </a:tbl>
          </a:graphicData>
        </a:graphic>
      </p:graphicFrame>
      <p:pic>
        <p:nvPicPr>
          <p:cNvPr id="28" name="Рисунок 27" descr="Пользователи со сплошной заливкой">
            <a:extLst>
              <a:ext uri="{FF2B5EF4-FFF2-40B4-BE49-F238E27FC236}">
                <a16:creationId xmlns:a16="http://schemas.microsoft.com/office/drawing/2014/main" id="{B5F492E3-FFF6-D074-9CC3-771BEA6EC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0294" y="1925196"/>
            <a:ext cx="308474" cy="446183"/>
          </a:xfrm>
          <a:prstGeom prst="rect">
            <a:avLst/>
          </a:prstGeom>
        </p:spPr>
      </p:pic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4EDEB6DF-F8BC-CC96-BD76-4A82DBC2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33042"/>
              </p:ext>
            </p:extLst>
          </p:nvPr>
        </p:nvGraphicFramePr>
        <p:xfrm>
          <a:off x="9336794" y="2102384"/>
          <a:ext cx="2602616" cy="360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16">
                  <a:extLst>
                    <a:ext uri="{9D8B030D-6E8A-4147-A177-3AD203B41FA5}">
                      <a16:colId xmlns:a16="http://schemas.microsoft.com/office/drawing/2014/main" val="4018715032"/>
                    </a:ext>
                  </a:extLst>
                </a:gridCol>
              </a:tblGrid>
              <a:tr h="5801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Technological</a:t>
                      </a:r>
                      <a:endParaRPr lang="ru-RU" err="1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40277"/>
                  </a:ext>
                </a:extLst>
              </a:tr>
              <a:tr h="3026849">
                <a:tc>
                  <a:txBody>
                    <a:bodyPr/>
                    <a:lstStyle/>
                    <a:p>
                      <a:pPr marL="342900" lvl="0" indent="-342900">
                        <a:buClr>
                          <a:srgbClr val="0F2C68"/>
                        </a:buClr>
                        <a:buAutoNum type="arabicPeriod"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Технологические </a:t>
                      </a:r>
                      <a:endParaRPr lang="en-US" sz="1750" b="0" i="0" u="none" strike="noStrike" noProof="0">
                        <a:solidFill>
                          <a:srgbClr val="0F2C68"/>
                        </a:solidFill>
                        <a:latin typeface="Calibri"/>
                      </a:endParaRPr>
                    </a:p>
                    <a:p>
                      <a:pPr marL="0" lvl="0" indent="0">
                        <a:buClr>
                          <a:srgbClr val="0F2C68"/>
                        </a:buClr>
                        <a:buNone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       изменения</a:t>
                      </a:r>
                      <a:endParaRPr lang="en-US" sz="1750" b="0" i="0" u="none" strike="noStrike" noProof="0">
                        <a:solidFill>
                          <a:srgbClr val="0F2C68"/>
                        </a:solidFill>
                        <a:latin typeface="Calibri"/>
                      </a:endParaRPr>
                    </a:p>
                    <a:p>
                      <a:pPr marL="0" lvl="0" indent="0">
                        <a:buClr>
                          <a:srgbClr val="0F2C68"/>
                        </a:buClr>
                        <a:buNone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2.    Безопасность данных</a:t>
                      </a:r>
                      <a:endParaRPr lang="ru-RU" sz="1750"/>
                    </a:p>
                    <a:p>
                      <a:pPr marL="0" lvl="0" indent="0">
                        <a:buNone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3.    Автоматизация </a:t>
                      </a:r>
                      <a:endParaRPr lang="ru-RU" sz="1750"/>
                    </a:p>
                    <a:p>
                      <a:pPr marL="0" lvl="0" indent="0">
                        <a:buNone/>
                      </a:pPr>
                      <a:r>
                        <a:rPr lang="ru-RU" sz="1750" b="0" i="0" u="none" strike="noStrike" noProof="0">
                          <a:solidFill>
                            <a:srgbClr val="0F2C68"/>
                          </a:solidFill>
                          <a:latin typeface="Calibri"/>
                        </a:rPr>
                        <a:t>       процессов</a:t>
                      </a:r>
                      <a:endParaRPr lang="ru-RU" sz="175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68406"/>
                  </a:ext>
                </a:extLst>
              </a:tr>
            </a:tbl>
          </a:graphicData>
        </a:graphic>
      </p:graphicFrame>
      <p:pic>
        <p:nvPicPr>
          <p:cNvPr id="30" name="Рисунок 29" descr="Робот со сплошной заливкой">
            <a:extLst>
              <a:ext uri="{FF2B5EF4-FFF2-40B4-BE49-F238E27FC236}">
                <a16:creationId xmlns:a16="http://schemas.microsoft.com/office/drawing/2014/main" id="{AB57856C-619F-3E7E-3994-DB68F1535F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3860" y="1971100"/>
            <a:ext cx="464545" cy="4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8458A7B-083D-0DB3-A0EA-2CDD9147829F}"/>
              </a:ext>
            </a:extLst>
          </p:cNvPr>
          <p:cNvCxnSpPr/>
          <p:nvPr/>
        </p:nvCxnSpPr>
        <p:spPr>
          <a:xfrm>
            <a:off x="7897258" y="4964014"/>
            <a:ext cx="1116374" cy="1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8AE21BB-65B1-1EFE-AAFF-05D4A1C7A380}"/>
              </a:ext>
            </a:extLst>
          </p:cNvPr>
          <p:cNvCxnSpPr/>
          <p:nvPr/>
        </p:nvCxnSpPr>
        <p:spPr>
          <a:xfrm>
            <a:off x="7424451" y="2196027"/>
            <a:ext cx="2071169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E5754D80-D438-CBDF-2A34-335BD1564C60}"/>
              </a:ext>
            </a:extLst>
          </p:cNvPr>
          <p:cNvCxnSpPr/>
          <p:nvPr/>
        </p:nvCxnSpPr>
        <p:spPr>
          <a:xfrm flipH="1" flipV="1">
            <a:off x="2724264" y="5317817"/>
            <a:ext cx="866661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8F39761-B8E8-0A93-6191-BD45FDA326B8}"/>
              </a:ext>
            </a:extLst>
          </p:cNvPr>
          <p:cNvCxnSpPr/>
          <p:nvPr/>
        </p:nvCxnSpPr>
        <p:spPr>
          <a:xfrm flipH="1" flipV="1">
            <a:off x="2820088" y="2016775"/>
            <a:ext cx="1610299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CCAF75F-B4E8-6AEB-E07D-05831003EAFF}"/>
              </a:ext>
            </a:extLst>
          </p:cNvPr>
          <p:cNvCxnSpPr/>
          <p:nvPr/>
        </p:nvCxnSpPr>
        <p:spPr>
          <a:xfrm flipV="1">
            <a:off x="3587484" y="2174571"/>
            <a:ext cx="3861410" cy="31251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C0CC9EC-C451-1B51-03B9-BDEBEF5C4DDA}"/>
              </a:ext>
            </a:extLst>
          </p:cNvPr>
          <p:cNvCxnSpPr/>
          <p:nvPr/>
        </p:nvCxnSpPr>
        <p:spPr>
          <a:xfrm>
            <a:off x="4434405" y="2052005"/>
            <a:ext cx="3485001" cy="2934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04BF6D30-5793-F404-A89F-8A5C8A712DC5}"/>
              </a:ext>
            </a:extLst>
          </p:cNvPr>
          <p:cNvSpPr/>
          <p:nvPr/>
        </p:nvSpPr>
        <p:spPr>
          <a:xfrm>
            <a:off x="5101429" y="2594681"/>
            <a:ext cx="1670890" cy="1560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cs typeface="Calibri"/>
              </a:rPr>
              <a:t>SW</a:t>
            </a:r>
          </a:p>
          <a:p>
            <a:pPr algn="ctr"/>
            <a:r>
              <a:rPr lang="ru-RU" b="1">
                <a:cs typeface="Calibri"/>
              </a:rPr>
              <a:t>OT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0FFF5829-D4DB-7A19-C533-4F04B8ECB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5E17539-4B78-B920-0ED0-D1D238122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SWOT-анализ</a:t>
            </a:r>
          </a:p>
        </p:txBody>
      </p:sp>
      <p:sp>
        <p:nvSpPr>
          <p:cNvPr id="12" name="Заголовок 7">
            <a:extLst>
              <a:ext uri="{FF2B5EF4-FFF2-40B4-BE49-F238E27FC236}">
                <a16:creationId xmlns:a16="http://schemas.microsoft.com/office/drawing/2014/main" id="{E67DCD59-38AC-BF3A-3EBE-8A7B30C1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33" y="1163187"/>
            <a:ext cx="2569855" cy="52914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ru-RU" sz="3200"/>
              <a:t>SWOT- анализ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137C74AE-E557-98FC-C3A3-31BFF26DB1C7}"/>
              </a:ext>
            </a:extLst>
          </p:cNvPr>
          <p:cNvSpPr/>
          <p:nvPr/>
        </p:nvSpPr>
        <p:spPr>
          <a:xfrm>
            <a:off x="4298161" y="1936579"/>
            <a:ext cx="220337" cy="2203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C5F974A-2048-2C60-82E1-D26D57183860}"/>
              </a:ext>
            </a:extLst>
          </p:cNvPr>
          <p:cNvSpPr/>
          <p:nvPr/>
        </p:nvSpPr>
        <p:spPr>
          <a:xfrm>
            <a:off x="3448006" y="5202308"/>
            <a:ext cx="220337" cy="2203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EA0E4E9-C36B-21D1-12D6-B3B94465AC1E}"/>
              </a:ext>
            </a:extLst>
          </p:cNvPr>
          <p:cNvSpPr/>
          <p:nvPr/>
        </p:nvSpPr>
        <p:spPr>
          <a:xfrm>
            <a:off x="7800294" y="4833722"/>
            <a:ext cx="220337" cy="2203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cs typeface="Calibri"/>
              </a:rPr>
              <a:t> </a:t>
            </a:r>
            <a:endParaRPr lang="ru-RU"/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E1C6B71-1D33-4661-2F2D-5B85F2EAC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70290"/>
              </p:ext>
            </p:extLst>
          </p:nvPr>
        </p:nvGraphicFramePr>
        <p:xfrm>
          <a:off x="445740" y="1901994"/>
          <a:ext cx="2363246" cy="1376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246">
                  <a:extLst>
                    <a:ext uri="{9D8B030D-6E8A-4147-A177-3AD203B41FA5}">
                      <a16:colId xmlns:a16="http://schemas.microsoft.com/office/drawing/2014/main" val="72580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err="1"/>
                        <a:t>Strengths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200"/>
                        <a:t>Финансовая устойчивость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ru-RU" sz="1200"/>
                        <a:t>Стабильный рост финансовых показателей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ru-RU" sz="1200"/>
                        <a:t>Объединение с крупными компаниями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5695"/>
                  </a:ext>
                </a:extLst>
              </a:tr>
            </a:tbl>
          </a:graphicData>
        </a:graphic>
      </p:graphicFrame>
      <p:sp>
        <p:nvSpPr>
          <p:cNvPr id="37" name="Овал 36">
            <a:extLst>
              <a:ext uri="{FF2B5EF4-FFF2-40B4-BE49-F238E27FC236}">
                <a16:creationId xmlns:a16="http://schemas.microsoft.com/office/drawing/2014/main" id="{D1ED00FD-6902-0B2F-E271-4D98710495D3}"/>
              </a:ext>
            </a:extLst>
          </p:cNvPr>
          <p:cNvSpPr/>
          <p:nvPr/>
        </p:nvSpPr>
        <p:spPr>
          <a:xfrm>
            <a:off x="7308499" y="2099746"/>
            <a:ext cx="220337" cy="2203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62C5FAB-17FD-6539-284F-28808274D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3900"/>
              </p:ext>
            </p:extLst>
          </p:nvPr>
        </p:nvGraphicFramePr>
        <p:xfrm>
          <a:off x="326391" y="5197874"/>
          <a:ext cx="2363246" cy="1193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246">
                  <a:extLst>
                    <a:ext uri="{9D8B030D-6E8A-4147-A177-3AD203B41FA5}">
                      <a16:colId xmlns:a16="http://schemas.microsoft.com/office/drawing/2014/main" val="72580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latin typeface="Calibri"/>
                        </a:rPr>
                        <a:t>Opportunities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200"/>
                        <a:t>Сотрудничество с крупными компаниями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ru-RU" sz="1200"/>
                        <a:t>Большие государственные проекты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5695"/>
                  </a:ext>
                </a:extLst>
              </a:tr>
            </a:tbl>
          </a:graphicData>
        </a:graphic>
      </p:graphicFrame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1216F7BB-0426-3DCD-32CF-6E0E042A1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21485"/>
              </p:ext>
            </p:extLst>
          </p:nvPr>
        </p:nvGraphicFramePr>
        <p:xfrm>
          <a:off x="9589739" y="2140693"/>
          <a:ext cx="2363246" cy="1376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246">
                  <a:extLst>
                    <a:ext uri="{9D8B030D-6E8A-4147-A177-3AD203B41FA5}">
                      <a16:colId xmlns:a16="http://schemas.microsoft.com/office/drawing/2014/main" val="72580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latin typeface="Calibri"/>
                        </a:rPr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200"/>
                        <a:t>Необходимость согласования на разных уровнях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ru-RU" sz="1200"/>
                        <a:t>Высокая текучесть кадров на низших должностях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5695"/>
                  </a:ext>
                </a:extLst>
              </a:tr>
            </a:tbl>
          </a:graphicData>
        </a:graphic>
      </p:graphicFrame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CB070E5C-D800-3585-C1D9-257E70830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68691"/>
              </p:ext>
            </p:extLst>
          </p:nvPr>
        </p:nvGraphicFramePr>
        <p:xfrm>
          <a:off x="9103160" y="4922451"/>
          <a:ext cx="2363246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246">
                  <a:extLst>
                    <a:ext uri="{9D8B030D-6E8A-4147-A177-3AD203B41FA5}">
                      <a16:colId xmlns:a16="http://schemas.microsoft.com/office/drawing/2014/main" val="72580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solidFill>
                            <a:srgbClr val="FFFFFF"/>
                          </a:solidFill>
                        </a:rPr>
                        <a:t>Threats</a:t>
                      </a:r>
                      <a:endParaRPr lang="ru-RU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200"/>
                        <a:t>Кибератаки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ru-RU" sz="1200"/>
                        <a:t>Введение новых санкций против банков России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5695"/>
                  </a:ext>
                </a:extLst>
              </a:tr>
            </a:tbl>
          </a:graphicData>
        </a:graphic>
      </p:graphicFrame>
      <p:pic>
        <p:nvPicPr>
          <p:cNvPr id="51" name="Рисунок 50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E66A4E3D-A9CD-AAE6-E163-C5A66F7B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18E560-48DA-A1B5-5C9E-FF96BF90B652}"/>
              </a:ext>
            </a:extLst>
          </p:cNvPr>
          <p:cNvSpPr/>
          <p:nvPr/>
        </p:nvSpPr>
        <p:spPr>
          <a:xfrm>
            <a:off x="5119348" y="1359624"/>
            <a:ext cx="6115792" cy="3038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71814552-2CC7-3E21-2ACD-20C9281A5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782F6D-C0AB-0F61-00CB-C95A03C0DA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080" y="3121870"/>
            <a:ext cx="4510557" cy="3250435"/>
          </a:xfrm>
        </p:spPr>
        <p:txBody>
          <a:bodyPr vert="horz" lIns="0" tIns="0" rIns="0" bIns="45720" rtlCol="0" anchor="t">
            <a:noAutofit/>
          </a:bodyPr>
          <a:lstStyle/>
          <a:p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Банк «Открытие» демонстрирует сильные позиции на финансовом рынке, имеет заметную финансовую устойчивость и прибыльность, что является ключевым фактором для долгосрочного успеха в банковской индустрии. Тем не менее, организация сталкивается с некоторыми проблемами, такими как сложная иерархическая система и высокая текучесть кадров. Угрозы внешней среды, такие как кибератаки и санкции, также требуют внимания и оптимальных решений для минимизации потенциального ущерба. После проведения стратегического анализа компании, нами были выявлены множество деталей, которые в последствии оказались необходимыми при выборе стратегии оптимизации целевого процесса, составлении метрик качества, а также при предварительной оценке результатов внедрения.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BF22D18-BBEA-6178-9D7F-504763710C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98844" y="1581585"/>
            <a:ext cx="5383968" cy="2105924"/>
          </a:xfrm>
          <a:ln w="28575">
            <a:noFill/>
            <a:prstDash val="solid"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z="2350" dirty="0">
                <a:solidFill>
                  <a:schemeClr val="tx1"/>
                </a:solidFill>
                <a:latin typeface="Times New Roman"/>
                <a:cs typeface="Times New Roman"/>
              </a:rPr>
              <a:t>В целом, банк «Открытие» находится в хорошем положении для дальнейшего роста и развития, но для укрепления своих позиций на рынке необходимо внимательно относиться к выбору будущей стратегии.</a:t>
            </a:r>
            <a:endParaRPr lang="ru-RU" sz="235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64E8228-D5FB-17DA-67FC-95B746983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Вывод из стратегического анализа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094C36A-D019-F457-2E9E-4FA8CEB2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78" y="1358726"/>
            <a:ext cx="5060917" cy="14103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ru-RU" sz="4800"/>
              <a:t>SWOT | PEST</a:t>
            </a:r>
            <a:br>
              <a:rPr lang="ru-RU" sz="4800"/>
            </a:br>
            <a:r>
              <a:rPr lang="ru-RU" sz="4800"/>
              <a:t>Вывод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6D253AE4-5EAF-7E6A-5002-D871C574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sp>
        <p:nvSpPr>
          <p:cNvPr id="11" name="Rectangles 23">
            <a:extLst>
              <a:ext uri="{FF2B5EF4-FFF2-40B4-BE49-F238E27FC236}">
                <a16:creationId xmlns:a16="http://schemas.microsoft.com/office/drawing/2014/main" id="{D8D3ED3C-D147-F1B2-1BCD-74EFAC011D81}"/>
              </a:ext>
            </a:extLst>
          </p:cNvPr>
          <p:cNvSpPr/>
          <p:nvPr/>
        </p:nvSpPr>
        <p:spPr>
          <a:xfrm>
            <a:off x="9069151" y="3557246"/>
            <a:ext cx="2915920" cy="521208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снимок экрана, смартфон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5589ADE2-A1EE-1805-B0DF-08DFB609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199" y="2883294"/>
            <a:ext cx="3416878" cy="626745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DB2F863-88D6-2C32-C848-D10DC15C3A08}"/>
              </a:ext>
            </a:extLst>
          </p:cNvPr>
          <p:cNvSpPr/>
          <p:nvPr/>
        </p:nvSpPr>
        <p:spPr>
          <a:xfrm>
            <a:off x="11179495" y="3117097"/>
            <a:ext cx="247402" cy="442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D220702-89AD-2945-AB60-02DA5E2CDBDE}"/>
              </a:ext>
            </a:extLst>
          </p:cNvPr>
          <p:cNvCxnSpPr/>
          <p:nvPr/>
        </p:nvCxnSpPr>
        <p:spPr>
          <a:xfrm flipV="1">
            <a:off x="8942862" y="4003716"/>
            <a:ext cx="1349827" cy="5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 1">
            <a:extLst>
              <a:ext uri="{FF2B5EF4-FFF2-40B4-BE49-F238E27FC236}">
                <a16:creationId xmlns:a16="http://schemas.microsoft.com/office/drawing/2014/main" id="{EBC0DDDC-0AEC-9563-EF84-6802952E8B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1082305-C025-19DC-D1A3-AFE50E96E8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Проблематика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8FBDFDD-6A81-7832-E253-9C65ECC1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14" y="1329037"/>
            <a:ext cx="3111384" cy="460350"/>
          </a:xfrm>
        </p:spPr>
        <p:txBody>
          <a:bodyPr/>
          <a:lstStyle/>
          <a:p>
            <a:r>
              <a:rPr lang="ru-RU"/>
              <a:t>Диаграмма Исикавы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AE12AB0E-B92A-99C6-1F32-CA29C5F0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9A1D54-8FA5-4DCB-E228-9D5C21702B63}"/>
              </a:ext>
            </a:extLst>
          </p:cNvPr>
          <p:cNvCxnSpPr/>
          <p:nvPr/>
        </p:nvCxnSpPr>
        <p:spPr>
          <a:xfrm flipV="1">
            <a:off x="1492333" y="4014849"/>
            <a:ext cx="7455723" cy="3562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8AC4C38F-C2AF-410B-D95A-F06DDE33BD53}"/>
              </a:ext>
            </a:extLst>
          </p:cNvPr>
          <p:cNvSpPr/>
          <p:nvPr/>
        </p:nvSpPr>
        <p:spPr>
          <a:xfrm>
            <a:off x="8838919" y="3907993"/>
            <a:ext cx="207818" cy="1880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6AB5D75-0ACD-DFA2-1C64-1910D9AB92D8}"/>
              </a:ext>
            </a:extLst>
          </p:cNvPr>
          <p:cNvCxnSpPr/>
          <p:nvPr/>
        </p:nvCxnSpPr>
        <p:spPr>
          <a:xfrm>
            <a:off x="5915892" y="2199903"/>
            <a:ext cx="1577438" cy="1814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4A67A9A-C34B-72CA-EC11-477A8C1E8D23}"/>
              </a:ext>
            </a:extLst>
          </p:cNvPr>
          <p:cNvCxnSpPr>
            <a:cxnSpLocks/>
          </p:cNvCxnSpPr>
          <p:nvPr/>
        </p:nvCxnSpPr>
        <p:spPr>
          <a:xfrm>
            <a:off x="2392878" y="2199903"/>
            <a:ext cx="1577438" cy="1814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3C73ADE-6DD9-95DF-8CB7-2FA9600A962F}"/>
              </a:ext>
            </a:extLst>
          </p:cNvPr>
          <p:cNvCxnSpPr/>
          <p:nvPr/>
        </p:nvCxnSpPr>
        <p:spPr>
          <a:xfrm flipV="1">
            <a:off x="4881132" y="4038971"/>
            <a:ext cx="1735776" cy="1510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D3EDB53-A7C6-4B1B-A11F-64994E992DB4}"/>
              </a:ext>
            </a:extLst>
          </p:cNvPr>
          <p:cNvCxnSpPr>
            <a:cxnSpLocks/>
          </p:cNvCxnSpPr>
          <p:nvPr/>
        </p:nvCxnSpPr>
        <p:spPr>
          <a:xfrm flipV="1">
            <a:off x="1209676" y="4068659"/>
            <a:ext cx="1805049" cy="1490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4B3208F-3C42-17DB-F593-8CCD47BE7B6F}"/>
              </a:ext>
            </a:extLst>
          </p:cNvPr>
          <p:cNvCxnSpPr/>
          <p:nvPr/>
        </p:nvCxnSpPr>
        <p:spPr>
          <a:xfrm>
            <a:off x="5058022" y="5399438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9B1E4D3-0C6A-C8E8-548A-3FC130DBD14C}"/>
              </a:ext>
            </a:extLst>
          </p:cNvPr>
          <p:cNvCxnSpPr>
            <a:cxnSpLocks/>
          </p:cNvCxnSpPr>
          <p:nvPr/>
        </p:nvCxnSpPr>
        <p:spPr>
          <a:xfrm>
            <a:off x="6008047" y="4587957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8A2567-ABC0-68AB-1F68-DBE4566A0DD1}"/>
              </a:ext>
            </a:extLst>
          </p:cNvPr>
          <p:cNvSpPr txBox="1"/>
          <p:nvPr/>
        </p:nvSpPr>
        <p:spPr>
          <a:xfrm>
            <a:off x="5217242" y="1796292"/>
            <a:ext cx="1486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latin typeface="HSE Sans" panose="02000000000000000000" pitchFamily="2" charset="0"/>
              </a:rPr>
              <a:t>IT - обеспечение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872E6-F4CE-9A97-64EE-B3101239CAB8}"/>
              </a:ext>
            </a:extLst>
          </p:cNvPr>
          <p:cNvSpPr txBox="1"/>
          <p:nvPr/>
        </p:nvSpPr>
        <p:spPr>
          <a:xfrm>
            <a:off x="1387449" y="1796291"/>
            <a:ext cx="1931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latin typeface="HSE Sans" panose="02000000000000000000" pitchFamily="2" charset="0"/>
              </a:rPr>
              <a:t>Экономическая среда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001842-92CD-D5FD-9908-F91642D443B3}"/>
              </a:ext>
            </a:extLst>
          </p:cNvPr>
          <p:cNvSpPr txBox="1"/>
          <p:nvPr/>
        </p:nvSpPr>
        <p:spPr>
          <a:xfrm>
            <a:off x="4435449" y="5586499"/>
            <a:ext cx="9717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/>
              <a:t>Структура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AC9D2-01D6-5FEC-70A2-9F4392761844}"/>
              </a:ext>
            </a:extLst>
          </p:cNvPr>
          <p:cNvSpPr txBox="1"/>
          <p:nvPr/>
        </p:nvSpPr>
        <p:spPr>
          <a:xfrm>
            <a:off x="674930" y="5586499"/>
            <a:ext cx="9421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/>
              <a:t>Персонал</a:t>
            </a:r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AAB9A-AB65-FDAD-84BE-2EE3E42D8CF0}"/>
              </a:ext>
            </a:extLst>
          </p:cNvPr>
          <p:cNvSpPr txBox="1"/>
          <p:nvPr/>
        </p:nvSpPr>
        <p:spPr>
          <a:xfrm>
            <a:off x="6137715" y="4349847"/>
            <a:ext cx="324790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Дублирование обязанностей у разных сотрудников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CF7D3-06E9-5D6E-D9E6-4D2FB3F752A8}"/>
              </a:ext>
            </a:extLst>
          </p:cNvPr>
          <p:cNvSpPr txBox="1"/>
          <p:nvPr/>
        </p:nvSpPr>
        <p:spPr>
          <a:xfrm>
            <a:off x="4168255" y="415568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Плохая кооперация между отделами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BE10C92-1477-FF28-B1D5-F6A747479D94}"/>
              </a:ext>
            </a:extLst>
          </p:cNvPr>
          <p:cNvCxnSpPr>
            <a:cxnSpLocks/>
          </p:cNvCxnSpPr>
          <p:nvPr/>
        </p:nvCxnSpPr>
        <p:spPr>
          <a:xfrm>
            <a:off x="3702255" y="5201516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961D2AE-44D6-B038-EA3B-599218CF9C03}"/>
              </a:ext>
            </a:extLst>
          </p:cNvPr>
          <p:cNvCxnSpPr>
            <a:cxnSpLocks/>
          </p:cNvCxnSpPr>
          <p:nvPr/>
        </p:nvCxnSpPr>
        <p:spPr>
          <a:xfrm>
            <a:off x="4652280" y="4399930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EC2A2E-0013-326B-6E65-5A4033259B9A}"/>
              </a:ext>
            </a:extLst>
          </p:cNvPr>
          <p:cNvSpPr txBox="1"/>
          <p:nvPr/>
        </p:nvSpPr>
        <p:spPr>
          <a:xfrm>
            <a:off x="3765136" y="495723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Избыточная громоздкость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A9A1E-D346-645A-7341-23BC2211D7BC}"/>
              </a:ext>
            </a:extLst>
          </p:cNvPr>
          <p:cNvSpPr txBox="1"/>
          <p:nvPr/>
        </p:nvSpPr>
        <p:spPr>
          <a:xfrm>
            <a:off x="5217423" y="5148954"/>
            <a:ext cx="33666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Отсутствие единого алгоритма выдачи кредита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222406F-D83F-78FE-C3DA-A4C0D1CD0033}"/>
              </a:ext>
            </a:extLst>
          </p:cNvPr>
          <p:cNvCxnSpPr>
            <a:cxnSpLocks/>
          </p:cNvCxnSpPr>
          <p:nvPr/>
        </p:nvCxnSpPr>
        <p:spPr>
          <a:xfrm>
            <a:off x="2089189" y="4845256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7DFE70B-14EC-2796-784A-C91E4CD71D95}"/>
              </a:ext>
            </a:extLst>
          </p:cNvPr>
          <p:cNvCxnSpPr>
            <a:cxnSpLocks/>
          </p:cNvCxnSpPr>
          <p:nvPr/>
        </p:nvCxnSpPr>
        <p:spPr>
          <a:xfrm>
            <a:off x="1089682" y="4350450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BA26D3D-C0D9-619D-4242-C196C1F3EE26}"/>
              </a:ext>
            </a:extLst>
          </p:cNvPr>
          <p:cNvCxnSpPr>
            <a:cxnSpLocks/>
          </p:cNvCxnSpPr>
          <p:nvPr/>
        </p:nvCxnSpPr>
        <p:spPr>
          <a:xfrm>
            <a:off x="179240" y="5152034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8AEE56-3C7F-7717-0060-849C27C97302}"/>
              </a:ext>
            </a:extLst>
          </p:cNvPr>
          <p:cNvSpPr txBox="1"/>
          <p:nvPr/>
        </p:nvSpPr>
        <p:spPr>
          <a:xfrm>
            <a:off x="471542" y="4909080"/>
            <a:ext cx="13478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Конфликт интересов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CA7BA-D548-8336-5C55-48278C28A81A}"/>
              </a:ext>
            </a:extLst>
          </p:cNvPr>
          <p:cNvSpPr txBox="1"/>
          <p:nvPr/>
        </p:nvSpPr>
        <p:spPr>
          <a:xfrm>
            <a:off x="2198425" y="4638153"/>
            <a:ext cx="17041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Высокая текучесть кадров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DE3FD-F662-EA60-89FC-892C5F2C5BF1}"/>
              </a:ext>
            </a:extLst>
          </p:cNvPr>
          <p:cNvSpPr txBox="1"/>
          <p:nvPr/>
        </p:nvSpPr>
        <p:spPr>
          <a:xfrm>
            <a:off x="827828" y="4153280"/>
            <a:ext cx="19713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Низкий уровень коммуникации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BED38A2-1496-A564-C68F-851016695274}"/>
              </a:ext>
            </a:extLst>
          </p:cNvPr>
          <p:cNvCxnSpPr>
            <a:cxnSpLocks/>
          </p:cNvCxnSpPr>
          <p:nvPr/>
        </p:nvCxnSpPr>
        <p:spPr>
          <a:xfrm>
            <a:off x="6097112" y="2410814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F831A2C-FB03-5A40-C1AF-8DA1A8F5521D}"/>
              </a:ext>
            </a:extLst>
          </p:cNvPr>
          <p:cNvCxnSpPr>
            <a:cxnSpLocks/>
          </p:cNvCxnSpPr>
          <p:nvPr/>
        </p:nvCxnSpPr>
        <p:spPr>
          <a:xfrm>
            <a:off x="7007553" y="3430112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16724B4-64F7-DCFD-482B-27D90A15B122}"/>
              </a:ext>
            </a:extLst>
          </p:cNvPr>
          <p:cNvCxnSpPr>
            <a:cxnSpLocks/>
          </p:cNvCxnSpPr>
          <p:nvPr/>
        </p:nvCxnSpPr>
        <p:spPr>
          <a:xfrm>
            <a:off x="5641890" y="3707202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586A855-F7C2-1873-A587-71A086CD1770}"/>
              </a:ext>
            </a:extLst>
          </p:cNvPr>
          <p:cNvCxnSpPr>
            <a:cxnSpLocks/>
          </p:cNvCxnSpPr>
          <p:nvPr/>
        </p:nvCxnSpPr>
        <p:spPr>
          <a:xfrm>
            <a:off x="4850201" y="2697799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9ED758-4E01-DC55-D2ED-614685824F13}"/>
              </a:ext>
            </a:extLst>
          </p:cNvPr>
          <p:cNvSpPr txBox="1"/>
          <p:nvPr/>
        </p:nvSpPr>
        <p:spPr>
          <a:xfrm>
            <a:off x="5167779" y="2496501"/>
            <a:ext cx="11697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Устаревшее ПО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2591D2-16B2-E464-214A-BE2BE5A5E7A8}"/>
              </a:ext>
            </a:extLst>
          </p:cNvPr>
          <p:cNvSpPr txBox="1"/>
          <p:nvPr/>
        </p:nvSpPr>
        <p:spPr>
          <a:xfrm>
            <a:off x="6909674" y="303829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Отсутствие специализированного ПО для обработки заявок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F67566-A0BD-3ABB-2EAF-5D6F232C8729}"/>
              </a:ext>
            </a:extLst>
          </p:cNvPr>
          <p:cNvSpPr txBox="1"/>
          <p:nvPr/>
        </p:nvSpPr>
        <p:spPr>
          <a:xfrm>
            <a:off x="5214847" y="336483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Низкий уровень электронного документооборота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166B36-7384-0539-8C72-9C5FAC818E3E}"/>
              </a:ext>
            </a:extLst>
          </p:cNvPr>
          <p:cNvSpPr txBox="1"/>
          <p:nvPr/>
        </p:nvSpPr>
        <p:spPr>
          <a:xfrm>
            <a:off x="6047412" y="206474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Отсутствие возможности электронного заполнения документов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8304700-C694-20BD-A036-4D3471A247CB}"/>
              </a:ext>
            </a:extLst>
          </p:cNvPr>
          <p:cNvCxnSpPr>
            <a:cxnSpLocks/>
          </p:cNvCxnSpPr>
          <p:nvPr/>
        </p:nvCxnSpPr>
        <p:spPr>
          <a:xfrm>
            <a:off x="1960539" y="3410319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D228B3-16E3-41A9-4DDB-EE42D4FEEC3F}"/>
              </a:ext>
            </a:extLst>
          </p:cNvPr>
          <p:cNvSpPr txBox="1"/>
          <p:nvPr/>
        </p:nvSpPr>
        <p:spPr>
          <a:xfrm>
            <a:off x="931570" y="31608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Нестабильный процент ключевой ставки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687DA5D-8CAE-EC4A-B705-7655ABB47B7E}"/>
              </a:ext>
            </a:extLst>
          </p:cNvPr>
          <p:cNvCxnSpPr>
            <a:cxnSpLocks/>
          </p:cNvCxnSpPr>
          <p:nvPr/>
        </p:nvCxnSpPr>
        <p:spPr>
          <a:xfrm>
            <a:off x="2653265" y="2450395"/>
            <a:ext cx="1508166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3F53CD-5CC6-0B27-11BF-437119C9C120}"/>
              </a:ext>
            </a:extLst>
          </p:cNvPr>
          <p:cNvSpPr txBox="1"/>
          <p:nvPr/>
        </p:nvSpPr>
        <p:spPr>
          <a:xfrm>
            <a:off x="2561516" y="223915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Нестабильная экономическая обстановка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648A84-3885-AA85-937E-A7974E40AED6}"/>
              </a:ext>
            </a:extLst>
          </p:cNvPr>
          <p:cNvSpPr txBox="1"/>
          <p:nvPr/>
        </p:nvSpPr>
        <p:spPr>
          <a:xfrm>
            <a:off x="10284372" y="3702750"/>
            <a:ext cx="1644732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100">
                <a:latin typeface="HSE Sans" panose="02000000000000000000" pitchFamily="2" charset="0"/>
              </a:rPr>
              <a:t>Отсутствие единого алгоритма приема заявок</a:t>
            </a:r>
            <a:endParaRPr lang="ru-RU" sz="105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70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549E48-DE45-CA28-200F-D89D3E458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83591C5-E3A0-61FA-E907-555E01FEEB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Верхний уровень процессов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EB15A1E-9831-C86C-2B2E-BFA91B34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Процессы верхнего уровня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368B13BF-3340-FC78-81BD-517924BF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FF5237F-4572-EE6E-C7F6-7ABFAB49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6" y="1795647"/>
            <a:ext cx="11449793" cy="487977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E1695B-F12F-E1BA-EF2B-DC4E3A272E0A}"/>
              </a:ext>
            </a:extLst>
          </p:cNvPr>
          <p:cNvCxnSpPr/>
          <p:nvPr/>
        </p:nvCxnSpPr>
        <p:spPr>
          <a:xfrm flipH="1">
            <a:off x="8799617" y="5238006"/>
            <a:ext cx="817417" cy="5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2E005EC-467B-8D19-E579-1E1AAC297C10}"/>
              </a:ext>
            </a:extLst>
          </p:cNvPr>
          <p:cNvCxnSpPr/>
          <p:nvPr/>
        </p:nvCxnSpPr>
        <p:spPr>
          <a:xfrm>
            <a:off x="9601571" y="5281920"/>
            <a:ext cx="1369620" cy="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569D7307-3A09-227D-CBC0-4E86B5A0FCAD}"/>
              </a:ext>
            </a:extLst>
          </p:cNvPr>
          <p:cNvSpPr/>
          <p:nvPr/>
        </p:nvSpPr>
        <p:spPr>
          <a:xfrm>
            <a:off x="9474213" y="5205603"/>
            <a:ext cx="178130" cy="1484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FF242-4F0A-16FE-36ED-7C657C742CB4}"/>
              </a:ext>
            </a:extLst>
          </p:cNvPr>
          <p:cNvSpPr txBox="1"/>
          <p:nvPr/>
        </p:nvSpPr>
        <p:spPr>
          <a:xfrm>
            <a:off x="9597934" y="507814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>
                <a:latin typeface="HSE Sans" panose="02000000000000000000" pitchFamily="2" charset="0"/>
              </a:rPr>
              <a:t>Приоритетный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39359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67EE0C3-1288-C7B0-3A42-072E5A3490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ББИ-222-1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C85F8A5-1318-EFBE-1904-8B0F241C2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/>
              <a:t>AS IS </a:t>
            </a:r>
          </a:p>
        </p:txBody>
      </p:sp>
      <p:pic>
        <p:nvPicPr>
          <p:cNvPr id="10" name="Рисунок 9" descr="Изображение выглядит как Графика, круг, снимок экрана, логотип">
            <a:extLst>
              <a:ext uri="{FF2B5EF4-FFF2-40B4-BE49-F238E27FC236}">
                <a16:creationId xmlns:a16="http://schemas.microsoft.com/office/drawing/2014/main" id="{77641C08-8588-16BB-8918-BB421BC8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423863"/>
            <a:ext cx="1905000" cy="581025"/>
          </a:xfrm>
          <a:prstGeom prst="rect">
            <a:avLst/>
          </a:prstGeom>
        </p:spPr>
      </p:pic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0D8D40AE-2986-852A-09C3-3ABAB68B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367202" cy="777025"/>
          </a:xfrm>
        </p:spPr>
        <p:txBody>
          <a:bodyPr/>
          <a:lstStyle/>
          <a:p>
            <a:r>
              <a:rPr lang="ru-RU"/>
              <a:t>Описание "Процесс автокредитования" AS IS 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A5367C42-2D4D-D14C-74F3-2D7F194203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45720" rtlCol="0" anchor="t">
            <a:normAutofit/>
          </a:bodyPr>
          <a:lstStyle/>
          <a:p>
            <a:r>
              <a:rPr lang="ru-RU" sz="1800"/>
              <a:t>Цель процесса:</a:t>
            </a:r>
          </a:p>
          <a:p>
            <a:r>
              <a:rPr lang="ru-RU"/>
              <a:t>Обработка заявки на автокредит, включая идентификацию клиента, сбор необходимых документов, скоринг, верификацию и принятие решения об одобрении кредита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8E0B7A5A-1DEA-6A78-0D94-064DAB5A725C}"/>
              </a:ext>
            </a:extLst>
          </p:cNvPr>
          <p:cNvSpPr txBox="1">
            <a:spLocks/>
          </p:cNvSpPr>
          <p:nvPr/>
        </p:nvSpPr>
        <p:spPr>
          <a:xfrm>
            <a:off x="6092090" y="2621128"/>
            <a:ext cx="5104323" cy="3557214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/>
              <a:t>Этапы процесса:</a:t>
            </a:r>
          </a:p>
          <a:p>
            <a:pPr marL="285750" indent="-285750">
              <a:buAutoNum type="arabicPeriod"/>
            </a:pPr>
            <a:r>
              <a:rPr lang="ru-RU" sz="1600"/>
              <a:t>Формирование предварительной заявки клиентом и идентификация клиента.</a:t>
            </a:r>
          </a:p>
          <a:p>
            <a:pPr marL="285750" indent="-285750">
              <a:buAutoNum type="arabicPeriod"/>
            </a:pPr>
            <a:r>
              <a:rPr lang="ru-RU" sz="1600"/>
              <a:t>Ввод данных клиентом и сканирование документов.</a:t>
            </a:r>
          </a:p>
          <a:p>
            <a:pPr marL="285750" indent="-285750">
              <a:buAutoNum type="arabicPeriod"/>
            </a:pPr>
            <a:r>
              <a:rPr lang="ru-RU" sz="1600"/>
              <a:t>Оценка и скоринг 1 заявки системой СПР.</a:t>
            </a:r>
          </a:p>
          <a:p>
            <a:pPr marL="285750" indent="-285750">
              <a:buAutoNum type="arabicPeriod"/>
            </a:pPr>
            <a:r>
              <a:rPr lang="ru-RU" sz="1600"/>
              <a:t>Ручная верификация заявки андеррайтером и верификатором.</a:t>
            </a:r>
          </a:p>
          <a:p>
            <a:pPr marL="285750" indent="-285750">
              <a:buAutoNum type="arabicPeriod"/>
            </a:pPr>
            <a:r>
              <a:rPr lang="ru-RU" sz="1600"/>
              <a:t>При необходимости доработка заявки.</a:t>
            </a:r>
          </a:p>
          <a:p>
            <a:pPr marL="285750" indent="-285750">
              <a:buAutoNum type="arabicPeriod"/>
            </a:pPr>
            <a:r>
              <a:rPr lang="ru-RU" sz="1600"/>
              <a:t>Принятие решения о выдачи кредита и информирование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01285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4DEFED-77E7-4DC3-04D0-6397248560E2}"/>
              </a:ext>
            </a:extLst>
          </p:cNvPr>
          <p:cNvSpPr/>
          <p:nvPr/>
        </p:nvSpPr>
        <p:spPr>
          <a:xfrm>
            <a:off x="-175054" y="-164756"/>
            <a:ext cx="12562701" cy="7218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D87FA72-2E24-B48D-230A-64F09259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98" y="19792"/>
            <a:ext cx="7190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9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9875bd71-cde8-496c-a136-433f55d5e6d0"/>
    <ds:schemaRef ds:uri="e96afe77-3acb-4328-97fc-408e1bde3e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9875bd71-cde8-496c-a136-433f55d5e6d0"/>
    <ds:schemaRef ds:uri="e96afe77-3acb-4328-97fc-408e1bde3e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Проектный семинар "Моделирование организаций"  Банк "Открытие"</vt:lpstr>
      <vt:lpstr>Общая характеристика банка "Открытие"</vt:lpstr>
      <vt:lpstr>PEST - анализ</vt:lpstr>
      <vt:lpstr>SWOT- анализ</vt:lpstr>
      <vt:lpstr>SWOT | PEST Вывод</vt:lpstr>
      <vt:lpstr>Диаграмма Исикавы</vt:lpstr>
      <vt:lpstr>Процессы верхнего уровня</vt:lpstr>
      <vt:lpstr>Описание "Процесс автокредитования" AS IS </vt:lpstr>
      <vt:lpstr>PowerPoint Presentation</vt:lpstr>
      <vt:lpstr>Матрица RACI AS IS</vt:lpstr>
      <vt:lpstr>PowerPoint Presentation</vt:lpstr>
      <vt:lpstr>PowerPoint Presentation</vt:lpstr>
      <vt:lpstr>PowerPoint Presentation</vt:lpstr>
      <vt:lpstr>Анализ бизнес-процесса AS IS</vt:lpstr>
      <vt:lpstr>PowerPoint Presentation</vt:lpstr>
      <vt:lpstr>Матрица RACI TO BE</vt:lpstr>
      <vt:lpstr>PowerPoint Presentation</vt:lpstr>
      <vt:lpstr>PowerPoint Presentation</vt:lpstr>
      <vt:lpstr>PowerPoint Presentation</vt:lpstr>
      <vt:lpstr>PowerPoint Presentation</vt:lpstr>
      <vt:lpstr>Цели в области клиентов | рынка</vt:lpstr>
      <vt:lpstr>Цели в области процессов</vt:lpstr>
      <vt:lpstr>PowerPoint Presentation</vt:lpstr>
      <vt:lpstr>PowerPoint Presentation</vt:lpstr>
      <vt:lpstr>Цели в области процессов</vt:lpstr>
      <vt:lpstr>Цели в области развития и обучения персонала | потенциала организации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revision>718</cp:revision>
  <cp:lastPrinted>2021-11-11T13:08:42Z</cp:lastPrinted>
  <dcterms:created xsi:type="dcterms:W3CDTF">2021-11-11T08:52:47Z</dcterms:created>
  <dcterms:modified xsi:type="dcterms:W3CDTF">2024-04-14T21:53:04Z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