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notesMasterIdLst>
    <p:notesMasterId r:id="rId34"/>
  </p:notesMasterIdLst>
  <p:handoutMasterIdLst>
    <p:handoutMasterId r:id="rId35"/>
  </p:handoutMasterIdLst>
  <p:sldIdLst>
    <p:sldId id="256" r:id="rId4"/>
    <p:sldId id="25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67" r:id="rId32"/>
    <p:sldId id="29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1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412BA4-73CC-482F-810E-DF89BA8BCACC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2ECF83E9-0295-4D05-B1B4-BCB7513508C2}">
      <dgm:prSet phldrT="[Текст]" custT="1"/>
      <dgm:spPr/>
      <dgm:t>
        <a:bodyPr/>
        <a:lstStyle/>
        <a:p>
          <a:pPr algn="r"/>
          <a:r>
            <a:rPr lang="ru-RU" sz="5400" kern="1200" dirty="0">
              <a:solidFill>
                <a:srgbClr val="0F6FC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План</a:t>
          </a:r>
          <a:endParaRPr lang="ru-RU" sz="4400" kern="1200" dirty="0">
            <a:solidFill>
              <a:srgbClr val="0F6FC6"/>
            </a:solidFill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gm:t>
    </dgm:pt>
    <dgm:pt modelId="{9F8B9E8F-B180-4B2C-8EBB-FA8AA1855373}" type="parTrans" cxnId="{B797D0BC-3A36-4951-82AC-61A08CF1CE31}">
      <dgm:prSet/>
      <dgm:spPr/>
      <dgm:t>
        <a:bodyPr/>
        <a:lstStyle/>
        <a:p>
          <a:endParaRPr lang="ru-RU"/>
        </a:p>
      </dgm:t>
    </dgm:pt>
    <dgm:pt modelId="{F4758504-172A-48B4-8D37-52E079C86600}" type="sibTrans" cxnId="{B797D0BC-3A36-4951-82AC-61A08CF1CE31}">
      <dgm:prSet/>
      <dgm:spPr/>
      <dgm:t>
        <a:bodyPr/>
        <a:lstStyle/>
        <a:p>
          <a:endParaRPr lang="ru-RU"/>
        </a:p>
      </dgm:t>
    </dgm:pt>
    <dgm:pt modelId="{827A75CA-9A27-46A2-89CB-267CF6E9806F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latin typeface="+mn-lt"/>
            </a:rPr>
            <a:t>Статистика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45B95E-414F-4CB0-A9AA-33AD527688E7}" type="parTrans" cxnId="{AA3C709E-5629-45A1-A7E8-8976543D975C}">
      <dgm:prSet/>
      <dgm:spPr/>
      <dgm:t>
        <a:bodyPr/>
        <a:lstStyle/>
        <a:p>
          <a:endParaRPr lang="ru-RU"/>
        </a:p>
      </dgm:t>
    </dgm:pt>
    <dgm:pt modelId="{7C85E68E-7993-4317-B43E-5F45F6820E2C}" type="sibTrans" cxnId="{AA3C709E-5629-45A1-A7E8-8976543D975C}">
      <dgm:prSet/>
      <dgm:spPr/>
      <dgm:t>
        <a:bodyPr/>
        <a:lstStyle/>
        <a:p>
          <a:endParaRPr lang="ru-RU"/>
        </a:p>
      </dgm:t>
    </dgm:pt>
    <dgm:pt modelId="{61062884-F286-47A3-BE49-227C93CAD7E7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latin typeface="+mn-lt"/>
            </a:rPr>
            <a:t>Основные определения</a:t>
          </a:r>
          <a:endParaRPr lang="ru-RU" dirty="0"/>
        </a:p>
      </dgm:t>
    </dgm:pt>
    <dgm:pt modelId="{AB4BCCE2-8638-46B3-A3AB-2E37FEC75118}" type="parTrans" cxnId="{9DA62425-D95A-4EF7-B6B4-4DAA74EF8218}">
      <dgm:prSet/>
      <dgm:spPr/>
      <dgm:t>
        <a:bodyPr/>
        <a:lstStyle/>
        <a:p>
          <a:endParaRPr lang="ru-RU"/>
        </a:p>
      </dgm:t>
    </dgm:pt>
    <dgm:pt modelId="{3C1FA582-AD0D-42BE-B85F-E6A91883F24E}" type="sibTrans" cxnId="{9DA62425-D95A-4EF7-B6B4-4DAA74EF8218}">
      <dgm:prSet/>
      <dgm:spPr/>
      <dgm:t>
        <a:bodyPr/>
        <a:lstStyle/>
        <a:p>
          <a:endParaRPr lang="ru-RU"/>
        </a:p>
      </dgm:t>
    </dgm:pt>
    <dgm:pt modelId="{0A6510CA-3441-4F47-9756-95CFDDB81183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latin typeface="+mn-lt"/>
            </a:rPr>
            <a:t>Демонстрация проверки гипотез</a:t>
          </a:r>
        </a:p>
      </dgm:t>
    </dgm:pt>
    <dgm:pt modelId="{213278CF-0126-43F2-B8FF-C48D5B78C101}" type="parTrans" cxnId="{59BC79D7-2E6F-41E3-9C4C-0071FB39B34B}">
      <dgm:prSet/>
      <dgm:spPr/>
      <dgm:t>
        <a:bodyPr/>
        <a:lstStyle/>
        <a:p>
          <a:endParaRPr lang="ru-RU"/>
        </a:p>
      </dgm:t>
    </dgm:pt>
    <dgm:pt modelId="{312C2217-2FC6-47CB-9675-FFD3E294EFFF}" type="sibTrans" cxnId="{59BC79D7-2E6F-41E3-9C4C-0071FB39B34B}">
      <dgm:prSet/>
      <dgm:spPr/>
      <dgm:t>
        <a:bodyPr/>
        <a:lstStyle/>
        <a:p>
          <a:endParaRPr lang="ru-RU"/>
        </a:p>
      </dgm:t>
    </dgm:pt>
    <dgm:pt modelId="{3D05D18F-29E5-49F7-A199-48514431E98D}" type="pres">
      <dgm:prSet presAssocID="{63412BA4-73CC-482F-810E-DF89BA8BCACC}" presName="vert0" presStyleCnt="0">
        <dgm:presLayoutVars>
          <dgm:dir/>
          <dgm:animOne val="branch"/>
          <dgm:animLvl val="lvl"/>
        </dgm:presLayoutVars>
      </dgm:prSet>
      <dgm:spPr/>
    </dgm:pt>
    <dgm:pt modelId="{3A5D17A5-1D76-40E0-A752-B8B765D2D861}" type="pres">
      <dgm:prSet presAssocID="{2ECF83E9-0295-4D05-B1B4-BCB7513508C2}" presName="thickLine" presStyleLbl="alignNode1" presStyleIdx="0" presStyleCnt="1"/>
      <dgm:spPr/>
    </dgm:pt>
    <dgm:pt modelId="{EF79D121-C2AE-45D5-8E66-AC67AD1D0D97}" type="pres">
      <dgm:prSet presAssocID="{2ECF83E9-0295-4D05-B1B4-BCB7513508C2}" presName="horz1" presStyleCnt="0"/>
      <dgm:spPr/>
    </dgm:pt>
    <dgm:pt modelId="{ACD5968B-767B-4C9B-A1DE-CE31610D090E}" type="pres">
      <dgm:prSet presAssocID="{2ECF83E9-0295-4D05-B1B4-BCB7513508C2}" presName="tx1" presStyleLbl="revTx" presStyleIdx="0" presStyleCnt="4"/>
      <dgm:spPr/>
    </dgm:pt>
    <dgm:pt modelId="{0A2FD9E2-1F27-4DC1-8915-AACB516A8730}" type="pres">
      <dgm:prSet presAssocID="{2ECF83E9-0295-4D05-B1B4-BCB7513508C2}" presName="vert1" presStyleCnt="0"/>
      <dgm:spPr/>
    </dgm:pt>
    <dgm:pt modelId="{33414220-86BC-4588-8FA9-71E110CC66E1}" type="pres">
      <dgm:prSet presAssocID="{827A75CA-9A27-46A2-89CB-267CF6E9806F}" presName="vertSpace2a" presStyleCnt="0"/>
      <dgm:spPr/>
    </dgm:pt>
    <dgm:pt modelId="{488E3CE4-390E-4842-B38E-47DCBBC27103}" type="pres">
      <dgm:prSet presAssocID="{827A75CA-9A27-46A2-89CB-267CF6E9806F}" presName="horz2" presStyleCnt="0"/>
      <dgm:spPr/>
    </dgm:pt>
    <dgm:pt modelId="{C450E92D-6640-4C00-A8EF-42E03BA208B5}" type="pres">
      <dgm:prSet presAssocID="{827A75CA-9A27-46A2-89CB-267CF6E9806F}" presName="horzSpace2" presStyleCnt="0"/>
      <dgm:spPr/>
    </dgm:pt>
    <dgm:pt modelId="{CAD27AAA-0EEC-4520-8796-135B343F5FBA}" type="pres">
      <dgm:prSet presAssocID="{827A75CA-9A27-46A2-89CB-267CF6E9806F}" presName="tx2" presStyleLbl="revTx" presStyleIdx="1" presStyleCnt="4" custScaleY="112947"/>
      <dgm:spPr/>
    </dgm:pt>
    <dgm:pt modelId="{EE451463-CA90-4B7E-97D7-598C2E02AF73}" type="pres">
      <dgm:prSet presAssocID="{827A75CA-9A27-46A2-89CB-267CF6E9806F}" presName="vert2" presStyleCnt="0"/>
      <dgm:spPr/>
    </dgm:pt>
    <dgm:pt modelId="{7D918E27-CA2A-4C01-AB07-54A3A3009E5E}" type="pres">
      <dgm:prSet presAssocID="{827A75CA-9A27-46A2-89CB-267CF6E9806F}" presName="thinLine2b" presStyleLbl="callout" presStyleIdx="0" presStyleCnt="3"/>
      <dgm:spPr/>
    </dgm:pt>
    <dgm:pt modelId="{8DE6FD57-8102-4D05-AC0C-7368AAECC8DE}" type="pres">
      <dgm:prSet presAssocID="{827A75CA-9A27-46A2-89CB-267CF6E9806F}" presName="vertSpace2b" presStyleCnt="0"/>
      <dgm:spPr/>
    </dgm:pt>
    <dgm:pt modelId="{5D6E8E4C-2657-4ECE-86B2-9E4BA3E23E5A}" type="pres">
      <dgm:prSet presAssocID="{61062884-F286-47A3-BE49-227C93CAD7E7}" presName="horz2" presStyleCnt="0"/>
      <dgm:spPr/>
    </dgm:pt>
    <dgm:pt modelId="{8B8F61C3-8E0C-4E07-93B7-ADB2A1FF94F5}" type="pres">
      <dgm:prSet presAssocID="{61062884-F286-47A3-BE49-227C93CAD7E7}" presName="horzSpace2" presStyleCnt="0"/>
      <dgm:spPr/>
    </dgm:pt>
    <dgm:pt modelId="{F1880E1B-3860-4906-84E8-3FAF16752E8C}" type="pres">
      <dgm:prSet presAssocID="{61062884-F286-47A3-BE49-227C93CAD7E7}" presName="tx2" presStyleLbl="revTx" presStyleIdx="2" presStyleCnt="4"/>
      <dgm:spPr/>
    </dgm:pt>
    <dgm:pt modelId="{02434C96-BF2E-4A76-AD0F-6E28F4D5E76D}" type="pres">
      <dgm:prSet presAssocID="{61062884-F286-47A3-BE49-227C93CAD7E7}" presName="vert2" presStyleCnt="0"/>
      <dgm:spPr/>
    </dgm:pt>
    <dgm:pt modelId="{11CA7F6E-230C-4225-B476-937FFDDC8CBA}" type="pres">
      <dgm:prSet presAssocID="{61062884-F286-47A3-BE49-227C93CAD7E7}" presName="thinLine2b" presStyleLbl="callout" presStyleIdx="1" presStyleCnt="3"/>
      <dgm:spPr/>
    </dgm:pt>
    <dgm:pt modelId="{A25EDAC7-B2A2-49AA-B29A-229A95458DCE}" type="pres">
      <dgm:prSet presAssocID="{61062884-F286-47A3-BE49-227C93CAD7E7}" presName="vertSpace2b" presStyleCnt="0"/>
      <dgm:spPr/>
    </dgm:pt>
    <dgm:pt modelId="{01FF874D-B022-4287-8F66-A85A55A2673F}" type="pres">
      <dgm:prSet presAssocID="{0A6510CA-3441-4F47-9756-95CFDDB81183}" presName="horz2" presStyleCnt="0"/>
      <dgm:spPr/>
    </dgm:pt>
    <dgm:pt modelId="{9577C635-BD9C-43D7-8FAF-55A66522D3B4}" type="pres">
      <dgm:prSet presAssocID="{0A6510CA-3441-4F47-9756-95CFDDB81183}" presName="horzSpace2" presStyleCnt="0"/>
      <dgm:spPr/>
    </dgm:pt>
    <dgm:pt modelId="{D41ED38F-DCF6-4316-9D59-EFE4F20623F2}" type="pres">
      <dgm:prSet presAssocID="{0A6510CA-3441-4F47-9756-95CFDDB81183}" presName="tx2" presStyleLbl="revTx" presStyleIdx="3" presStyleCnt="4"/>
      <dgm:spPr/>
    </dgm:pt>
    <dgm:pt modelId="{5359697E-9177-41AC-AEEC-C42F7E138AB3}" type="pres">
      <dgm:prSet presAssocID="{0A6510CA-3441-4F47-9756-95CFDDB81183}" presName="vert2" presStyleCnt="0"/>
      <dgm:spPr/>
    </dgm:pt>
    <dgm:pt modelId="{0D4077B1-9FE1-4818-A103-B5F1F238BBEC}" type="pres">
      <dgm:prSet presAssocID="{0A6510CA-3441-4F47-9756-95CFDDB81183}" presName="thinLine2b" presStyleLbl="callout" presStyleIdx="2" presStyleCnt="3"/>
      <dgm:spPr/>
    </dgm:pt>
    <dgm:pt modelId="{4DEAFA22-32F3-49A6-AFE8-C30CD4342961}" type="pres">
      <dgm:prSet presAssocID="{0A6510CA-3441-4F47-9756-95CFDDB81183}" presName="vertSpace2b" presStyleCnt="0"/>
      <dgm:spPr/>
    </dgm:pt>
  </dgm:ptLst>
  <dgm:cxnLst>
    <dgm:cxn modelId="{9DA62425-D95A-4EF7-B6B4-4DAA74EF8218}" srcId="{2ECF83E9-0295-4D05-B1B4-BCB7513508C2}" destId="{61062884-F286-47A3-BE49-227C93CAD7E7}" srcOrd="1" destOrd="0" parTransId="{AB4BCCE2-8638-46B3-A3AB-2E37FEC75118}" sibTransId="{3C1FA582-AD0D-42BE-B85F-E6A91883F24E}"/>
    <dgm:cxn modelId="{BB0EC025-761E-4E58-8949-2F04A4B11C80}" type="presOf" srcId="{2ECF83E9-0295-4D05-B1B4-BCB7513508C2}" destId="{ACD5968B-767B-4C9B-A1DE-CE31610D090E}" srcOrd="0" destOrd="0" presId="urn:microsoft.com/office/officeart/2008/layout/LinedList"/>
    <dgm:cxn modelId="{72911C2E-7859-44E2-AD51-C1AFFCB9CC7F}" type="presOf" srcId="{61062884-F286-47A3-BE49-227C93CAD7E7}" destId="{F1880E1B-3860-4906-84E8-3FAF16752E8C}" srcOrd="0" destOrd="0" presId="urn:microsoft.com/office/officeart/2008/layout/LinedList"/>
    <dgm:cxn modelId="{8173F73F-77F8-4FFA-A7E1-C574AE25D595}" type="presOf" srcId="{0A6510CA-3441-4F47-9756-95CFDDB81183}" destId="{D41ED38F-DCF6-4316-9D59-EFE4F20623F2}" srcOrd="0" destOrd="0" presId="urn:microsoft.com/office/officeart/2008/layout/LinedList"/>
    <dgm:cxn modelId="{AA3C709E-5629-45A1-A7E8-8976543D975C}" srcId="{2ECF83E9-0295-4D05-B1B4-BCB7513508C2}" destId="{827A75CA-9A27-46A2-89CB-267CF6E9806F}" srcOrd="0" destOrd="0" parTransId="{7145B95E-414F-4CB0-A9AA-33AD527688E7}" sibTransId="{7C85E68E-7993-4317-B43E-5F45F6820E2C}"/>
    <dgm:cxn modelId="{25572EA5-6816-4918-9EC5-D1CCCE07091D}" type="presOf" srcId="{63412BA4-73CC-482F-810E-DF89BA8BCACC}" destId="{3D05D18F-29E5-49F7-A199-48514431E98D}" srcOrd="0" destOrd="0" presId="urn:microsoft.com/office/officeart/2008/layout/LinedList"/>
    <dgm:cxn modelId="{B797D0BC-3A36-4951-82AC-61A08CF1CE31}" srcId="{63412BA4-73CC-482F-810E-DF89BA8BCACC}" destId="{2ECF83E9-0295-4D05-B1B4-BCB7513508C2}" srcOrd="0" destOrd="0" parTransId="{9F8B9E8F-B180-4B2C-8EBB-FA8AA1855373}" sibTransId="{F4758504-172A-48B4-8D37-52E079C86600}"/>
    <dgm:cxn modelId="{59BC79D7-2E6F-41E3-9C4C-0071FB39B34B}" srcId="{2ECF83E9-0295-4D05-B1B4-BCB7513508C2}" destId="{0A6510CA-3441-4F47-9756-95CFDDB81183}" srcOrd="2" destOrd="0" parTransId="{213278CF-0126-43F2-B8FF-C48D5B78C101}" sibTransId="{312C2217-2FC6-47CB-9675-FFD3E294EFFF}"/>
    <dgm:cxn modelId="{859615EA-B837-4C64-949D-5D6B675B5CBA}" type="presOf" srcId="{827A75CA-9A27-46A2-89CB-267CF6E9806F}" destId="{CAD27AAA-0EEC-4520-8796-135B343F5FBA}" srcOrd="0" destOrd="0" presId="urn:microsoft.com/office/officeart/2008/layout/LinedList"/>
    <dgm:cxn modelId="{3AD4A9CC-02A2-4265-9EC1-FEDECE1F3F06}" type="presParOf" srcId="{3D05D18F-29E5-49F7-A199-48514431E98D}" destId="{3A5D17A5-1D76-40E0-A752-B8B765D2D861}" srcOrd="0" destOrd="0" presId="urn:microsoft.com/office/officeart/2008/layout/LinedList"/>
    <dgm:cxn modelId="{9A8B8ABD-CA1D-4FCB-9866-55B65EAC5C41}" type="presParOf" srcId="{3D05D18F-29E5-49F7-A199-48514431E98D}" destId="{EF79D121-C2AE-45D5-8E66-AC67AD1D0D97}" srcOrd="1" destOrd="0" presId="urn:microsoft.com/office/officeart/2008/layout/LinedList"/>
    <dgm:cxn modelId="{926B53D1-8314-4699-846B-95C8C45F77FF}" type="presParOf" srcId="{EF79D121-C2AE-45D5-8E66-AC67AD1D0D97}" destId="{ACD5968B-767B-4C9B-A1DE-CE31610D090E}" srcOrd="0" destOrd="0" presId="urn:microsoft.com/office/officeart/2008/layout/LinedList"/>
    <dgm:cxn modelId="{C522B1C9-42F0-4104-8421-C2CC2F8BC133}" type="presParOf" srcId="{EF79D121-C2AE-45D5-8E66-AC67AD1D0D97}" destId="{0A2FD9E2-1F27-4DC1-8915-AACB516A8730}" srcOrd="1" destOrd="0" presId="urn:microsoft.com/office/officeart/2008/layout/LinedList"/>
    <dgm:cxn modelId="{46CC1CBE-801A-4CD7-B695-C9F55B9F40C2}" type="presParOf" srcId="{0A2FD9E2-1F27-4DC1-8915-AACB516A8730}" destId="{33414220-86BC-4588-8FA9-71E110CC66E1}" srcOrd="0" destOrd="0" presId="urn:microsoft.com/office/officeart/2008/layout/LinedList"/>
    <dgm:cxn modelId="{3D796B98-6FEB-48E7-8DCD-1988FE5F0C33}" type="presParOf" srcId="{0A2FD9E2-1F27-4DC1-8915-AACB516A8730}" destId="{488E3CE4-390E-4842-B38E-47DCBBC27103}" srcOrd="1" destOrd="0" presId="urn:microsoft.com/office/officeart/2008/layout/LinedList"/>
    <dgm:cxn modelId="{2B0BA16A-CB2E-43E9-9BD7-6123A6FE6A22}" type="presParOf" srcId="{488E3CE4-390E-4842-B38E-47DCBBC27103}" destId="{C450E92D-6640-4C00-A8EF-42E03BA208B5}" srcOrd="0" destOrd="0" presId="urn:microsoft.com/office/officeart/2008/layout/LinedList"/>
    <dgm:cxn modelId="{681B32A0-12F9-4DCA-8485-1625FBD0DA0C}" type="presParOf" srcId="{488E3CE4-390E-4842-B38E-47DCBBC27103}" destId="{CAD27AAA-0EEC-4520-8796-135B343F5FBA}" srcOrd="1" destOrd="0" presId="urn:microsoft.com/office/officeart/2008/layout/LinedList"/>
    <dgm:cxn modelId="{EC35CD7F-4C67-41ED-BB17-BC8E328AE8A0}" type="presParOf" srcId="{488E3CE4-390E-4842-B38E-47DCBBC27103}" destId="{EE451463-CA90-4B7E-97D7-598C2E02AF73}" srcOrd="2" destOrd="0" presId="urn:microsoft.com/office/officeart/2008/layout/LinedList"/>
    <dgm:cxn modelId="{88AD40A9-7360-4A04-8660-3847C312C006}" type="presParOf" srcId="{0A2FD9E2-1F27-4DC1-8915-AACB516A8730}" destId="{7D918E27-CA2A-4C01-AB07-54A3A3009E5E}" srcOrd="2" destOrd="0" presId="urn:microsoft.com/office/officeart/2008/layout/LinedList"/>
    <dgm:cxn modelId="{144628EE-90C4-4480-9760-409BD086BD97}" type="presParOf" srcId="{0A2FD9E2-1F27-4DC1-8915-AACB516A8730}" destId="{8DE6FD57-8102-4D05-AC0C-7368AAECC8DE}" srcOrd="3" destOrd="0" presId="urn:microsoft.com/office/officeart/2008/layout/LinedList"/>
    <dgm:cxn modelId="{A09F7A60-D7DD-479C-8FE9-AA459163541A}" type="presParOf" srcId="{0A2FD9E2-1F27-4DC1-8915-AACB516A8730}" destId="{5D6E8E4C-2657-4ECE-86B2-9E4BA3E23E5A}" srcOrd="4" destOrd="0" presId="urn:microsoft.com/office/officeart/2008/layout/LinedList"/>
    <dgm:cxn modelId="{C05C4686-7E87-4F5E-88CD-50C3E9D3FB58}" type="presParOf" srcId="{5D6E8E4C-2657-4ECE-86B2-9E4BA3E23E5A}" destId="{8B8F61C3-8E0C-4E07-93B7-ADB2A1FF94F5}" srcOrd="0" destOrd="0" presId="urn:microsoft.com/office/officeart/2008/layout/LinedList"/>
    <dgm:cxn modelId="{B5212E61-9DFF-431F-800F-51DE68975459}" type="presParOf" srcId="{5D6E8E4C-2657-4ECE-86B2-9E4BA3E23E5A}" destId="{F1880E1B-3860-4906-84E8-3FAF16752E8C}" srcOrd="1" destOrd="0" presId="urn:microsoft.com/office/officeart/2008/layout/LinedList"/>
    <dgm:cxn modelId="{092B5A31-A55B-46ED-AE58-DDF2F694A7C6}" type="presParOf" srcId="{5D6E8E4C-2657-4ECE-86B2-9E4BA3E23E5A}" destId="{02434C96-BF2E-4A76-AD0F-6E28F4D5E76D}" srcOrd="2" destOrd="0" presId="urn:microsoft.com/office/officeart/2008/layout/LinedList"/>
    <dgm:cxn modelId="{27CA29FC-BE48-4403-A61B-4F07293EAD7E}" type="presParOf" srcId="{0A2FD9E2-1F27-4DC1-8915-AACB516A8730}" destId="{11CA7F6E-230C-4225-B476-937FFDDC8CBA}" srcOrd="5" destOrd="0" presId="urn:microsoft.com/office/officeart/2008/layout/LinedList"/>
    <dgm:cxn modelId="{03C920FE-F6EA-435A-9F09-87294BB8319E}" type="presParOf" srcId="{0A2FD9E2-1F27-4DC1-8915-AACB516A8730}" destId="{A25EDAC7-B2A2-49AA-B29A-229A95458DCE}" srcOrd="6" destOrd="0" presId="urn:microsoft.com/office/officeart/2008/layout/LinedList"/>
    <dgm:cxn modelId="{45DC1A0A-B160-456F-B28E-A1EEB93C0175}" type="presParOf" srcId="{0A2FD9E2-1F27-4DC1-8915-AACB516A8730}" destId="{01FF874D-B022-4287-8F66-A85A55A2673F}" srcOrd="7" destOrd="0" presId="urn:microsoft.com/office/officeart/2008/layout/LinedList"/>
    <dgm:cxn modelId="{FE97CF4A-D0D3-4F5A-AB7B-98A57190B097}" type="presParOf" srcId="{01FF874D-B022-4287-8F66-A85A55A2673F}" destId="{9577C635-BD9C-43D7-8FAF-55A66522D3B4}" srcOrd="0" destOrd="0" presId="urn:microsoft.com/office/officeart/2008/layout/LinedList"/>
    <dgm:cxn modelId="{F1C716C9-AC4F-473A-83AC-C2B872699D94}" type="presParOf" srcId="{01FF874D-B022-4287-8F66-A85A55A2673F}" destId="{D41ED38F-DCF6-4316-9D59-EFE4F20623F2}" srcOrd="1" destOrd="0" presId="urn:microsoft.com/office/officeart/2008/layout/LinedList"/>
    <dgm:cxn modelId="{B6336249-527D-4EE7-AA9F-A1DDF2EB2E1A}" type="presParOf" srcId="{01FF874D-B022-4287-8F66-A85A55A2673F}" destId="{5359697E-9177-41AC-AEEC-C42F7E138AB3}" srcOrd="2" destOrd="0" presId="urn:microsoft.com/office/officeart/2008/layout/LinedList"/>
    <dgm:cxn modelId="{0C8E57C2-B919-4B69-B4E3-802A9E648D44}" type="presParOf" srcId="{0A2FD9E2-1F27-4DC1-8915-AACB516A8730}" destId="{0D4077B1-9FE1-4818-A103-B5F1F238BBEC}" srcOrd="8" destOrd="0" presId="urn:microsoft.com/office/officeart/2008/layout/LinedList"/>
    <dgm:cxn modelId="{C17D1F81-5373-468F-B61F-BFDEB37A95A2}" type="presParOf" srcId="{0A2FD9E2-1F27-4DC1-8915-AACB516A8730}" destId="{4DEAFA22-32F3-49A6-AFE8-C30CD434296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D17A5-1D76-40E0-A752-B8B765D2D861}">
      <dsp:nvSpPr>
        <dsp:cNvPr id="0" name=""/>
        <dsp:cNvSpPr/>
      </dsp:nvSpPr>
      <dsp:spPr>
        <a:xfrm>
          <a:off x="0" y="0"/>
          <a:ext cx="1102535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5968B-767B-4C9B-A1DE-CE31610D090E}">
      <dsp:nvSpPr>
        <dsp:cNvPr id="0" name=""/>
        <dsp:cNvSpPr/>
      </dsp:nvSpPr>
      <dsp:spPr>
        <a:xfrm>
          <a:off x="0" y="0"/>
          <a:ext cx="2205071" cy="3116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400" kern="1200" dirty="0">
              <a:solidFill>
                <a:srgbClr val="0F6FC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План</a:t>
          </a:r>
          <a:endParaRPr lang="ru-RU" sz="4400" kern="1200" dirty="0">
            <a:solidFill>
              <a:srgbClr val="0F6FC6"/>
            </a:solidFill>
            <a:latin typeface="Times New Roman" panose="02020603050405020304" pitchFamily="18" charset="0"/>
            <a:ea typeface="+mj-ea"/>
            <a:cs typeface="Times New Roman" panose="02020603050405020304" pitchFamily="18" charset="0"/>
          </a:endParaRPr>
        </a:p>
      </dsp:txBody>
      <dsp:txXfrm>
        <a:off x="0" y="0"/>
        <a:ext cx="2205071" cy="3116026"/>
      </dsp:txXfrm>
    </dsp:sp>
    <dsp:sp modelId="{CAD27AAA-0EEC-4520-8796-135B343F5FBA}">
      <dsp:nvSpPr>
        <dsp:cNvPr id="0" name=""/>
        <dsp:cNvSpPr/>
      </dsp:nvSpPr>
      <dsp:spPr>
        <a:xfrm>
          <a:off x="2370451" y="46786"/>
          <a:ext cx="8654903" cy="10568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just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100" kern="1200" dirty="0">
              <a:latin typeface="+mn-lt"/>
            </a:rPr>
            <a:t>Статистика</a:t>
          </a:r>
          <a:endParaRPr lang="ru-RU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0451" y="46786"/>
        <a:ext cx="8654903" cy="1056868"/>
      </dsp:txXfrm>
    </dsp:sp>
    <dsp:sp modelId="{7D918E27-CA2A-4C01-AB07-54A3A3009E5E}">
      <dsp:nvSpPr>
        <dsp:cNvPr id="0" name=""/>
        <dsp:cNvSpPr/>
      </dsp:nvSpPr>
      <dsp:spPr>
        <a:xfrm>
          <a:off x="2205071" y="1103654"/>
          <a:ext cx="88202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80E1B-3860-4906-84E8-3FAF16752E8C}">
      <dsp:nvSpPr>
        <dsp:cNvPr id="0" name=""/>
        <dsp:cNvSpPr/>
      </dsp:nvSpPr>
      <dsp:spPr>
        <a:xfrm>
          <a:off x="2370451" y="1150440"/>
          <a:ext cx="8654903" cy="93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just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100" kern="1200" dirty="0">
              <a:latin typeface="+mn-lt"/>
            </a:rPr>
            <a:t>Основные определения</a:t>
          </a:r>
          <a:endParaRPr lang="ru-RU" sz="4100" kern="1200" dirty="0"/>
        </a:p>
      </dsp:txBody>
      <dsp:txXfrm>
        <a:off x="2370451" y="1150440"/>
        <a:ext cx="8654903" cy="935720"/>
      </dsp:txXfrm>
    </dsp:sp>
    <dsp:sp modelId="{11CA7F6E-230C-4225-B476-937FFDDC8CBA}">
      <dsp:nvSpPr>
        <dsp:cNvPr id="0" name=""/>
        <dsp:cNvSpPr/>
      </dsp:nvSpPr>
      <dsp:spPr>
        <a:xfrm>
          <a:off x="2205071" y="2086161"/>
          <a:ext cx="88202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ED38F-DCF6-4316-9D59-EFE4F20623F2}">
      <dsp:nvSpPr>
        <dsp:cNvPr id="0" name=""/>
        <dsp:cNvSpPr/>
      </dsp:nvSpPr>
      <dsp:spPr>
        <a:xfrm>
          <a:off x="2370451" y="2132947"/>
          <a:ext cx="8654903" cy="93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just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&gt;</a:t>
          </a:r>
          <a:r>
            <a:rPr lang="ru-RU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4100" kern="1200" dirty="0">
              <a:latin typeface="+mn-lt"/>
            </a:rPr>
            <a:t>Демонстрация проверки гипотез</a:t>
          </a:r>
        </a:p>
      </dsp:txBody>
      <dsp:txXfrm>
        <a:off x="2370451" y="2132947"/>
        <a:ext cx="8654903" cy="935720"/>
      </dsp:txXfrm>
    </dsp:sp>
    <dsp:sp modelId="{0D4077B1-9FE1-4818-A103-B5F1F238BBEC}">
      <dsp:nvSpPr>
        <dsp:cNvPr id="0" name=""/>
        <dsp:cNvSpPr/>
      </dsp:nvSpPr>
      <dsp:spPr>
        <a:xfrm>
          <a:off x="2205071" y="3068667"/>
          <a:ext cx="88202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3F0CA26-FEA9-43A3-9F57-3E51AC0869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B18787-8FCA-4E4C-841C-B72D81B815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8D959-9057-428B-BEF0-A12113424B51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54AA32-7092-4D9B-8668-04B8D7D732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4EB4DB-EBE2-4B32-86AE-9D4D70CD28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EE1BF-5645-48FA-9F89-D1310099B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55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16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17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18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05D833A-3A76-424D-9E23-95A085606F90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733D3B-1B97-4553-9301-AED8B186ACF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5765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632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070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997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1117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880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391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246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925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648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2516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245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2906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2196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1702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6375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3775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6435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5802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C6E75C2-BEF2-40A4-98EF-493F07145E6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821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293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998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210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255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4029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DCB8300-075C-4BE2-871C-884D32E34A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475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C9AF48-02CF-4E49-98DA-2E33A01D4A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D31278-9065-4B70-8055-A184C2A3A6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0BB622-F237-422E-880E-D7EBD0E3800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B1555F-5405-4186-96D9-F99CCBE4A6A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1524B6-1D90-4C31-9EE3-CFED1CA920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D752F9-9FB8-421C-90C0-53D33B8385E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303E52-296C-40A4-A035-38CB3E45A8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0655D9-8D87-4AB9-B665-5F26A3EA68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781121-EE6D-4404-9F2D-2D4C3EEDD0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F7DB18-F501-4156-8942-396D2A7D74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FA797C3-98AF-4682-AE04-536A0BC8AA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48944F-5C8D-4B66-BDD4-6F920E4026E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44EA91-E098-4B8B-858B-8F27592A89A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C6F14E0-3A57-4798-A2B2-23DCC04EC3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D46FB0D-7CD8-4DFE-B40D-1F7DB6D2E2F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74B276-F800-40B7-AB65-B0BB5F31934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20C4B8-9824-4523-B5FD-D11E06C4A42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Картинка на пол слайда+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B3361-8570-4210-BB88-AF2A97E6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14DE-858A-4D5F-B4CA-4D7FAE9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FD154-5197-484A-8B2C-4D56579F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8F85C-67A4-4557-810D-331606D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564BBCDF-C318-4532-82CB-DBD07EF0502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481326" y="1889760"/>
            <a:ext cx="5483444" cy="4018122"/>
          </a:xfrm>
        </p:spPr>
        <p:txBody>
          <a:bodyPr>
            <a:normAutofit/>
          </a:bodyPr>
          <a:lstStyle>
            <a:lvl1pPr marL="0" indent="0" algn="l">
              <a:buNone/>
              <a:defRPr sz="9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Текстовый контент</a:t>
            </a:r>
          </a:p>
        </p:txBody>
      </p:sp>
      <p:sp>
        <p:nvSpPr>
          <p:cNvPr id="10" name="Рисунок 32">
            <a:extLst>
              <a:ext uri="{FF2B5EF4-FFF2-40B4-BE49-F238E27FC236}">
                <a16:creationId xmlns:a16="http://schemas.microsoft.com/office/drawing/2014/main" id="{4854D890-0D88-458C-A517-2B282C8045E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7231" y="1359219"/>
            <a:ext cx="5401203" cy="4548662"/>
          </a:xfrm>
          <a:prstGeom prst="roundRect">
            <a:avLst>
              <a:gd name="adj" fmla="val 1590"/>
            </a:avLst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 </a:t>
            </a:r>
          </a:p>
        </p:txBody>
      </p:sp>
      <p:sp>
        <p:nvSpPr>
          <p:cNvPr id="11" name="Текст 34">
            <a:extLst>
              <a:ext uri="{FF2B5EF4-FFF2-40B4-BE49-F238E27FC236}">
                <a16:creationId xmlns:a16="http://schemas.microsoft.com/office/drawing/2014/main" id="{863913D5-5160-4196-9501-FE680A2112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976" y="1359219"/>
            <a:ext cx="5489793" cy="35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688677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8DC5D05-6481-40ED-AB1D-1EA8B171A0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6194D622-4942-46F7-8E5B-C60B0ABBDA8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3BB23CE-594C-4003-A3B6-77579CA778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F0A6FF9-E3FB-4AEA-91DB-4C1034C557E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3381F3-0CDD-474C-807F-34A6DAAD59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FFEE90E-73B6-4534-ADE9-7532552995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EB8E93C-C1F4-44C4-8351-AFEF8851143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006E8E1-41B8-4E2C-82E1-5F98717C10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983F296-A6ED-4856-B989-9BFE9A19D1C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AB86F49-B21D-4D79-A59F-94D7313C5C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FA5DB81-CD5E-4867-AB77-9BD2FC90D21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D1F666D-41E8-4A49-940A-F8A6A48F757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29F7C90-0576-48DA-A967-02284AAFE25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4B76D1-431A-4B4A-A629-BD3C5B164C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02921E-8061-47C9-BFA9-3DAFAFE11E8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61B87B-3A24-4C2A-88AB-B5A6220ADD4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02DC56-A4B4-4E5C-9543-B52B8FB0653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97EB3E2-8CF2-49E0-B8FA-8F7849149DA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  <a:endParaRPr dirty="0"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A819E1-BFB5-437B-B1C4-201306CCDE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231120" y="243720"/>
            <a:ext cx="11723760" cy="637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231120" y="243720"/>
            <a:ext cx="11723760" cy="6377040"/>
          </a:xfrm>
          <a:prstGeom prst="rect">
            <a:avLst/>
          </a:prstGeom>
          <a:solidFill>
            <a:srgbClr val="0070C0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cxnSp>
        <p:nvCxnSpPr>
          <p:cNvPr id="2" name="Straight Connector 7"/>
          <p:cNvCxnSpPr/>
          <p:nvPr/>
        </p:nvCxnSpPr>
        <p:spPr>
          <a:xfrm>
            <a:off x="1978560" y="3733560"/>
            <a:ext cx="8230320" cy="7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43000" y="609480"/>
            <a:ext cx="9874800" cy="135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ftr" idx="1"/>
          </p:nvPr>
        </p:nvSpPr>
        <p:spPr>
          <a:xfrm>
            <a:off x="3949200" y="6223680"/>
            <a:ext cx="4717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chemeClr val="accent1"/>
                </a:solidFill>
                <a:latin typeface="Corbe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chemeClr val="accent1"/>
                </a:solidFill>
                <a:latin typeface="Corbel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9329400" y="6223680"/>
            <a:ext cx="1705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accent1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BE631B-BE75-470B-90AC-C2F45AC6E640}" type="slidenum">
              <a:rPr lang="en-US" sz="1200" b="0" strike="noStrike" spc="-1">
                <a:solidFill>
                  <a:schemeClr val="accent1"/>
                </a:solidFill>
                <a:latin typeface="Corbel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3"/>
          </p:nvPr>
        </p:nvSpPr>
        <p:spPr>
          <a:xfrm>
            <a:off x="1143000" y="6223680"/>
            <a:ext cx="2328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231120" y="243720"/>
            <a:ext cx="11723760" cy="637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3949200" y="6223680"/>
            <a:ext cx="4717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chemeClr val="accent1"/>
                </a:solidFill>
                <a:latin typeface="Corbe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chemeClr val="accent1"/>
                </a:solidFill>
                <a:latin typeface="Corbel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9329400" y="6223680"/>
            <a:ext cx="1705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accent1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FE770EB-E2AA-4A59-8FB4-066D7E58538E}" type="slidenum">
              <a:rPr lang="en-US" sz="1200" b="0" strike="noStrike" spc="-1">
                <a:solidFill>
                  <a:schemeClr val="accent1"/>
                </a:solidFill>
                <a:latin typeface="Corbel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1143000" y="6223680"/>
            <a:ext cx="2328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714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/>
          <p:nvPr/>
        </p:nvSpPr>
        <p:spPr>
          <a:xfrm>
            <a:off x="231120" y="243720"/>
            <a:ext cx="11723760" cy="637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Rectangle 6"/>
          <p:cNvSpPr/>
          <p:nvPr/>
        </p:nvSpPr>
        <p:spPr>
          <a:xfrm>
            <a:off x="231120" y="243720"/>
            <a:ext cx="11723760" cy="637704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ftr" idx="13"/>
          </p:nvPr>
        </p:nvSpPr>
        <p:spPr>
          <a:xfrm>
            <a:off x="3949200" y="6223680"/>
            <a:ext cx="4717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chemeClr val="accent1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chemeClr val="accent1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14"/>
          </p:nvPr>
        </p:nvSpPr>
        <p:spPr>
          <a:xfrm>
            <a:off x="9329400" y="6223680"/>
            <a:ext cx="1705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accent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5E44727-03AA-4927-B6D8-6471A72EBD46}" type="slidenum">
              <a:rPr lang="en-US" sz="1200" b="0" strike="noStrike" spc="-1">
                <a:solidFill>
                  <a:schemeClr val="accent1"/>
                </a:solidFill>
                <a:latin typeface="Times New Roman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15"/>
          </p:nvPr>
        </p:nvSpPr>
        <p:spPr>
          <a:xfrm>
            <a:off x="1143000" y="6223680"/>
            <a:ext cx="2328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discordapp.com/users/@allyon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.me/Allyonzy" TargetMode="External"/><Relationship Id="rId5" Type="http://schemas.openxmlformats.org/officeDocument/2006/relationships/hyperlink" Target="mailto:yelena.korneeva@ya.ru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25400" y="2749680"/>
            <a:ext cx="10965240" cy="1586880"/>
          </a:xfrm>
          <a:prstGeom prst="rect">
            <a:avLst/>
          </a:prstGeom>
          <a:solidFill>
            <a:srgbClr val="0F6FC6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85000"/>
              </a:lnSpc>
              <a:buNone/>
              <a:tabLst>
                <a:tab pos="0" algn="l"/>
              </a:tabLst>
            </a:pPr>
            <a:r>
              <a:rPr lang="ru-RU" sz="5000" b="1" strike="noStrike" cap="all" spc="-1" dirty="0">
                <a:solidFill>
                  <a:srgbClr val="FFFFFF"/>
                </a:solidFill>
                <a:latin typeface="Times New Roman"/>
              </a:rPr>
              <a:t>анализ больших данных</a:t>
            </a:r>
            <a:endParaRPr lang="ru-RU" sz="5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Box 3"/>
          <p:cNvSpPr/>
          <p:nvPr/>
        </p:nvSpPr>
        <p:spPr>
          <a:xfrm>
            <a:off x="1144620" y="275054"/>
            <a:ext cx="101268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ФГБОУ ВО «Тверской государственный технический университет»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Кафедра «Программное обеспечение»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Прямоугольник 4"/>
          <p:cNvSpPr/>
          <p:nvPr/>
        </p:nvSpPr>
        <p:spPr>
          <a:xfrm>
            <a:off x="2404800" y="5381975"/>
            <a:ext cx="928584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Подготовила: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Старший преподаватель кафедры ПО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Корнеева Елена Игоревна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2" name="Прямая соединительная линия 6"/>
          <p:cNvCxnSpPr/>
          <p:nvPr/>
        </p:nvCxnSpPr>
        <p:spPr>
          <a:xfrm>
            <a:off x="994680" y="2747160"/>
            <a:ext cx="10427400" cy="7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23" name="Прямая соединительная линия 7"/>
          <p:cNvCxnSpPr/>
          <p:nvPr/>
        </p:nvCxnSpPr>
        <p:spPr>
          <a:xfrm>
            <a:off x="994680" y="5287680"/>
            <a:ext cx="10427400" cy="7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225" name="Subtitle 2"/>
          <p:cNvSpPr/>
          <p:nvPr/>
        </p:nvSpPr>
        <p:spPr>
          <a:xfrm>
            <a:off x="725400" y="4422248"/>
            <a:ext cx="10695600" cy="8647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ru-RU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Регрессия и корреляция. Проверка статистических гипотез </a:t>
            </a:r>
          </a:p>
          <a:p>
            <a:pPr algn="ctr">
              <a:lnSpc>
                <a:spcPct val="90000"/>
              </a:lnSpc>
              <a:spcBef>
                <a:spcPts val="1400"/>
              </a:spcBef>
              <a:tabLst>
                <a:tab pos="0" algn="l"/>
              </a:tabLst>
            </a:pPr>
            <a:r>
              <a:rPr lang="ru-RU" sz="2400" spc="-1" dirty="0">
                <a:solidFill>
                  <a:srgbClr val="FFFFFF"/>
                </a:solidFill>
                <a:latin typeface="Times New Roman"/>
                <a:ea typeface="DejaVu Sans"/>
              </a:rPr>
              <a:t>Лекция 2. 8</a:t>
            </a:r>
            <a:r>
              <a:rPr lang="en-US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lang="ru-RU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семестр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651DA-32B9-4BBD-A9D4-79BF95E7E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66040"/>
            <a:ext cx="18954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274F5-4905-4F96-88B9-674828BF0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182" y="438079"/>
            <a:ext cx="1325820" cy="1357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F6CE13-A0F1-45C4-8411-2299E7D861FE}"/>
              </a:ext>
            </a:extLst>
          </p:cNvPr>
          <p:cNvSpPr txBox="1"/>
          <p:nvPr/>
        </p:nvSpPr>
        <p:spPr>
          <a:xfrm>
            <a:off x="338558" y="5554741"/>
            <a:ext cx="6094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yelena.korneeva@ya.ru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https://t.me/Allyonzy</a:t>
            </a:r>
            <a:endParaRPr lang="ru-RU" sz="2000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https://discordapp.com/users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/@allyonz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2AD5417-9BC9-4686-9E67-70D9AD057477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85A8985-A639-4858-95EF-B9B9A11E21CC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3381F3-0CDD-474C-807F-34A6DAAD5977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Статистика. Доверительный интервал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8FA-3F21-4838-91CE-2D88896982C8}"/>
              </a:ext>
            </a:extLst>
          </p:cNvPr>
          <p:cNvSpPr txBox="1"/>
          <p:nvPr/>
        </p:nvSpPr>
        <p:spPr>
          <a:xfrm>
            <a:off x="609480" y="1026131"/>
            <a:ext cx="109724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𝛾-доверительный интервал - это интервал, внутри которого с заданной</a:t>
            </a:r>
          </a:p>
          <a:p>
            <a:r>
              <a:rPr lang="ru-RU" sz="2400" dirty="0"/>
              <a:t>вероятностью 𝛾 находится истинное значение параметра.</a:t>
            </a:r>
          </a:p>
          <a:p>
            <a:endParaRPr lang="ru-RU" sz="2400" dirty="0"/>
          </a:p>
          <a:p>
            <a:r>
              <a:rPr lang="ru-RU" sz="2400" dirty="0"/>
              <a:t>Доверительный интервал (англ. </a:t>
            </a:r>
            <a:r>
              <a:rPr lang="ru-RU" sz="2400" dirty="0" err="1"/>
              <a:t>confidence</a:t>
            </a:r>
            <a:r>
              <a:rPr lang="ru-RU" sz="2400" dirty="0"/>
              <a:t> </a:t>
            </a:r>
            <a:r>
              <a:rPr lang="ru-RU" sz="2400" dirty="0" err="1"/>
              <a:t>interval</a:t>
            </a:r>
            <a:r>
              <a:rPr lang="ru-RU" sz="2400" dirty="0"/>
              <a:t>) — отрезок числовой оси, в который с заданной вероятностью попадает нужный нам параметр генеральной совокупности. Параметр неизвестен, но его можно оценить по выборке.</a:t>
            </a:r>
          </a:p>
          <a:p>
            <a:endParaRPr lang="ru-RU" sz="2400" dirty="0"/>
          </a:p>
          <a:p>
            <a:r>
              <a:rPr lang="ru-RU" sz="2400" dirty="0"/>
              <a:t>Если величина с вероятностью 99% попадает в интервал от 300 до 500, то 99%-й доверительный интервал для неё — это (300, 500).</a:t>
            </a:r>
          </a:p>
        </p:txBody>
      </p:sp>
    </p:spTree>
    <p:extLst>
      <p:ext uri="{BB962C8B-B14F-4D97-AF65-F5344CB8AC3E}">
        <p14:creationId xmlns:p14="http://schemas.microsoft.com/office/powerpoint/2010/main" val="358079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Статистика. Доверительный интервал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8FA-3F21-4838-91CE-2D88896982C8}"/>
              </a:ext>
            </a:extLst>
          </p:cNvPr>
          <p:cNvSpPr txBox="1"/>
          <p:nvPr/>
        </p:nvSpPr>
        <p:spPr>
          <a:xfrm>
            <a:off x="609480" y="1026131"/>
            <a:ext cx="10972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Доверительный интервал — это не просто диапазон значений случайной величины.</a:t>
            </a:r>
          </a:p>
          <a:p>
            <a:endParaRPr lang="ru-RU" sz="2400" dirty="0"/>
          </a:p>
          <a:p>
            <a:r>
              <a:rPr lang="ru-RU" sz="2400" dirty="0"/>
              <a:t>Величина, которую мы оцениваем, изначально неслучайная. Например, средний чек — это просто одно число. Это параметр поведения пользователей, у него нет разброса значений и дисперсии.</a:t>
            </a:r>
          </a:p>
          <a:p>
            <a:endParaRPr lang="ru-RU" sz="2400" dirty="0"/>
          </a:p>
          <a:p>
            <a:r>
              <a:rPr lang="ru-RU" sz="2400" dirty="0"/>
              <a:t>Вероятность возникает потому, что число неизвестно по генеральной совокупности и оценивается по выборке. Случайность выборки вносит случайность и в оценку.</a:t>
            </a:r>
          </a:p>
          <a:p>
            <a:endParaRPr lang="ru-RU" sz="2400" dirty="0"/>
          </a:p>
          <a:p>
            <a:r>
              <a:rPr lang="ru-RU" sz="2400" dirty="0"/>
              <a:t>Доверительный интервал оценивает уверенность в этой оценке.</a:t>
            </a:r>
          </a:p>
        </p:txBody>
      </p:sp>
    </p:spTree>
    <p:extLst>
      <p:ext uri="{BB962C8B-B14F-4D97-AF65-F5344CB8AC3E}">
        <p14:creationId xmlns:p14="http://schemas.microsoft.com/office/powerpoint/2010/main" val="26457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Статистика. Предельная теорема теории вероятностей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D09A8C-E7DC-437E-B535-3A7D8B7A7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9" y="1049693"/>
            <a:ext cx="11132917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32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Статистика. Предельная теорема теории</a:t>
            </a:r>
            <a:br>
              <a:rPr lang="ru-RU" sz="2800" dirty="0"/>
            </a:br>
            <a:r>
              <a:rPr lang="ru-RU" sz="2800" dirty="0"/>
              <a:t>вероятностей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08FB0-D5C4-4DE7-91F1-5AD609BCC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8" y="1119673"/>
            <a:ext cx="11060034" cy="48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1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Статистика. Доверительный интервал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39FDB9-5D16-455D-BBD7-D52ADE7A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07" y="1119673"/>
            <a:ext cx="1112238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Статистика. Доверительный интервал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415CBA-EC3D-4ADC-A118-FBEE5C69B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1" y="1119672"/>
            <a:ext cx="11451032" cy="485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7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Статистика. Доверительный интервал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9EDBC-D054-41B5-A95C-0CECE2B7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096346"/>
            <a:ext cx="9727243" cy="44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Статистика. Построение доверительного</a:t>
            </a:r>
            <a:br>
              <a:rPr lang="ru-RU" sz="2800" dirty="0"/>
            </a:br>
            <a:r>
              <a:rPr lang="ru-RU" sz="2800" dirty="0"/>
              <a:t>интервала методом </a:t>
            </a:r>
            <a:r>
              <a:rPr lang="ru-RU" sz="2800" dirty="0" err="1"/>
              <a:t>бутстреп</a:t>
            </a:r>
            <a:r>
              <a:rPr lang="ru-RU" sz="2800" dirty="0"/>
              <a:t> (</a:t>
            </a:r>
            <a:r>
              <a:rPr lang="ru-RU" sz="2800" dirty="0" err="1"/>
              <a:t>bootstrap</a:t>
            </a:r>
            <a:r>
              <a:rPr lang="ru-RU" sz="2800" dirty="0"/>
              <a:t>)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5F0DA4-8058-420E-9F86-54B95A12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87" y="1366157"/>
            <a:ext cx="11169826" cy="41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6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Статистика. Построение доверительного</a:t>
            </a:r>
            <a:br>
              <a:rPr lang="ru-RU" sz="2800" dirty="0"/>
            </a:br>
            <a:r>
              <a:rPr lang="ru-RU" sz="2800" dirty="0"/>
              <a:t>интервала методом </a:t>
            </a:r>
            <a:r>
              <a:rPr lang="ru-RU" sz="2800" dirty="0" err="1"/>
              <a:t>бутстреп</a:t>
            </a:r>
            <a:r>
              <a:rPr lang="ru-RU" sz="2800" dirty="0"/>
              <a:t> (</a:t>
            </a:r>
            <a:r>
              <a:rPr lang="ru-RU" sz="2800" dirty="0" err="1"/>
              <a:t>bootstrap</a:t>
            </a:r>
            <a:r>
              <a:rPr lang="ru-RU" sz="2800" dirty="0"/>
              <a:t>)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0E7542-D5B9-4164-A7F2-D34B12142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119673"/>
            <a:ext cx="10657465" cy="49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2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19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119673"/>
            <a:ext cx="109724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Гипотеза — это предположение, которое мы делаем о параметрах нашего</a:t>
            </a:r>
          </a:p>
          <a:p>
            <a:r>
              <a:rPr lang="ru-RU" sz="2400" dirty="0"/>
              <a:t>распределения.</a:t>
            </a:r>
          </a:p>
          <a:p>
            <a:endParaRPr lang="ru-RU" sz="2400" dirty="0"/>
          </a:p>
          <a:p>
            <a:r>
              <a:rPr lang="ru-RU" sz="2400" dirty="0"/>
              <a:t>Нулевая гипотеза – никакой разницы/эффекта нет</a:t>
            </a:r>
          </a:p>
          <a:p>
            <a:r>
              <a:rPr lang="ru-RU" sz="2400" dirty="0"/>
              <a:t>Альтернативная гипотеза – разница/эффект есть</a:t>
            </a:r>
          </a:p>
          <a:p>
            <a:endParaRPr lang="ru-RU" sz="2400" dirty="0"/>
          </a:p>
          <a:p>
            <a:r>
              <a:rPr lang="ru-RU" sz="2400" dirty="0"/>
              <a:t>Альтернативная гипотеза, которая сформулирована через «не равно»,</a:t>
            </a:r>
          </a:p>
          <a:p>
            <a:r>
              <a:rPr lang="ru-RU" sz="2400" dirty="0"/>
              <a:t>называется двусторонней. Это значит, что мы интересуемся отклонением от</a:t>
            </a:r>
          </a:p>
          <a:p>
            <a:r>
              <a:rPr lang="ru-RU" sz="2400" dirty="0"/>
              <a:t>исходного предположения в две стороны: в большую и в меньшую.</a:t>
            </a:r>
          </a:p>
        </p:txBody>
      </p:sp>
    </p:spTree>
    <p:extLst>
      <p:ext uri="{BB962C8B-B14F-4D97-AF65-F5344CB8AC3E}">
        <p14:creationId xmlns:p14="http://schemas.microsoft.com/office/powerpoint/2010/main" val="427877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ftr" idx="19"/>
          </p:nvPr>
        </p:nvSpPr>
        <p:spPr>
          <a:xfrm>
            <a:off x="3949199" y="6223680"/>
            <a:ext cx="4835985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20"/>
          </p:nvPr>
        </p:nvSpPr>
        <p:spPr>
          <a:xfrm>
            <a:off x="9329400" y="6223680"/>
            <a:ext cx="1705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95444535"/>
              </p:ext>
            </p:extLst>
          </p:nvPr>
        </p:nvGraphicFramePr>
        <p:xfrm>
          <a:off x="583322" y="569566"/>
          <a:ext cx="11025355" cy="3116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119673"/>
            <a:ext cx="109724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Бывают и другие гипотезы — односторонние. Например, можно сформулировать альтернативную гипотезу так: H1: средний чек&gt;250. Это значит, что нас интересует отклонение от предположения только в одну сторону, здесь — в большую.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Мы отклоним нулевую гипотезу только в случае, если по данным увидим, что истинное среднее значительно больше указанного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18998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119673"/>
            <a:ext cx="10972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Тестирование гипотез — это процесс, в котором мы используем данные, чтобы проверить нашу гипотезу.</a:t>
            </a:r>
          </a:p>
          <a:p>
            <a:endParaRPr lang="ru-RU" sz="2400" dirty="0"/>
          </a:p>
          <a:p>
            <a:r>
              <a:rPr lang="ru-RU" sz="2400" dirty="0"/>
              <a:t>Иногда данные предоставляют достаточно доказательств, что наша гипотеза неверна. А иногда они не противоречат гипотезе, тогда у нас нет оснований отвергнуть наше предположение.</a:t>
            </a:r>
          </a:p>
          <a:p>
            <a:endParaRPr lang="ru-RU" sz="2400" dirty="0"/>
          </a:p>
          <a:p>
            <a:r>
              <a:rPr lang="ru-RU" sz="2400" dirty="0"/>
              <a:t>Обратите внимание, что мы всегда будем использовать такой подход:</a:t>
            </a:r>
          </a:p>
          <a:p>
            <a:r>
              <a:rPr lang="ru-RU" sz="2400" dirty="0"/>
              <a:t>определять — можем или не можем отвергнуть нашу основную гипотезу.</a:t>
            </a:r>
          </a:p>
        </p:txBody>
      </p:sp>
    </p:spTree>
    <p:extLst>
      <p:ext uri="{BB962C8B-B14F-4D97-AF65-F5344CB8AC3E}">
        <p14:creationId xmlns:p14="http://schemas.microsoft.com/office/powerpoint/2010/main" val="2057350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119673"/>
            <a:ext cx="10972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интернет-магазине в среднем клиент тратил 18р на покупку.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Интернет-магазин решил ввести систему лояльности на 100 пользователях. Были получены следующие результаты: средний чек увеличился до 19 при стандартном отклонении равном 5.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Какой вывод можно сделать, основываясь на этих данных?</a:t>
            </a:r>
          </a:p>
        </p:txBody>
      </p:sp>
    </p:spTree>
    <p:extLst>
      <p:ext uri="{BB962C8B-B14F-4D97-AF65-F5344CB8AC3E}">
        <p14:creationId xmlns:p14="http://schemas.microsoft.com/office/powerpoint/2010/main" val="3781003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119673"/>
            <a:ext cx="109724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нашего примера:</a:t>
            </a:r>
          </a:p>
          <a:p>
            <a:endParaRPr lang="ru-RU" sz="2400" dirty="0"/>
          </a:p>
          <a:p>
            <a:r>
              <a:rPr lang="ru-RU" sz="2400" dirty="0"/>
              <a:t>Нулевая гипотеза: H0 = {Система лояльности не изменила средний чек</a:t>
            </a:r>
          </a:p>
          <a:p>
            <a:r>
              <a:rPr lang="ru-RU" sz="2400" dirty="0"/>
              <a:t>пользователя}</a:t>
            </a:r>
          </a:p>
          <a:p>
            <a:endParaRPr lang="ru-RU" sz="2400" dirty="0"/>
          </a:p>
          <a:p>
            <a:r>
              <a:rPr lang="ru-RU" sz="2400" dirty="0"/>
              <a:t>Альтернативная гипотеза: H1 = {Система лояльности изменила средний</a:t>
            </a:r>
          </a:p>
          <a:p>
            <a:r>
              <a:rPr lang="ru-RU" sz="2400" dirty="0"/>
              <a:t>чек пользователя}</a:t>
            </a:r>
          </a:p>
        </p:txBody>
      </p:sp>
    </p:spTree>
    <p:extLst>
      <p:ext uri="{BB962C8B-B14F-4D97-AF65-F5344CB8AC3E}">
        <p14:creationId xmlns:p14="http://schemas.microsoft.com/office/powerpoint/2010/main" val="144060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6F5A4-BD66-4048-9B82-0C3F7EC1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870" y="2932309"/>
            <a:ext cx="8401050" cy="331470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118507"/>
            <a:ext cx="109724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Вероятность ошибки первого рода, α — вероятность зафиксировать эффект там, где его на самом деле нет.</a:t>
            </a:r>
          </a:p>
          <a:p>
            <a:r>
              <a:rPr lang="ru-RU" sz="2000" dirty="0"/>
              <a:t>Вероятность ошибки второго рода, β — это вероятность не зафиксировать эффект там, где он на самом деле есть.</a:t>
            </a:r>
          </a:p>
          <a:p>
            <a:r>
              <a:rPr lang="ru-RU" sz="2000" dirty="0"/>
              <a:t>Мощность, 1−β — это вероятность зафиксировать эффект там, где он на самом деле есть. Мощность также часто называют чувствительностью теста.</a:t>
            </a:r>
          </a:p>
        </p:txBody>
      </p:sp>
    </p:spTree>
    <p:extLst>
      <p:ext uri="{BB962C8B-B14F-4D97-AF65-F5344CB8AC3E}">
        <p14:creationId xmlns:p14="http://schemas.microsoft.com/office/powerpoint/2010/main" val="3026600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6F5A4-BD66-4048-9B82-0C3F7EC1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870" y="2932309"/>
            <a:ext cx="8401050" cy="331470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958590"/>
            <a:ext cx="109724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Вероятность ошибки первого рода, α — вероятность зафиксировать эффект там, где его на самом деле нет. Уровень значимости α – максимально допускаемая исследователем вероятность ошибочно отклонить нулевую гипотезу (совершить ошибку первого рода) Для бизнесовых задач, часто выбирают уровень значимости = 0.05 </a:t>
            </a:r>
          </a:p>
          <a:p>
            <a:endParaRPr lang="ru-RU" sz="2000" dirty="0"/>
          </a:p>
          <a:p>
            <a:r>
              <a:rPr lang="ru-RU" sz="2000" dirty="0"/>
              <a:t>Мощность теста в статистике — это вероятность правильно отвергнуть нулевую гипотезу (𝐻0), когда она на самом деле ложна.</a:t>
            </a:r>
          </a:p>
        </p:txBody>
      </p:sp>
    </p:spTree>
    <p:extLst>
      <p:ext uri="{BB962C8B-B14F-4D97-AF65-F5344CB8AC3E}">
        <p14:creationId xmlns:p14="http://schemas.microsoft.com/office/powerpoint/2010/main" val="36585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565178" y="1119673"/>
            <a:ext cx="471708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Критическая область – область значения статистики критерия, при которых отвергается 𝐻0</a:t>
            </a:r>
          </a:p>
          <a:p>
            <a:endParaRPr lang="ru-RU" sz="2000" dirty="0"/>
          </a:p>
          <a:p>
            <a:r>
              <a:rPr lang="ru-RU" sz="2000" dirty="0"/>
              <a:t>Если значение статистики не попадает в интервал между критическими значениями</a:t>
            </a:r>
          </a:p>
          <a:p>
            <a:r>
              <a:rPr lang="ru-RU" sz="2000" dirty="0"/>
              <a:t>— нулевая гипотеза отвергается.</a:t>
            </a:r>
          </a:p>
          <a:p>
            <a:endParaRPr lang="ru-RU" sz="2000" dirty="0"/>
          </a:p>
          <a:p>
            <a:r>
              <a:rPr lang="ru-RU" sz="2000" dirty="0"/>
              <a:t>Если попадает, то не отвергается.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177D12-F654-4DFB-9155-67BB7E148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52" y="958590"/>
            <a:ext cx="5441668" cy="48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4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306285"/>
            <a:ext cx="44477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P-</a:t>
            </a:r>
            <a:r>
              <a:rPr lang="ru-RU" sz="2000" dirty="0" err="1"/>
              <a:t>value</a:t>
            </a:r>
            <a:r>
              <a:rPr lang="ru-RU" sz="2000" dirty="0"/>
              <a:t> — вероятность получить такое или ещё более экстремальное значение статистического критерия при условии, что нулевая гипотеза верна.</a:t>
            </a:r>
          </a:p>
          <a:p>
            <a:endParaRPr lang="ru-RU" sz="2000" dirty="0"/>
          </a:p>
          <a:p>
            <a:r>
              <a:rPr lang="ru-RU" sz="2000" dirty="0"/>
              <a:t>𝑝 − 𝑣𝑎𝑙𝑢𝑒 &lt; α → отвергаем 𝐻0</a:t>
            </a:r>
          </a:p>
          <a:p>
            <a:r>
              <a:rPr lang="ru-RU" sz="2000" dirty="0"/>
              <a:t>𝑝 − 𝑣𝑎𝑙𝑢𝑒 &gt; α → недостаточно оснований отвергнуть 𝐻0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C90F56-4A04-4435-82C4-D2164C41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60" y="1067043"/>
            <a:ext cx="6587391" cy="47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01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2800" dirty="0"/>
              <a:t>Основные определения. Пример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28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0D50-5BF8-4D4A-B7AA-4C874ABF7852}"/>
              </a:ext>
            </a:extLst>
          </p:cNvPr>
          <p:cNvSpPr txBox="1"/>
          <p:nvPr/>
        </p:nvSpPr>
        <p:spPr>
          <a:xfrm>
            <a:off x="609480" y="1306285"/>
            <a:ext cx="44477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P-</a:t>
            </a:r>
            <a:r>
              <a:rPr lang="ru-RU" sz="2000" dirty="0" err="1"/>
              <a:t>value</a:t>
            </a:r>
            <a:r>
              <a:rPr lang="ru-RU" sz="2000" dirty="0"/>
              <a:t> — вероятность получить такое или ещё более экстремальное значение статистического критерия при условии, что нулевая гипотеза верна.</a:t>
            </a:r>
          </a:p>
          <a:p>
            <a:endParaRPr lang="ru-RU" sz="2000" dirty="0"/>
          </a:p>
          <a:p>
            <a:r>
              <a:rPr lang="ru-RU" sz="2000" dirty="0"/>
              <a:t>𝑝 − 𝑣𝑎𝑙𝑢𝑒 &lt; α → отвергаем 𝐻0</a:t>
            </a:r>
          </a:p>
          <a:p>
            <a:r>
              <a:rPr lang="ru-RU" sz="2000" dirty="0"/>
              <a:t>𝑝 − 𝑣𝑎𝑙𝑢𝑒 &gt; α → недостаточно оснований отвергнуть 𝐻0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C90F56-4A04-4435-82C4-D2164C41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560" y="1067043"/>
            <a:ext cx="6587391" cy="47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44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A38693-C11A-4934-9BB0-0791379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0C3A-AF8D-49A7-8294-52D1B8368172}" type="slidenum">
              <a:rPr lang="ru-RU" smtClean="0"/>
              <a:t>29</a:t>
            </a:fld>
            <a:endParaRPr lang="ru-RU"/>
          </a:p>
        </p:txBody>
      </p:sp>
      <p:sp>
        <p:nvSpPr>
          <p:cNvPr id="13" name="Подзаголовок 12">
            <a:extLst>
              <a:ext uri="{FF2B5EF4-FFF2-40B4-BE49-F238E27FC236}">
                <a16:creationId xmlns:a16="http://schemas.microsoft.com/office/drawing/2014/main" id="{E1D01D3F-A9EE-41DC-B5CA-E0C98F37545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474976" y="2810933"/>
            <a:ext cx="6011549" cy="1119389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4800" b="1" i="1" dirty="0">
                <a:solidFill>
                  <a:srgbClr val="444444"/>
                </a:solidFill>
              </a:rPr>
              <a:t>ДЕМОНСТРАЦИЯ</a:t>
            </a:r>
          </a:p>
        </p:txBody>
      </p:sp>
      <p:sp>
        <p:nvSpPr>
          <p:cNvPr id="2" name="AutoShape 4" descr="Picture background">
            <a:extLst>
              <a:ext uri="{FF2B5EF4-FFF2-40B4-BE49-F238E27FC236}">
                <a16:creationId xmlns:a16="http://schemas.microsoft.com/office/drawing/2014/main" id="{37F62EBA-FBAB-4EFF-9D30-5DFC10036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6852EBB-3EAA-47C7-BC22-70FFFE81B300}"/>
              </a:ext>
            </a:extLst>
          </p:cNvPr>
          <p:cNvSpPr/>
          <p:nvPr/>
        </p:nvSpPr>
        <p:spPr>
          <a:xfrm>
            <a:off x="474976" y="3930322"/>
            <a:ext cx="5773424" cy="1776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>
              <a:buFontTx/>
              <a:buChar char="-"/>
            </a:pPr>
            <a:r>
              <a:rPr lang="ru-RU" strike="noStrike" spc="-1" dirty="0">
                <a:solidFill>
                  <a:srgbClr val="000000"/>
                </a:solidFill>
              </a:rPr>
              <a:t>Работа с основными статистическими показателями</a:t>
            </a:r>
          </a:p>
          <a:p>
            <a:pPr marL="285750" indent="-285750">
              <a:buFontTx/>
              <a:buChar char="-"/>
            </a:pPr>
            <a:r>
              <a:rPr lang="ru-RU" b="0" spc="-1" dirty="0">
                <a:solidFill>
                  <a:srgbClr val="000000"/>
                </a:solidFill>
              </a:rPr>
              <a:t>Основные разделы статистики</a:t>
            </a:r>
            <a:endParaRPr lang="ru-RU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75BB536C-048D-4AC1-9119-C6B0A6FB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02" y="2006600"/>
            <a:ext cx="5057422" cy="2844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7E3579-3039-4ED4-82C3-34E95972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АНАЛИЗ БОЛЬШИХ ДАННЫХ. Регрессия и корреляция. Проверка статистических гипотез</a:t>
            </a:r>
          </a:p>
        </p:txBody>
      </p:sp>
    </p:spTree>
    <p:extLst>
      <p:ext uri="{BB962C8B-B14F-4D97-AF65-F5344CB8AC3E}">
        <p14:creationId xmlns:p14="http://schemas.microsoft.com/office/powerpoint/2010/main" val="8816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580545"/>
          </a:xfrm>
        </p:spPr>
        <p:txBody>
          <a:bodyPr/>
          <a:lstStyle/>
          <a:p>
            <a:r>
              <a:rPr lang="ru-RU" sz="3600" dirty="0"/>
              <a:t>Статистика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E4DD97-E1E8-469B-AD97-B393CAE5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9" y="801585"/>
            <a:ext cx="10730601" cy="52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18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2"/>
          <p:cNvSpPr>
            <a:spLocks noGrp="1"/>
          </p:cNvSpPr>
          <p:nvPr>
            <p:ph type="sldNum" idx="29"/>
          </p:nvPr>
        </p:nvSpPr>
        <p:spPr>
          <a:xfrm>
            <a:off x="9329400" y="6223680"/>
            <a:ext cx="1705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12B6B9E-A011-42D9-8641-0B9CCD216F21}" type="slidenum">
              <a:rPr lang="en-US" sz="1200" b="0" strike="noStrike" spc="-1">
                <a:solidFill>
                  <a:srgbClr val="FFFFFF"/>
                </a:solidFill>
                <a:latin typeface="Times New Roman"/>
              </a:rPr>
              <a:t>30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Google Shape;503;p34"/>
          <p:cNvSpPr/>
          <p:nvPr/>
        </p:nvSpPr>
        <p:spPr>
          <a:xfrm>
            <a:off x="2089080" y="623520"/>
            <a:ext cx="8436960" cy="115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СПАСИБО ЗА ВНИМАНИЕ!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Прямоугольник 5"/>
          <p:cNvSpPr/>
          <p:nvPr/>
        </p:nvSpPr>
        <p:spPr>
          <a:xfrm>
            <a:off x="896040" y="5219280"/>
            <a:ext cx="9285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Подготовила: Корнеева Елена Игоревна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Дисциплина: Анализ больших данных</a:t>
            </a: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6" name="Группа 14"/>
          <p:cNvGrpSpPr/>
          <p:nvPr/>
        </p:nvGrpSpPr>
        <p:grpSpPr>
          <a:xfrm>
            <a:off x="3529080" y="1918080"/>
            <a:ext cx="5556960" cy="1870920"/>
            <a:chOff x="3529080" y="1918080"/>
            <a:chExt cx="5556960" cy="1870920"/>
          </a:xfrm>
        </p:grpSpPr>
        <p:sp>
          <p:nvSpPr>
            <p:cNvPr id="397" name="Овальная выноска 9"/>
            <p:cNvSpPr/>
            <p:nvPr/>
          </p:nvSpPr>
          <p:spPr>
            <a:xfrm>
              <a:off x="3529080" y="1918080"/>
              <a:ext cx="2342520" cy="187092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00B0F0"/>
            </a:solidFill>
            <a:ln w="0">
              <a:solidFill>
                <a:srgbClr val="A6A6A6"/>
              </a:solidFill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200" b="0" strike="noStrike" spc="-1">
                  <a:solidFill>
                    <a:schemeClr val="lt1"/>
                  </a:solidFill>
                  <a:latin typeface="Times New Roman"/>
                  <a:ea typeface="DejaVu Sans"/>
                </a:rPr>
                <a:t>Q</a:t>
              </a:r>
              <a:endParaRPr lang="ru-RU" sz="7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8" name="Овальная выноска 12"/>
            <p:cNvSpPr/>
            <p:nvPr/>
          </p:nvSpPr>
          <p:spPr>
            <a:xfrm flipH="1">
              <a:off x="6743160" y="1918080"/>
              <a:ext cx="2342520" cy="187092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00B050"/>
            </a:solidFill>
            <a:ln w="0">
              <a:solidFill>
                <a:srgbClr val="A6A6A6"/>
              </a:solidFill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7200" b="0" strike="noStrike" spc="-1">
                  <a:solidFill>
                    <a:schemeClr val="lt1"/>
                  </a:solidFill>
                  <a:latin typeface="Times New Roman"/>
                  <a:ea typeface="DejaVu Sans"/>
                </a:rPr>
                <a:t>A</a:t>
              </a:r>
              <a:endParaRPr lang="ru-RU" sz="7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TextBox 13"/>
            <p:cNvSpPr/>
            <p:nvPr/>
          </p:nvSpPr>
          <p:spPr>
            <a:xfrm>
              <a:off x="5959440" y="2392200"/>
              <a:ext cx="6177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0" strike="noStrike" spc="-1">
                  <a:solidFill>
                    <a:srgbClr val="FFFFFF"/>
                  </a:solidFill>
                  <a:latin typeface="Times New Roman"/>
                  <a:ea typeface="DejaVu Sans"/>
                </a:rPr>
                <a:t>&amp;</a:t>
              </a:r>
              <a:endParaRPr lang="ru-RU" sz="5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" name="PlaceHolder 1">
            <a:extLst>
              <a:ext uri="{FF2B5EF4-FFF2-40B4-BE49-F238E27FC236}">
                <a16:creationId xmlns:a16="http://schemas.microsoft.com/office/drawing/2014/main" id="{9D7741E2-E33D-4724-987A-36B958F7E8CD}"/>
              </a:ext>
            </a:extLst>
          </p:cNvPr>
          <p:cNvSpPr txBox="1">
            <a:spLocks/>
          </p:cNvSpPr>
          <p:nvPr/>
        </p:nvSpPr>
        <p:spPr>
          <a:xfrm>
            <a:off x="3949199" y="6223680"/>
            <a:ext cx="4835985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kern="1200" spc="-1">
                <a:solidFill>
                  <a:srgbClr val="0070C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АНАЛИЗ БОЛЬШИХ ДАННЫХ. Регрессия и корреляция. Проверка статистических гипотез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Статистика. Факты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209DC1-DA39-4E87-9AAF-4FE7458185AD}"/>
              </a:ext>
            </a:extLst>
          </p:cNvPr>
          <p:cNvSpPr txBox="1"/>
          <p:nvPr/>
        </p:nvSpPr>
        <p:spPr>
          <a:xfrm>
            <a:off x="412165" y="1380844"/>
            <a:ext cx="113670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● анализируя выборку мы делаем выводы для генеральной совокупности</a:t>
            </a:r>
          </a:p>
          <a:p>
            <a:r>
              <a:rPr lang="ru-RU" sz="2800" dirty="0"/>
              <a:t>● выборка - случайная</a:t>
            </a:r>
          </a:p>
          <a:p>
            <a:r>
              <a:rPr lang="ru-RU" sz="2800" dirty="0"/>
              <a:t>● для одной генеральной совокупности можно создать много разных выборок, но обычно доступна только 1!</a:t>
            </a:r>
          </a:p>
        </p:txBody>
      </p:sp>
    </p:spTree>
    <p:extLst>
      <p:ext uri="{BB962C8B-B14F-4D97-AF65-F5344CB8AC3E}">
        <p14:creationId xmlns:p14="http://schemas.microsoft.com/office/powerpoint/2010/main" val="426064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8FA-3F21-4838-91CE-2D88896982C8}"/>
              </a:ext>
            </a:extLst>
          </p:cNvPr>
          <p:cNvSpPr txBox="1"/>
          <p:nvPr/>
        </p:nvSpPr>
        <p:spPr>
          <a:xfrm>
            <a:off x="609480" y="2071310"/>
            <a:ext cx="60928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Меры центральной</a:t>
            </a:r>
          </a:p>
          <a:p>
            <a:r>
              <a:rPr lang="ru-RU" sz="2800" dirty="0"/>
              <a:t>тенденции:</a:t>
            </a:r>
          </a:p>
          <a:p>
            <a:r>
              <a:rPr lang="ru-RU" sz="2800" dirty="0"/>
              <a:t>● выборочное среднее</a:t>
            </a:r>
          </a:p>
          <a:p>
            <a:r>
              <a:rPr lang="ru-RU" sz="2800" dirty="0"/>
              <a:t>● выборочная медиана</a:t>
            </a:r>
          </a:p>
          <a:p>
            <a:r>
              <a:rPr lang="ru-RU" sz="2800" dirty="0"/>
              <a:t>● выборочная мода</a:t>
            </a:r>
          </a:p>
          <a:p>
            <a:r>
              <a:rPr lang="ru-RU" sz="2800" dirty="0"/>
              <a:t>● выборочные квантили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FB2A7D-C95E-4773-890A-61B9CABA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121" y="952423"/>
            <a:ext cx="6543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8FA-3F21-4838-91CE-2D88896982C8}"/>
              </a:ext>
            </a:extLst>
          </p:cNvPr>
          <p:cNvSpPr txBox="1"/>
          <p:nvPr/>
        </p:nvSpPr>
        <p:spPr>
          <a:xfrm>
            <a:off x="609480" y="1026131"/>
            <a:ext cx="109724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Что такое квантиль? Квантиль задает значение, ниже которого находится определенная доля данных в распределении. </a:t>
            </a:r>
          </a:p>
          <a:p>
            <a:pPr marL="514350" indent="-514350">
              <a:buAutoNum type="arabicParenR"/>
            </a:pPr>
            <a:r>
              <a:rPr lang="ru-RU" sz="2000" dirty="0"/>
              <a:t>отсортируем ряд </a:t>
            </a:r>
          </a:p>
          <a:p>
            <a:pPr marL="514350" indent="-514350">
              <a:buAutoNum type="arabicParenR"/>
            </a:pPr>
            <a:r>
              <a:rPr lang="ru-RU" sz="2000" dirty="0"/>
              <a:t>разделим ряд на две части. Точка, которой мы делим - это и есть медиана. То есть ниже медианы 50% данных </a:t>
            </a:r>
          </a:p>
          <a:p>
            <a:pPr marL="514350" indent="-514350">
              <a:buAutoNum type="arabicParenR"/>
            </a:pPr>
            <a:r>
              <a:rPr lang="ru-RU" sz="2000" dirty="0"/>
              <a:t>Если мы ряд разделим на 3 равные части - то получим квартили. Ниже 1 квартиля 25% всех данных, ниже 2 квартиля - 50%, ниже 3 квартиля 75% </a:t>
            </a:r>
          </a:p>
          <a:p>
            <a:r>
              <a:rPr lang="ru-RU" sz="2000" dirty="0"/>
              <a:t>Получается, Квантиль задает значение, ниже которого находится определенная доля данных в распределении. Медиана = 0.5 квантиль = 50% </a:t>
            </a:r>
            <a:r>
              <a:rPr lang="ru-RU" sz="2000" dirty="0" err="1"/>
              <a:t>персентиль</a:t>
            </a:r>
            <a:r>
              <a:rPr lang="ru-RU" sz="2000" dirty="0"/>
              <a:t> = 2 квартиль - это значение,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4CA565-4BB0-444D-B263-8AA284A2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10" y="4329404"/>
            <a:ext cx="6947295" cy="15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5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8FA-3F21-4838-91CE-2D88896982C8}"/>
              </a:ext>
            </a:extLst>
          </p:cNvPr>
          <p:cNvSpPr txBox="1"/>
          <p:nvPr/>
        </p:nvSpPr>
        <p:spPr>
          <a:xfrm>
            <a:off x="609480" y="1026131"/>
            <a:ext cx="109724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Меры изменчивости:</a:t>
            </a:r>
          </a:p>
          <a:p>
            <a:r>
              <a:rPr lang="ru-RU" sz="2000" dirty="0"/>
              <a:t>● выборочный размах</a:t>
            </a:r>
          </a:p>
          <a:p>
            <a:r>
              <a:rPr lang="ru-RU" sz="2000" dirty="0"/>
              <a:t>● выборочный </a:t>
            </a:r>
            <a:r>
              <a:rPr lang="ru-RU" sz="2000" dirty="0" err="1"/>
              <a:t>межквартильный</a:t>
            </a:r>
            <a:r>
              <a:rPr lang="ru-RU" sz="2000" dirty="0"/>
              <a:t> размах</a:t>
            </a:r>
          </a:p>
          <a:p>
            <a:r>
              <a:rPr lang="ru-RU" sz="2000" dirty="0"/>
              <a:t>● выборочная дисперсия</a:t>
            </a:r>
          </a:p>
          <a:p>
            <a:r>
              <a:rPr lang="ru-RU" sz="2000" dirty="0"/>
              <a:t>● выборочное стандартное отклонение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7E5E08-8960-4A05-BB9F-515D14F8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39" y="2903704"/>
            <a:ext cx="7200173" cy="292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8FA-3F21-4838-91CE-2D88896982C8}"/>
              </a:ext>
            </a:extLst>
          </p:cNvPr>
          <p:cNvSpPr txBox="1"/>
          <p:nvPr/>
        </p:nvSpPr>
        <p:spPr>
          <a:xfrm>
            <a:off x="609480" y="1026131"/>
            <a:ext cx="109724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Меры изменчивости:</a:t>
            </a:r>
          </a:p>
          <a:p>
            <a:r>
              <a:rPr lang="ru-RU" sz="2000" dirty="0"/>
              <a:t>● выборочный размах</a:t>
            </a:r>
          </a:p>
          <a:p>
            <a:r>
              <a:rPr lang="ru-RU" sz="2000" dirty="0"/>
              <a:t>● выборочный </a:t>
            </a:r>
            <a:r>
              <a:rPr lang="ru-RU" sz="2000" dirty="0" err="1"/>
              <a:t>межквартильный</a:t>
            </a:r>
            <a:r>
              <a:rPr lang="ru-RU" sz="2000" dirty="0"/>
              <a:t> размах</a:t>
            </a:r>
          </a:p>
          <a:p>
            <a:r>
              <a:rPr lang="ru-RU" sz="2000" dirty="0"/>
              <a:t>● выборочная дисперсия</a:t>
            </a:r>
          </a:p>
          <a:p>
            <a:r>
              <a:rPr lang="ru-RU" sz="2000" dirty="0"/>
              <a:t>● выборочное стандартное отклонение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789C89-95D0-449E-8415-63C762B6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31" y="1119673"/>
            <a:ext cx="5759618" cy="45679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0CA587-D844-43D3-BA9E-A6360FDC0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80" y="3988719"/>
            <a:ext cx="4593469" cy="172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78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C446401-10C7-458A-A351-39DCF9D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898633"/>
          </a:xfrm>
        </p:spPr>
        <p:txBody>
          <a:bodyPr/>
          <a:lstStyle/>
          <a:p>
            <a:r>
              <a:rPr lang="ru-RU" sz="3600" dirty="0"/>
              <a:t>Статистика. Доверительный интервал</a:t>
            </a:r>
          </a:p>
        </p:txBody>
      </p:sp>
      <p:sp>
        <p:nvSpPr>
          <p:cNvPr id="226" name="PlaceHolder 1"/>
          <p:cNvSpPr>
            <a:spLocks noGrp="1"/>
          </p:cNvSpPr>
          <p:nvPr>
            <p:ph type="ftr" idx="4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70C0"/>
                </a:solidFill>
                <a:latin typeface="Times New Roman"/>
              </a:rPr>
              <a:t>АНАЛИЗ БОЛЬШИХ ДАННЫХ. Регрессия и корреляция. Проверка статистических гипотез</a:t>
            </a:r>
            <a:endParaRPr lang="ru-RU" sz="12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5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70C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38C4E62-E8F5-4F71-BA76-F66B79DC9E6F}" type="slidenum">
              <a:rPr lang="en-US" sz="1200" b="0" strike="noStrike" spc="-1">
                <a:solidFill>
                  <a:srgbClr val="0070C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58FA-3F21-4838-91CE-2D88896982C8}"/>
              </a:ext>
            </a:extLst>
          </p:cNvPr>
          <p:cNvSpPr txBox="1"/>
          <p:nvPr/>
        </p:nvSpPr>
        <p:spPr>
          <a:xfrm>
            <a:off x="609480" y="1026131"/>
            <a:ext cx="10972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Мы рассмотрели методы оценивания, позволяющие находить точечные оценки параметров.</a:t>
            </a:r>
          </a:p>
          <a:p>
            <a:r>
              <a:rPr lang="ru-RU" sz="2400" dirty="0"/>
              <a:t>Помним, что для одной генеральной совокупности можно построить несколько выборок</a:t>
            </a:r>
          </a:p>
          <a:p>
            <a:r>
              <a:rPr lang="ru-RU" sz="2400" dirty="0"/>
              <a:t>Допустим, мы взяли выборку и получили выборочное среднее, равное 501. Это наша оценка среднего всей генеральной совокупности, но как понять, насколько она точна?</a:t>
            </a:r>
          </a:p>
          <a:p>
            <a:r>
              <a:rPr lang="ru-RU" sz="2400" dirty="0"/>
              <a:t>Может быть, случайно попалась выборка со средним, очень далёким от</a:t>
            </a:r>
          </a:p>
          <a:p>
            <a:r>
              <a:rPr lang="ru-RU" sz="2400" dirty="0"/>
              <a:t>истинного среднего? Очень маловероятно, но возможно</a:t>
            </a:r>
          </a:p>
        </p:txBody>
      </p:sp>
    </p:spTree>
    <p:extLst>
      <p:ext uri="{BB962C8B-B14F-4D97-AF65-F5344CB8AC3E}">
        <p14:creationId xmlns:p14="http://schemas.microsoft.com/office/powerpoint/2010/main" val="156444767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Базис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Базис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55300</TotalTime>
  <Words>1517</Words>
  <Application>Microsoft Office PowerPoint</Application>
  <PresentationFormat>Широкоэкранный</PresentationFormat>
  <Paragraphs>234</Paragraphs>
  <Slides>30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Arial</vt:lpstr>
      <vt:lpstr>Calibri</vt:lpstr>
      <vt:lpstr>Corbel</vt:lpstr>
      <vt:lpstr>Symbol</vt:lpstr>
      <vt:lpstr>Times New Roman</vt:lpstr>
      <vt:lpstr>Wingdings</vt:lpstr>
      <vt:lpstr>Базис</vt:lpstr>
      <vt:lpstr>Базис</vt:lpstr>
      <vt:lpstr>Базис</vt:lpstr>
      <vt:lpstr>анализ больших данных</vt:lpstr>
      <vt:lpstr>Презентация PowerPoint</vt:lpstr>
      <vt:lpstr>Статистика</vt:lpstr>
      <vt:lpstr>Статистика. Факты</vt:lpstr>
      <vt:lpstr>Статистика</vt:lpstr>
      <vt:lpstr>Статистика</vt:lpstr>
      <vt:lpstr>Статистика</vt:lpstr>
      <vt:lpstr>Статистика</vt:lpstr>
      <vt:lpstr>Статистика. Доверительный интервал</vt:lpstr>
      <vt:lpstr>Статистика. Доверительный интервал</vt:lpstr>
      <vt:lpstr>Статистика. Доверительный интервал</vt:lpstr>
      <vt:lpstr>Статистика. Предельная теорема теории вероятностей</vt:lpstr>
      <vt:lpstr>Статистика. Предельная теорема теории вероятностей</vt:lpstr>
      <vt:lpstr>Статистика. Доверительный интервал</vt:lpstr>
      <vt:lpstr>Статистика. Доверительный интервал</vt:lpstr>
      <vt:lpstr>Статистика. Доверительный интервал</vt:lpstr>
      <vt:lpstr>Статистика. Построение доверительного интервала методом бутстреп (bootstrap)</vt:lpstr>
      <vt:lpstr>Статистика. Построение доверительного интервала методом бутстреп (bootstrap)</vt:lpstr>
      <vt:lpstr>Основные определения. Пример</vt:lpstr>
      <vt:lpstr>Основные определения. Пример</vt:lpstr>
      <vt:lpstr>Основные определения. Пример</vt:lpstr>
      <vt:lpstr>Пример</vt:lpstr>
      <vt:lpstr>Основные определения. Пример</vt:lpstr>
      <vt:lpstr>Основные определения. Пример</vt:lpstr>
      <vt:lpstr>Основные определения. Пример</vt:lpstr>
      <vt:lpstr>Основные определения. Пример</vt:lpstr>
      <vt:lpstr>Основные определения. Пример</vt:lpstr>
      <vt:lpstr>Основные определения. Пример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динамическое программирование</dc:title>
  <dc:subject/>
  <dc:creator>Allyonz</dc:creator>
  <dc:description/>
  <cp:lastModifiedBy>Елена Корнеева</cp:lastModifiedBy>
  <cp:revision>485</cp:revision>
  <dcterms:created xsi:type="dcterms:W3CDTF">2019-09-04T12:18:29Z</dcterms:created>
  <dcterms:modified xsi:type="dcterms:W3CDTF">2025-01-20T09:03:44Z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21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59</vt:i4>
  </property>
</Properties>
</file>