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7" r:id="rId7"/>
    <p:sldId id="259" r:id="rId8"/>
    <p:sldId id="273" r:id="rId9"/>
    <p:sldId id="265" r:id="rId10"/>
    <p:sldId id="276" r:id="rId11"/>
    <p:sldId id="277" r:id="rId12"/>
    <p:sldId id="278" r:id="rId13"/>
    <p:sldId id="279" r:id="rId14"/>
    <p:sldId id="280" r:id="rId15"/>
    <p:sldId id="281" r:id="rId16"/>
    <p:sldId id="271" r:id="rId17"/>
    <p:sldId id="267" r:id="rId18"/>
    <p:sldId id="275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8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5D0FA6-1619-4ABC-945D-3D53AA3851E7}" type="datetime1">
              <a:rPr lang="ru-RU" smtClean="0"/>
              <a:t>26.10.2022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D2CAB-DA7B-4EDE-B03E-D2DBD907657B}" type="datetime1">
              <a:rPr lang="ru-RU" smtClean="0"/>
              <a:pPr/>
              <a:t>26.10.2022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91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3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25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6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08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7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3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8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10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6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46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8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9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ременная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A3A6A947-0862-488B-B8F2-51F131CFA617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7A0D165-55F7-43F4-A1A8-CAA3BE2BEE74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CC9795AB-410F-48CA-9846-ADEC74C363B3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онец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CC842A94-5BE6-4E10-8F46-516D074140A4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4CF10B64-4894-4FFB-BDE7-65B80B76E8E3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AA622BEB-CCB4-472D-B609-F635858DEB35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394BDF86-EBB6-4ADC-A9ED-CAB5C9EB0915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u-RU" noProof="0"/>
              <a:t>“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u-RU" noProof="0"/>
              <a:t>”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F854085F-E0D9-42B4-8B4A-5D9D10CCBC54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3ECADA73-BD12-4162-9517-72763EDBEE86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Текст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3" name="Рисунок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4" name="Текст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6" name="Рисунок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7" name="Текст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8" name="Текст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9" name="Рисунок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Текст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1" name="Текст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2" name="Рисунок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3" name="Текст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4" name="Текст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5" name="Рисунок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Текст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7" name="Текст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9" name="Текст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51" name="Рисунок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2" name="Текст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3" name="Текст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00567EE6-F454-4EB6-B4FA-2D2EA2079CE5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НАЗВАНИЕ ПРЕЗЕНТАЦИИ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E28107DB-A728-4EA7-8791-A75B3D59127C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wood.net/636778/sotsiologiya/obschestvennoe_mnenie_v_antichnost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wiki/%D0%9E%D0%B1%D1%89%D0%B5%D1%81%D1%82%D0%B2%D0%B5%D0%BD%D0%BD%D0%BE%D0%B5_%D0%BC%D0%BD%D0%B5%D0%BD%D0%B8%D0%B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622892"/>
            <a:ext cx="7096933" cy="2387600"/>
          </a:xfrm>
        </p:spPr>
        <p:txBody>
          <a:bodyPr rtlCol="0"/>
          <a:lstStyle/>
          <a:p>
            <a:pPr rtl="0"/>
            <a:r>
              <a:rPr lang="ru-RU" sz="4800" dirty="0"/>
              <a:t>Каналы выражения общественного мнения в эпоху Античности.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41308"/>
            <a:ext cx="9500507" cy="806675"/>
          </a:xfrm>
        </p:spPr>
        <p:txBody>
          <a:bodyPr rtlCol="0"/>
          <a:lstStyle/>
          <a:p>
            <a:pPr rtl="0"/>
            <a:r>
              <a:rPr lang="ru-RU" dirty="0" err="1"/>
              <a:t>Гилимович</a:t>
            </a:r>
            <a:r>
              <a:rPr lang="ru-RU" dirty="0"/>
              <a:t> Артем, гр. 19ИТ-2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38" y="2161393"/>
            <a:ext cx="9860724" cy="25352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sz="3200" dirty="0"/>
              <a:t>Связываю с Сократом. Он и его ученики разработали комплекс основ диалогической формы обсуждения определенного предмета и поиска истины, заложив фундамент функциональной эффективности демократического диалога.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30A85C-7DB6-4846-B636-208B294B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Искусство публичного диалога</a:t>
            </a:r>
          </a:p>
        </p:txBody>
      </p:sp>
    </p:spTree>
    <p:extLst>
      <p:ext uri="{BB962C8B-B14F-4D97-AF65-F5344CB8AC3E}">
        <p14:creationId xmlns:p14="http://schemas.microsoft.com/office/powerpoint/2010/main" val="399074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Среди основ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939779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u-RU" dirty="0"/>
              <a:t>признание уникальности каждого из партнеров и их принципиального равенства друг перед другом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u-RU" dirty="0"/>
              <a:t>возможные расхождения и оригинальность точек зрения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u-RU" dirty="0"/>
              <a:t>ориентация каждой из сторон на понимание и активную интерпретацию своего мнения другой стороной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u-RU" dirty="0"/>
              <a:t>взаимообогащение позиций участников диалога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6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1524000"/>
            <a:ext cx="6245912" cy="3810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ru-RU" dirty="0"/>
              <a:t>При нем появилась первая газета. Всякий раз перед военными битвами он добивался народной поддержки с помощью распространения специально подобранных обращений и проведения театрализованных представлений. Можно сказать, что способы ведения психологической войны, которые особенно широко стали использоваться в XX веке, были разработаны еще во времена Древнего Рима.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0BA17FEA-536B-460B-819F-A005F0B24804}"/>
              </a:ext>
            </a:extLst>
          </p:cNvPr>
          <p:cNvSpPr txBox="1">
            <a:spLocks/>
          </p:cNvSpPr>
          <p:nvPr/>
        </p:nvSpPr>
        <p:spPr>
          <a:xfrm>
            <a:off x="1167494" y="5334000"/>
            <a:ext cx="4243203" cy="667040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</a:rPr>
              <a:t>ЮЛИЙ </a:t>
            </a:r>
            <a:r>
              <a:rPr lang="ru-RU" sz="3200" b="1" dirty="0" err="1">
                <a:solidFill>
                  <a:schemeClr val="bg1"/>
                </a:solidFill>
              </a:rPr>
              <a:t>ЦЕЗАРь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5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381000"/>
            <a:ext cx="8629097" cy="1325563"/>
          </a:xfrm>
        </p:spPr>
        <p:txBody>
          <a:bodyPr rtlCol="0"/>
          <a:lstStyle/>
          <a:p>
            <a:pPr rtl="0"/>
            <a:r>
              <a:rPr lang="ru-RU" dirty="0"/>
              <a:t>Каналы выражения мнения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429" y="2122329"/>
            <a:ext cx="8629096" cy="776026"/>
          </a:xfrm>
        </p:spPr>
        <p:txBody>
          <a:bodyPr rtlCol="0"/>
          <a:lstStyle/>
          <a:p>
            <a:pPr rtl="0"/>
            <a:r>
              <a:rPr lang="ru-RU" sz="2000" dirty="0"/>
              <a:t>Ораторы могли высказать свою позицию и заручиться поддержкой масс в суде, на агоре и театральных подмостках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13</a:t>
            </a:fld>
            <a:endParaRPr lang="ru-RU"/>
          </a:p>
        </p:txBody>
      </p:sp>
      <p:sp>
        <p:nvSpPr>
          <p:cNvPr id="46" name="Текст 34">
            <a:extLst>
              <a:ext uri="{FF2B5EF4-FFF2-40B4-BE49-F238E27FC236}">
                <a16:creationId xmlns:a16="http://schemas.microsoft.com/office/drawing/2014/main" id="{CECFEE46-4E73-4697-8A98-E428C03D4B7F}"/>
              </a:ext>
            </a:extLst>
          </p:cNvPr>
          <p:cNvSpPr txBox="1">
            <a:spLocks/>
          </p:cNvSpPr>
          <p:nvPr/>
        </p:nvSpPr>
        <p:spPr>
          <a:xfrm>
            <a:off x="750428" y="3073085"/>
            <a:ext cx="8629096" cy="1475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В полемике, разворачивавшейся вокруг общественно значимых вопросов, не только оттачивалось красноречие, но закладывались основы изучения и управления общественным мнением.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DF56ADEE-0619-4107-A96D-ADFD94746351}"/>
              </a:ext>
            </a:extLst>
          </p:cNvPr>
          <p:cNvSpPr txBox="1">
            <a:spLocks/>
          </p:cNvSpPr>
          <p:nvPr/>
        </p:nvSpPr>
        <p:spPr>
          <a:xfrm>
            <a:off x="750428" y="4388532"/>
            <a:ext cx="8629097" cy="776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Можно говорить о том, что истоки современной массовой коммуникации лежат именно в Античности.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Подводя итог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939779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Общественное мнение играло важнейшую роль в жизни греческих полисов и Римской Республики. Наличие определенного уровня демократии, гарантия возможности участия в политической жизни, гласность и институт гражданства предопределили становление общественного мнения как главенствующего фактора социальной и политической жизни.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9"/>
            <a:ext cx="6220277" cy="568179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hlinkClick r:id="rId3"/>
              </a:rPr>
              <a:t>Studwood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A534D48-F603-40FC-951A-7865AA8AE490}"/>
              </a:ext>
            </a:extLst>
          </p:cNvPr>
          <p:cNvSpPr txBox="1">
            <a:spLocks/>
          </p:cNvSpPr>
          <p:nvPr/>
        </p:nvSpPr>
        <p:spPr>
          <a:xfrm>
            <a:off x="1167492" y="4262294"/>
            <a:ext cx="6220277" cy="568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Wikipedia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sz="4000" dirty="0"/>
              <a:t>Общественное мнение в Античности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В современной науке сложилось представление, что о формировании феномена общественного мнения можно всерьез говорить лишь с момента возникновения государств в древнейших цивилизациях. Но проблема общественного мнения также стара, как и сама цивилизация.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745592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В эпоху Античности феномен общественного мнения уже приобрел вполне зрелые форму.</a:t>
            </a:r>
          </a:p>
          <a:p>
            <a:pPr rtl="0"/>
            <a:r>
              <a:rPr lang="ru-RU" dirty="0"/>
              <a:t>Возникновение урбанистической культуры послужило основание появления форм выражения общественного мнения.</a:t>
            </a:r>
          </a:p>
          <a:p>
            <a:pPr rtl="0"/>
            <a:r>
              <a:rPr lang="ru-RU" dirty="0"/>
              <a:t>Экономические факторы вызвали кардинальные изменения в общественной жизни.</a:t>
            </a:r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1524000"/>
            <a:ext cx="6245912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Сочетание цивилизационных процессов с кардинальными экономическими и культурными изменениями сыграло решающую роль в возникновении государства и становлении социальной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/>
              <a:t>Убедить аудиторию можно только тогда, когда добьешься ее благосклонности или же симпатии к себе.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812" y="591746"/>
            <a:ext cx="1364297" cy="1094521"/>
          </a:xfrm>
        </p:spPr>
        <p:txBody>
          <a:bodyPr rtlCol="0"/>
          <a:lstStyle/>
          <a:p>
            <a:pPr rtl="0"/>
            <a:r>
              <a:rPr lang="ru-RU" dirty="0"/>
              <a:t>“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8873" y="4574039"/>
            <a:ext cx="4578927" cy="679450"/>
          </a:xfrm>
        </p:spPr>
        <p:txBody>
          <a:bodyPr rtlCol="0"/>
          <a:lstStyle/>
          <a:p>
            <a:pPr rtl="0"/>
            <a:r>
              <a:rPr lang="ru-RU" dirty="0"/>
              <a:t>Аристотель (384-322 гг. до н. э.)</a:t>
            </a:r>
          </a:p>
          <a:p>
            <a:pPr rtl="0"/>
            <a:endParaRPr lang="ru-RU" dirty="0"/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84264" y="3673547"/>
            <a:ext cx="1364297" cy="1094521"/>
          </a:xfrm>
        </p:spPr>
        <p:txBody>
          <a:bodyPr rtlCol="0"/>
          <a:lstStyle/>
          <a:p>
            <a:pPr rtl="0"/>
            <a:r>
              <a:rPr lang="ru-RU"/>
              <a:t>”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38" y="2376055"/>
            <a:ext cx="9860724" cy="2105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3600" dirty="0"/>
              <a:t>Аристотель вводит понятие этоса, под которым подразумевалось отношение публики к оратору как важнейшая предпосылка успеха его речи.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4400" dirty="0"/>
              <a:t>Задача оратора - эстетически тешить публику, влиять на вето и поведение людей, уметь подвигнуть их к активной деятельности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994" y="498511"/>
            <a:ext cx="1364297" cy="1094521"/>
          </a:xfrm>
        </p:spPr>
        <p:txBody>
          <a:bodyPr rtlCol="0"/>
          <a:lstStyle/>
          <a:p>
            <a:pPr rtl="0"/>
            <a:r>
              <a:rPr lang="ru-RU" dirty="0"/>
              <a:t>“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8873" y="4909735"/>
            <a:ext cx="4578927" cy="679450"/>
          </a:xfrm>
        </p:spPr>
        <p:txBody>
          <a:bodyPr rtlCol="0"/>
          <a:lstStyle/>
          <a:p>
            <a:pPr rtl="0"/>
            <a:r>
              <a:rPr lang="ru-RU" dirty="0"/>
              <a:t>Цицерон (106-43 гг. до н. э.)</a:t>
            </a:r>
          </a:p>
          <a:p>
            <a:pPr rtl="0"/>
            <a:endParaRPr lang="ru-RU" dirty="0"/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44632" y="4054217"/>
            <a:ext cx="1364297" cy="1094521"/>
          </a:xfrm>
        </p:spPr>
        <p:txBody>
          <a:bodyPr rtlCol="0"/>
          <a:lstStyle/>
          <a:p>
            <a:pPr rtl="0"/>
            <a:r>
              <a:rPr lang="ru-RU" dirty="0"/>
              <a:t>”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7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1482436"/>
            <a:ext cx="10070398" cy="32141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ru-RU" sz="3200" dirty="0"/>
              <a:t>Уже в Древней Греции мыслители стали много писать о внимании к желаниям публики, что свидетельствует о том значении, которое они придавали общественному мнению, хотя сам этот термин и не употреблялся. Ряд идей и выводов, существенно напоминающих современное толкование общественного мнения, можно встретить в политической лексике Древнего Рима. Именно римлянам принадлежит крылатое выражение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232F4923-C794-4071-995A-B8E99BACE53A}"/>
              </a:ext>
            </a:extLst>
          </p:cNvPr>
          <p:cNvSpPr txBox="1">
            <a:spLocks/>
          </p:cNvSpPr>
          <p:nvPr/>
        </p:nvSpPr>
        <p:spPr>
          <a:xfrm>
            <a:off x="3554619" y="4668814"/>
            <a:ext cx="8637381" cy="62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/>
              <a:t>«глас народа - глас божий»</a:t>
            </a:r>
          </a:p>
        </p:txBody>
      </p:sp>
    </p:spTree>
    <p:extLst>
      <p:ext uri="{BB962C8B-B14F-4D97-AF65-F5344CB8AC3E}">
        <p14:creationId xmlns:p14="http://schemas.microsoft.com/office/powerpoint/2010/main" val="9528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В древней Греции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Превыше всего ценилось умение общаться, вести споры, убеждать собеседника.</a:t>
            </a:r>
          </a:p>
          <a:p>
            <a:pPr rtl="0"/>
            <a:r>
              <a:rPr lang="ru-RU" dirty="0"/>
              <a:t>Лучшие ораторы становились лидерами.</a:t>
            </a:r>
          </a:p>
          <a:p>
            <a:pPr rtl="0"/>
            <a:r>
              <a:rPr lang="ru-RU" dirty="0"/>
              <a:t>Со времен софистов практика влияния, убеждения была связана с умением вести дебаты и соблюдать правила этики.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524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3_TF45331398_Win32" id="{3A7E0759-75B2-4566-923C-3451D643A8ED}" vid="{B382A2E4-62DA-452E-984E-11EE757E2A5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63</TotalTime>
  <Words>540</Words>
  <Application>Microsoft Office PowerPoint</Application>
  <PresentationFormat>Широкоэкранный</PresentationFormat>
  <Paragraphs>67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Wingdings</vt:lpstr>
      <vt:lpstr>Тема Office</vt:lpstr>
      <vt:lpstr>Каналы выражения общественного мнения в эпоху Античности.</vt:lpstr>
      <vt:lpstr>Общественное мнение в Античности</vt:lpstr>
      <vt:lpstr>Презентация PowerPoint</vt:lpstr>
      <vt:lpstr>Презентация PowerPoint</vt:lpstr>
      <vt:lpstr>Убедить аудиторию можно только тогда, когда добьешься ее благосклонности или же симпатии к себе.</vt:lpstr>
      <vt:lpstr>Презентация PowerPoint</vt:lpstr>
      <vt:lpstr>Задача оратора - эстетически тешить публику, влиять на вето и поведение людей, уметь подвигнуть их к активной деятельности</vt:lpstr>
      <vt:lpstr>Презентация PowerPoint</vt:lpstr>
      <vt:lpstr>В древней Греции</vt:lpstr>
      <vt:lpstr>Искусство публичного диалога</vt:lpstr>
      <vt:lpstr>Среди основ</vt:lpstr>
      <vt:lpstr>Презентация PowerPoint</vt:lpstr>
      <vt:lpstr>Каналы выражения мнения</vt:lpstr>
      <vt:lpstr>Подводя итог 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Каналы выражения общественного мнения в эпоху Античности.</dc:title>
  <dc:creator>Артем Гиллимович</dc:creator>
  <cp:lastModifiedBy>Артем Гиллимович</cp:lastModifiedBy>
  <cp:revision>2</cp:revision>
  <dcterms:created xsi:type="dcterms:W3CDTF">2022-10-26T10:33:49Z</dcterms:created>
  <dcterms:modified xsi:type="dcterms:W3CDTF">2022-10-26T11:37:01Z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