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5" r:id="rId6"/>
    <p:sldId id="258" r:id="rId7"/>
    <p:sldId id="294" r:id="rId8"/>
    <p:sldId id="295" r:id="rId9"/>
    <p:sldId id="266" r:id="rId10"/>
    <p:sldId id="278" r:id="rId11"/>
    <p:sldId id="261" r:id="rId12"/>
    <p:sldId id="296" r:id="rId13"/>
    <p:sldId id="289" r:id="rId14"/>
    <p:sldId id="297" r:id="rId15"/>
    <p:sldId id="299" r:id="rId16"/>
    <p:sldId id="300" r:id="rId17"/>
    <p:sldId id="270" r:id="rId18"/>
    <p:sldId id="293" r:id="rId19"/>
    <p:sldId id="301" r:id="rId20"/>
    <p:sldId id="260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  <p:cmAuthor id="5" name="Артем Гиллимович" initials="АГ" lastIdx="1" clrIdx="4">
    <p:extLst>
      <p:ext uri="{19B8F6BF-5375-455C-9EA6-DF929625EA0E}">
        <p15:presenceInfo xmlns:p15="http://schemas.microsoft.com/office/powerpoint/2012/main" userId="ae87dcc7e61c99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74812" autoAdjust="0"/>
  </p:normalViewPr>
  <p:slideViewPr>
    <p:cSldViewPr snapToGrid="0">
      <p:cViewPr varScale="1">
        <p:scale>
          <a:sx n="72" d="100"/>
          <a:sy n="72" d="100"/>
        </p:scale>
        <p:origin x="1326" y="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883116855698702"/>
          <c:y val="2.3308918473777356E-2"/>
          <c:w val="0.53644925714093961"/>
          <c:h val="0.825793668237859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20-4800-B535-1BE587505A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5D-4FE0-9522-3FE8F91FB4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5D-4FE0-9522-3FE8F91FB4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5D-4FE0-9522-3FE8F91FB4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5D-4FE0-9522-3FE8F91FB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Не более 1ч</c:v>
                </c:pt>
                <c:pt idx="1">
                  <c:v>1-2 часа</c:v>
                </c:pt>
                <c:pt idx="2">
                  <c:v>2-3 часа</c:v>
                </c:pt>
                <c:pt idx="3">
                  <c:v>3-4 часа</c:v>
                </c:pt>
                <c:pt idx="4">
                  <c:v>Более 4ч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36.700000000000003</c:v>
                </c:pt>
                <c:pt idx="1">
                  <c:v>19.8</c:v>
                </c:pt>
                <c:pt idx="2">
                  <c:v>7</c:v>
                </c:pt>
                <c:pt idx="3">
                  <c:v>5.0999999999999996</c:v>
                </c:pt>
                <c:pt idx="4">
                  <c:v>31.4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0-4800-B535-1BE587505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124919038257275E-2"/>
          <c:y val="0.92059665740896424"/>
          <c:w val="0.89994378652167684"/>
          <c:h val="7.7231029592547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71964769884076"/>
          <c:y val="2.2061571266370927E-2"/>
          <c:w val="0.69988999179035316"/>
          <c:h val="0.905393584671534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Радиоприемник</c:v>
                </c:pt>
                <c:pt idx="1">
                  <c:v>Автомагнитола</c:v>
                </c:pt>
                <c:pt idx="2">
                  <c:v>Телефон</c:v>
                </c:pt>
                <c:pt idx="3">
                  <c:v>Компьютер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55.1</c:v>
                </c:pt>
                <c:pt idx="1">
                  <c:v>46</c:v>
                </c:pt>
                <c:pt idx="2">
                  <c:v>14.1</c:v>
                </c:pt>
                <c:pt idx="3">
                  <c:v>5.6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E-422A-971F-33C7F8709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3400384"/>
        <c:axId val="1363898608"/>
      </c:barChart>
      <c:catAx>
        <c:axId val="136340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98608"/>
        <c:crosses val="autoZero"/>
        <c:auto val="1"/>
        <c:lblAlgn val="ctr"/>
        <c:lblOffset val="100"/>
        <c:noMultiLvlLbl val="0"/>
      </c:catAx>
      <c:valAx>
        <c:axId val="136389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4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Будни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6E-46E8-AA84-8862596B58E6}"/>
                </c:ext>
              </c:extLst>
            </c:dLbl>
            <c:dLbl>
              <c:idx val="1"/>
              <c:layout>
                <c:manualLayout>
                  <c:x val="-2.8645502418044985E-17"/>
                  <c:y val="-2.109374870240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6E-46E8-AA84-8862596B58E6}"/>
                </c:ext>
              </c:extLst>
            </c:dLbl>
            <c:dLbl>
              <c:idx val="2"/>
              <c:layout>
                <c:manualLayout>
                  <c:x val="0"/>
                  <c:y val="-2.578124841404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6E-46E8-AA84-8862596B58E6}"/>
                </c:ext>
              </c:extLst>
            </c:dLbl>
            <c:dLbl>
              <c:idx val="3"/>
              <c:layout>
                <c:manualLayout>
                  <c:x val="-5.729100483608997E-17"/>
                  <c:y val="-2.8124998269869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6E-46E8-AA84-8862596B58E6}"/>
                </c:ext>
              </c:extLst>
            </c:dLbl>
            <c:dLbl>
              <c:idx val="8"/>
              <c:layout>
                <c:manualLayout>
                  <c:x val="0"/>
                  <c:y val="-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6E-46E8-AA84-8862596B58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18.8</c:v>
                </c:pt>
                <c:pt idx="1">
                  <c:v>14.5</c:v>
                </c:pt>
                <c:pt idx="2">
                  <c:v>12.1</c:v>
                </c:pt>
                <c:pt idx="3">
                  <c:v>11.8</c:v>
                </c:pt>
                <c:pt idx="4">
                  <c:v>8.6</c:v>
                </c:pt>
                <c:pt idx="5">
                  <c:v>7.5</c:v>
                </c:pt>
                <c:pt idx="6">
                  <c:v>6.6</c:v>
                </c:pt>
                <c:pt idx="7">
                  <c:v>51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C-4929-9627-7D54761433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16.8</c:v>
                </c:pt>
                <c:pt idx="1">
                  <c:v>13.3</c:v>
                </c:pt>
                <c:pt idx="2">
                  <c:v>10.1</c:v>
                </c:pt>
                <c:pt idx="3">
                  <c:v>10.5</c:v>
                </c:pt>
                <c:pt idx="4">
                  <c:v>7</c:v>
                </c:pt>
                <c:pt idx="5">
                  <c:v>7</c:v>
                </c:pt>
                <c:pt idx="6">
                  <c:v>5.8</c:v>
                </c:pt>
                <c:pt idx="7">
                  <c:v>66.599999999999994</c:v>
                </c:pt>
                <c:pt idx="8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9C-4929-9627-7D5476143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1372704"/>
        <c:axId val="1596197824"/>
      </c:barChart>
      <c:catAx>
        <c:axId val="138137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197824"/>
        <c:crosses val="autoZero"/>
        <c:auto val="1"/>
        <c:lblAlgn val="ctr"/>
        <c:lblOffset val="100"/>
        <c:noMultiLvlLbl val="0"/>
      </c:catAx>
      <c:valAx>
        <c:axId val="15961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54559784451151E-2"/>
          <c:y val="2.9925535328626077E-2"/>
          <c:w val="0.94065937289725432"/>
          <c:h val="0.6774888427236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Несколько раз в год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8-4347-8882-809F2B9749A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Один раз в год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8-4347-8882-809F2B9749A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Реже одного раза в год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8-4347-8882-809F2B9749A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Не путешествую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8-4347-8882-809F2B974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1371904"/>
        <c:axId val="1596200320"/>
      </c:barChart>
      <c:catAx>
        <c:axId val="1381371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6200320"/>
        <c:crosses val="autoZero"/>
        <c:auto val="1"/>
        <c:lblAlgn val="ctr"/>
        <c:lblOffset val="100"/>
        <c:noMultiLvlLbl val="0"/>
      </c:catAx>
      <c:valAx>
        <c:axId val="15962003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813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993271846089775"/>
          <c:y val="2.3437498558224745E-2"/>
          <c:w val="0.4314719179150644"/>
          <c:h val="0.90693725966183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Посещение природных объектов</c:v>
                </c:pt>
                <c:pt idx="1">
                  <c:v>Родственные визиты</c:v>
                </c:pt>
                <c:pt idx="2">
                  <c:v>Посещение исторических культурных мест</c:v>
                </c:pt>
                <c:pt idx="3">
                  <c:v>Лечение</c:v>
                </c:pt>
                <c:pt idx="4">
                  <c:v>Посещение религиозных святынь</c:v>
                </c:pt>
                <c:pt idx="5">
                  <c:v>Рабочие поездки</c:v>
                </c:pt>
                <c:pt idx="6">
                  <c:v>Другое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41.1</c:v>
                </c:pt>
                <c:pt idx="1">
                  <c:v>39.6</c:v>
                </c:pt>
                <c:pt idx="2">
                  <c:v>35.200000000000003</c:v>
                </c:pt>
                <c:pt idx="3">
                  <c:v>21.4</c:v>
                </c:pt>
                <c:pt idx="4">
                  <c:v>15.1</c:v>
                </c:pt>
                <c:pt idx="5">
                  <c:v>11.3</c:v>
                </c:pt>
                <c:pt idx="6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4-47BF-8BD5-1D91F94C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1373504"/>
        <c:axId val="1288818464"/>
      </c:barChart>
      <c:catAx>
        <c:axId val="138137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8818464"/>
        <c:crosses val="autoZero"/>
        <c:auto val="1"/>
        <c:lblAlgn val="ctr"/>
        <c:lblOffset val="100"/>
        <c:noMultiLvlLbl val="0"/>
      </c:catAx>
      <c:valAx>
        <c:axId val="128881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Да, это помощь людям</c:v>
                </c:pt>
                <c:pt idx="1">
                  <c:v>Если отчаяное положение, то можно</c:v>
                </c:pt>
                <c:pt idx="2">
                  <c:v>Нет, это грабеж</c:v>
                </c:pt>
                <c:pt idx="3">
                  <c:v>Отношусь нейтрально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77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7-436B-A192-FB55354B3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Частично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33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A-4DE5-8AF9-3976041FB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Обычный пломбир</c:v>
                </c:pt>
                <c:pt idx="1">
                  <c:v>Шоколадное</c:v>
                </c:pt>
                <c:pt idx="2">
                  <c:v>Фруктовое</c:v>
                </c:pt>
                <c:pt idx="3">
                  <c:v>Фруктовый лед</c:v>
                </c:pt>
                <c:pt idx="4">
                  <c:v>Что-то другое</c:v>
                </c:pt>
                <c:pt idx="5">
                  <c:v>Не люблю мороженое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58</c:v>
                </c:pt>
                <c:pt idx="1">
                  <c:v>20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1-468C-90E9-93E8140E0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accent1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14.09.2022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14.09.2022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БЕЛОРУССКИЕ ОРГАНИЗАЦИИ ПО ИЗУЧЕНИЮ ОБЩЕСТВЕННОГО МНЕНИЯ И РЕЗУЛЬТАТЫ ИХ ДЕЯТЕЛЬНОСТИ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 о Туристических предпочтениях населения Беларуси также проводил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социологии НАН Беларуси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проведенного опроса показали, что жители республики предпочитают отдыхать прежде всего на природе, включая кемпинг (61,2 %), а также на пляже, рыбалке (37,4 %). Четверть и более опрошенных посещают исторические памятники, музеи, выставки (27,6 %), выбирают активный / спортивный отдых (25,4 %), посещают природные достопримечательности (25,0 %). Немного реже упоминается посещение храмов, монастырей и других религиозных мест (20,3 %), культурных и спортивных мероприятий (18,5 %), экстремальный отдых (10,8 %)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3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Абсолютное большинство респондентов (88,2 %) рассматривают Беларусь как потенциальное место для своего отдыха. Более половины опрошенных граждан (53,5%) уже практикуют путешествия по Беларуси: из них 27,2 % организуют путешествия по родной стране несколько раз в год, а 26,3 % – один раз в год.  Реже одного раза в год путешествуют по Беларуси 31,3 % участников опроса. Минчане несколько чаще путешествуют по родной стране по сравнению с жителями других населенных пунктов (93,4 % минчан и 84,8 % жителей республики отметили, что путешествуют по Беларуси)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Беларуси респонденты путешествуют прежде всего с целью посещения природных объектов – заповедников, лесов, озер и т. д. (41,1 %), встречи с родственниками и посещения малой Родины (39,6 %), посещения исторических, культурных мест (35,2 %). Также граждане путешествуют по стране с целью оздоровления (21,4 %), посещения мероприятий, фестивалей, выставок (20,0 %), религиозных святынь (15,1 %), совершения рабочих поездок (11,3 %)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7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Дальше приведу результаты небольших опросов на разные темы</a:t>
            </a:r>
          </a:p>
          <a:p>
            <a:r>
              <a:rPr lang="ru-RU" dirty="0"/>
              <a:t>На вопрос:</a:t>
            </a:r>
          </a:p>
          <a:p>
            <a:r>
              <a:rPr lang="ru-RU" dirty="0"/>
              <a:t>Считаете ли вы приемлемым брать микрокредиты?</a:t>
            </a:r>
          </a:p>
          <a:p>
            <a:r>
              <a:rPr lang="ru-RU" noProof="0" dirty="0"/>
              <a:t>10% - отношусь нейтрально</a:t>
            </a:r>
          </a:p>
          <a:p>
            <a:r>
              <a:rPr lang="ru-RU" noProof="0" dirty="0"/>
              <a:t>77% - нет, это грабеж</a:t>
            </a:r>
          </a:p>
          <a:p>
            <a:r>
              <a:rPr lang="ru-RU" noProof="0" dirty="0"/>
              <a:t>12% - если отчаянное положение, то можно</a:t>
            </a:r>
          </a:p>
          <a:p>
            <a:r>
              <a:rPr lang="ru-RU" noProof="0" dirty="0"/>
              <a:t>1% - да, это помощь людям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Знаете ли вы наизусть гимн Беларуси?</a:t>
            </a:r>
          </a:p>
          <a:p>
            <a:r>
              <a:rPr lang="ru-RU" noProof="0" dirty="0"/>
              <a:t>57% - нет</a:t>
            </a:r>
          </a:p>
          <a:p>
            <a:r>
              <a:rPr lang="ru-RU" noProof="0" dirty="0"/>
              <a:t>33% - частично</a:t>
            </a:r>
          </a:p>
          <a:p>
            <a:r>
              <a:rPr lang="ru-RU" noProof="0" dirty="0"/>
              <a:t>10% - 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Какое мороженое вы любите?</a:t>
            </a:r>
          </a:p>
          <a:p>
            <a:r>
              <a:rPr lang="ru-RU" noProof="0" dirty="0"/>
              <a:t>58% - обычны пломбир</a:t>
            </a:r>
          </a:p>
          <a:p>
            <a:r>
              <a:rPr lang="ru-RU" noProof="0" dirty="0"/>
              <a:t>20% - шоколадное</a:t>
            </a:r>
          </a:p>
          <a:p>
            <a:r>
              <a:rPr lang="ru-RU" noProof="0" dirty="0"/>
              <a:t>4% - фруктовое</a:t>
            </a:r>
          </a:p>
          <a:p>
            <a:r>
              <a:rPr lang="ru-RU" noProof="0" dirty="0"/>
              <a:t>7% - фруктовый лед</a:t>
            </a:r>
          </a:p>
          <a:p>
            <a:r>
              <a:rPr lang="ru-RU" noProof="0" dirty="0"/>
              <a:t>5% - не любят мороженое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11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Общественное мнение — форма массового сознания, в которой проявляется отношение (скрытое или явное) различных групп людей к событиям и процессам действительной жизни, затрагивающим их интересы и потребности.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Общественное мнение выражается публично и оказывает влияние на функционирование общества и его политической системы. Именно возможность гласного, публичного высказывания населения по злободневным проблемам общественной жизни и влияние этой высказанной вслух позиции на развитие общественно-политических отношений отражает суть общественного мнения как особого социального института. При этом, общественное мнение представляет собой совокупность многих индивидуальных мнений по конкретному вопросу, затрагивающему группу людей.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настоящий момент эта точка зрения отражена в большинстве научных трудов и считается общепризнанной.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в Беларуси 9 аккредитованных социологических структур по опросам общественного мнения при Национальной академии наук Беларуси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ГНУ «Институт социологии НАН Беларуси»;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социологических и политических исследований Белорусского государственного университета;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социологических исследований и информационно аналитической работы коммунального издательского унитарного предприятия «Информационное агентство «Могилёвские ведомости»;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Социологическая лаборатория УО «Гомельский государственный технический университет имени П.О. Сухого»;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социологических исследований научно-исследовательской части УО Федерации профсоюзов Беларуси «Международный университет «МИТСО»;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Информационно-аналитическое управление Академии управления при Президенте Республики Беларусь;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Молодежная лаборатория социологических исследований при Совете РСОО «БКМО»;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социально-гуманитарных исследований УО «Белорусский государственный экономический университет»;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Аналитический центр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EcooM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OOO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Медиафакт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-Эко».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9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ГНУ «Институт социологии НАН Беларуси» занимается изучением состояния и динамики развития политической, экономической, социальной и культурной сфер Республики Беларусь на основе проведения регулярных фундаментальных и прикладных социологических исследований.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2019 году институт социологии НАН Беларуси проводил социологический замер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рейтинга белорусских радиостанций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Результаты проведенного опроса позволяют выявить структуру предпочтений белорусских радиослушателей (в опросе приняло участие 600 респондентов в возрасте от 18 лет, проживающих в г. Минске, областных центрах и других крупных городах Беларуси с населением от 100 тыс. человек, всего 15 городов).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Свыше трети опрошенных (36,7 %) слушает радио не более одного часа в день; практически каждый пятый (19,8 %) проводит за прослушиванием радиопередач от одного до двух часов в день, каждый десятый (12,1 %) – от двух до четырех часов, около трети респондентов (31,4 %) слушает радио более четырех часов в день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основном респонденты слушают радио с помощью радиоприемника (55,1 %) и автомагнитолы (46,0 %), практически каждый пятый радиослушатель (19,7 %) использует для этой цели мобильный телефон, планшет, персональный компьютер или ноутбук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 7 радиостанций представлен на рисунке.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в Беларуси более 30 радиостанций и популярность большинства из них довольна низкая, варьируется от 0,2 до 3,8%, поэтому они объединены в группу «Другие радиостанции»</a:t>
            </a:r>
          </a:p>
          <a:p>
            <a:r>
              <a:rPr lang="ru-RU" noProof="0" dirty="0"/>
              <a:t>На первом месте радио </a:t>
            </a:r>
            <a:r>
              <a:rPr lang="ru-RU" noProof="0" dirty="0" err="1"/>
              <a:t>рокс</a:t>
            </a:r>
            <a:r>
              <a:rPr lang="ru-RU" noProof="0" dirty="0"/>
              <a:t> (18,8%)</a:t>
            </a:r>
          </a:p>
          <a:p>
            <a:r>
              <a:rPr lang="ru-RU" noProof="0" dirty="0"/>
              <a:t>На втором Первый национальный канал белорусского радио (14,5%)</a:t>
            </a:r>
          </a:p>
          <a:p>
            <a:r>
              <a:rPr lang="ru-RU" noProof="0" dirty="0"/>
              <a:t>Следом Радиус </a:t>
            </a:r>
            <a:r>
              <a:rPr lang="en-US" noProof="0" dirty="0"/>
              <a:t>FM </a:t>
            </a:r>
            <a:r>
              <a:rPr lang="ru-RU" noProof="0" dirty="0"/>
              <a:t>(12,1%)</a:t>
            </a:r>
          </a:p>
          <a:p>
            <a:r>
              <a:rPr lang="ru-RU" noProof="0" dirty="0"/>
              <a:t>Русское радио (11,8%)</a:t>
            </a:r>
          </a:p>
          <a:p>
            <a:r>
              <a:rPr lang="en-US" noProof="0" dirty="0" err="1"/>
              <a:t>Unistar</a:t>
            </a:r>
            <a:r>
              <a:rPr lang="ru-RU" noProof="0" dirty="0"/>
              <a:t> (8,6%)</a:t>
            </a:r>
          </a:p>
          <a:p>
            <a:r>
              <a:rPr lang="ru-RU" noProof="0" dirty="0"/>
              <a:t>Юмор </a:t>
            </a:r>
            <a:r>
              <a:rPr lang="en-US" noProof="0" dirty="0"/>
              <a:t>FM</a:t>
            </a:r>
            <a:r>
              <a:rPr lang="ru-RU" noProof="0" dirty="0"/>
              <a:t> (7,5%)</a:t>
            </a:r>
          </a:p>
          <a:p>
            <a:r>
              <a:rPr lang="ru-RU" noProof="0" dirty="0"/>
              <a:t>Новое радио (6,6%)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o.bas-net.b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rec.gov.by/files/2020/spis_opros.pdf" TargetMode="External"/><Relationship Id="rId4" Type="http://schemas.openxmlformats.org/officeDocument/2006/relationships/hyperlink" Target="http://www.cspr.bsu.b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ОСНОВНЫЕ БЕЛОРУССКИЕ ОРГАНИЗАЦИИ ПО ИЗУЧЕНИЮ ОБЩЕСТВЕННОГО МНЕНИЯ И РЕЗУЛЬТАТЫ ИХ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err="1"/>
              <a:t>Гилимович</a:t>
            </a:r>
            <a:r>
              <a:rPr lang="ru-RU" dirty="0"/>
              <a:t> Артем, 19ИТ-2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45" y="2781300"/>
            <a:ext cx="6671109" cy="12954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Туристические предпочтения населения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54" y="5803232"/>
            <a:ext cx="8035892" cy="6477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 вы предпочитаете отдыхать?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77342-6F55-4652-94CB-0B4A0BC0ED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59" y="709580"/>
            <a:ext cx="6073441" cy="5093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9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1" y="5803232"/>
            <a:ext cx="9135378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Как часто вы путешествуете по Беларуси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61435DB-00F5-485C-8B9D-FBA8E03E0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98377"/>
              </p:ext>
            </p:extLst>
          </p:nvPr>
        </p:nvGraphicFramePr>
        <p:xfrm>
          <a:off x="1278020" y="641684"/>
          <a:ext cx="9135377" cy="466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80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82" y="5892466"/>
            <a:ext cx="9957836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 какой целью вы путешествуете по Беларуси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6BE0E4D-E774-4B8C-AB6C-29D7C1F98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07141"/>
              </p:ext>
            </p:extLst>
          </p:nvPr>
        </p:nvGraphicFramePr>
        <p:xfrm>
          <a:off x="786063" y="473799"/>
          <a:ext cx="1028885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14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4BC5DFC1-B64B-4E90-A9B0-2C40CF5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Считаете ли вы приемлемым брать микрокредиты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E7F67C70-D740-489D-9948-5404A2DDF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799504"/>
              </p:ext>
            </p:extLst>
          </p:nvPr>
        </p:nvGraphicFramePr>
        <p:xfrm>
          <a:off x="935530" y="317834"/>
          <a:ext cx="10085396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Знаете ли вы наизусть гимн Беларуси</a:t>
            </a:r>
          </a:p>
        </p:txBody>
      </p: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CB2F921B-C779-42C6-887E-A08D5C288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565824"/>
              </p:ext>
            </p:extLst>
          </p:nvPr>
        </p:nvGraphicFramePr>
        <p:xfrm>
          <a:off x="1551697" y="398516"/>
          <a:ext cx="9088606" cy="539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Какое мороженое вы любите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02DA1F9-A77E-4410-9EA8-0D427F9A6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68407"/>
              </p:ext>
            </p:extLst>
          </p:nvPr>
        </p:nvGraphicFramePr>
        <p:xfrm>
          <a:off x="1497105" y="475129"/>
          <a:ext cx="9197789" cy="541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720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1079548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33C6B-2182-43D4-9C5D-ABDD853DD394}"/>
              </a:ext>
            </a:extLst>
          </p:cNvPr>
          <p:cNvSpPr txBox="1"/>
          <p:nvPr/>
        </p:nvSpPr>
        <p:spPr>
          <a:xfrm>
            <a:off x="838193" y="2668188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ИНСТИТУТ СОЦИОЛОГИИ НАН БЕЛАРУСИ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7E41-CAF6-4F99-8FB5-7184D4EC3E92}"/>
              </a:ext>
            </a:extLst>
          </p:cNvPr>
          <p:cNvSpPr txBox="1"/>
          <p:nvPr/>
        </p:nvSpPr>
        <p:spPr>
          <a:xfrm>
            <a:off x="838191" y="4487004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ЦЕНТР СОЦИОЛОГИЧЕСКИХ И ПОЛИТИЧЕСКИХ ИССЛЕДОВАНИЙ БЕЛОРУССКОГО ГОСУДАРСТВЕННОГО УНИВЕРСИТЕТ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C486F-9E7E-488D-84D5-B38C9601D71C}"/>
              </a:ext>
            </a:extLst>
          </p:cNvPr>
          <p:cNvSpPr txBox="1"/>
          <p:nvPr/>
        </p:nvSpPr>
        <p:spPr>
          <a:xfrm>
            <a:off x="838192" y="3392930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ЦЕНТРАЛЬНАЯ ИЗБИРАТЕЛЬНАЯ КОМИССИЯ РЕСПУБЛИКИ БЕЛАРУСЬ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algn="just" rtl="0"/>
            <a:r>
              <a:rPr lang="ru-RU" dirty="0"/>
              <a:t>Общественное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92379"/>
            <a:ext cx="5111750" cy="201575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sz="2000" dirty="0"/>
              <a:t>- форма массового сознания, в которой проявляется отношение (скрытое или явное) различных групп людей к событиям и процессам действительной жизни, затрагивающим их интересы и потребности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16305"/>
            <a:ext cx="4179570" cy="6625389"/>
          </a:xfrm>
        </p:spPr>
        <p:txBody>
          <a:bodyPr rtlCol="0"/>
          <a:lstStyle/>
          <a:p>
            <a:pPr algn="ctr" rtl="0"/>
            <a:r>
              <a:rPr lang="ru-RU" sz="8800" dirty="0"/>
              <a:t>9</a:t>
            </a:r>
            <a:r>
              <a:rPr lang="ru-RU" dirty="0"/>
              <a:t> </a:t>
            </a:r>
            <a:br>
              <a:rPr lang="ru-RU" dirty="0"/>
            </a:br>
            <a:r>
              <a:rPr lang="ru-RU" sz="2000" dirty="0"/>
              <a:t>аккредитованных социологических структур по опросам общественного мнения при Национальной академии наук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601" y="1060767"/>
            <a:ext cx="9049252" cy="574256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1	ГНУ «Институт социологии НАН Беларуси»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24601" y="1788925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2	Центр социологических и политических 	исследований Белорусского государственного 	университета;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24601" y="2810602"/>
            <a:ext cx="9486900" cy="1520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3	Отдел социологических исследований и 	информационно аналитической работы 	коммунального издательского унитарного 	предприятия «Информационное агентство 	«Могилёвские ведомости»;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24601" y="4493290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4	Социологическая лаборатория УО «Гомельский 	государственный технический университет имени 	П.О. Сухого»</a:t>
            </a:r>
          </a:p>
        </p:txBody>
      </p:sp>
    </p:spTree>
    <p:extLst>
      <p:ext uri="{BB962C8B-B14F-4D97-AF65-F5344CB8AC3E}">
        <p14:creationId xmlns:p14="http://schemas.microsoft.com/office/powerpoint/2010/main" val="37232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48" y="1080196"/>
            <a:ext cx="9049252" cy="1169802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/>
              <a:t>5	Центр социологических исследований научно-	исследовательской части УО Федерации 	профсоюзов Беларуси «Международный 	университет «МИТСО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04548" y="2406158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6	Информационно-аналитическое управление 	Академии управления при Президенте Республики 	Беларусь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04548" y="3352014"/>
            <a:ext cx="9486900" cy="73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7	Молодежная лаборатория социологических 	исследований при Совете РСОО «БКМО»;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04548" y="4237031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8	Центр социально-гуманитарных исследований УО 	«Белорусский государственный экономический 	университет»;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D19187-7A9A-4E0A-8837-C171B797C1CB}"/>
              </a:ext>
            </a:extLst>
          </p:cNvPr>
          <p:cNvSpPr txBox="1">
            <a:spLocks/>
          </p:cNvSpPr>
          <p:nvPr/>
        </p:nvSpPr>
        <p:spPr>
          <a:xfrm>
            <a:off x="2304548" y="5370258"/>
            <a:ext cx="9486900" cy="48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9	Аналитический центр </a:t>
            </a:r>
            <a:r>
              <a:rPr lang="ru-RU" sz="2000" dirty="0" err="1"/>
              <a:t>EcooM</a:t>
            </a:r>
            <a:r>
              <a:rPr lang="ru-RU" sz="2000" dirty="0"/>
              <a:t> OOO «</a:t>
            </a:r>
            <a:r>
              <a:rPr lang="ru-RU" sz="2000" dirty="0" err="1"/>
              <a:t>Медиафакт</a:t>
            </a:r>
            <a:r>
              <a:rPr lang="ru-RU" sz="2000" dirty="0"/>
              <a:t>-Эко»</a:t>
            </a:r>
          </a:p>
        </p:txBody>
      </p:sp>
    </p:spTree>
    <p:extLst>
      <p:ext uri="{BB962C8B-B14F-4D97-AF65-F5344CB8AC3E}">
        <p14:creationId xmlns:p14="http://schemas.microsoft.com/office/powerpoint/2010/main" val="1563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Рейтинг радиостанций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015916"/>
            <a:ext cx="10110696" cy="20373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ru-RU" sz="2400" noProof="1"/>
              <a:t>Результаты проведенного опроса позволяют выявить структуру предпочтений белорусских радиослушателей (в опросе приняло участие 600 респондентов в возрасте от 18 лет, проживающих в г. Минске, областных центрах и других крупных городах Беларуси с населением от 100 тыс. человек, всего 15 городов).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6A51EC50-B2B2-4650-8952-CFE1806B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26" y="5846303"/>
            <a:ext cx="10038347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Суммарный объем </a:t>
            </a:r>
            <a:r>
              <a:rPr lang="ru-RU" dirty="0" err="1"/>
              <a:t>радиослушания</a:t>
            </a:r>
            <a:r>
              <a:rPr lang="ru-RU" dirty="0"/>
              <a:t> в сутки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8FD61A54-8C5D-422A-B63D-215814DE5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03196"/>
              </p:ext>
            </p:extLst>
          </p:nvPr>
        </p:nvGraphicFramePr>
        <p:xfrm>
          <a:off x="1524000" y="0"/>
          <a:ext cx="8999621" cy="584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Устройства, используемые для </a:t>
            </a:r>
            <a:r>
              <a:rPr lang="ru-RU" dirty="0" err="1"/>
              <a:t>радиослушания</a:t>
            </a:r>
            <a:endParaRPr lang="ru-RU" dirty="0"/>
          </a:p>
        </p:txBody>
      </p: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8D6D16B2-4AAA-47C8-901F-49C8E7EFA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920450"/>
              </p:ext>
            </p:extLst>
          </p:nvPr>
        </p:nvGraphicFramePr>
        <p:xfrm>
          <a:off x="1366807" y="598458"/>
          <a:ext cx="9458385" cy="502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Рейтинг радиостанций в будние и выходные дни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7B202FE-AB4B-47E6-BFC2-F22BBCE5E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765223"/>
              </p:ext>
            </p:extLst>
          </p:nvPr>
        </p:nvGraphicFramePr>
        <p:xfrm>
          <a:off x="2032000" y="3659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0562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1212</Words>
  <Application>Microsoft Office PowerPoint</Application>
  <PresentationFormat>Широкоэкранный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Одиночная линия</vt:lpstr>
      <vt:lpstr>ОСНОВНЫЕ БЕЛОРУССКИЕ ОРГАНИЗАЦИИ ПО ИЗУЧЕНИЮ ОБЩЕСТВЕННОГО МНЕНИЯ И РЕЗУЛЬТАТЫ ИХ ДЕЯТЕЛЬНОСТИ</vt:lpstr>
      <vt:lpstr>Общественное мнение</vt:lpstr>
      <vt:lpstr>9  аккредитованных социологических структур по опросам общественного мнения при Национальной академии наук Беларуси</vt:lpstr>
      <vt:lpstr>1 ГНУ «Институт социологии НАН Беларуси»</vt:lpstr>
      <vt:lpstr>5 Центр социологических исследований научно- исследовательской части УО Федерации  профсоюзов Беларуси «Международный  университет «МИТСО</vt:lpstr>
      <vt:lpstr>Рейтинг радиостанций</vt:lpstr>
      <vt:lpstr>Суммарный объем радиослушания в сутки</vt:lpstr>
      <vt:lpstr>Устройства, используемые для радиослушания</vt:lpstr>
      <vt:lpstr>Рейтинг радиостанций в будние и выходные дни</vt:lpstr>
      <vt:lpstr>Туристические предпочтения населения Беларуси</vt:lpstr>
      <vt:lpstr>Как вы предпочитаете отдыхать?</vt:lpstr>
      <vt:lpstr>Как часто вы путешествуете по Беларуси</vt:lpstr>
      <vt:lpstr>С какой целью вы путешествуете по Беларуси</vt:lpstr>
      <vt:lpstr>Считаете ли вы приемлемым брать микрокредиты</vt:lpstr>
      <vt:lpstr>Знаете ли вы наизусть гимн Беларуси</vt:lpstr>
      <vt:lpstr>Какое мороженое вы любите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БЕЛОРУССКИЕ ОРГАНИЗАЦИИ ПО ИЗУЧЕНИЮ ОБЩЕСТВЕННОГО МНЕНИЯ И РЕЗУЛЬТАТЫ ИХ ДЕЯТЕЛЬНОСТИ</dc:title>
  <dc:creator>Артем Гиллимович</dc:creator>
  <cp:lastModifiedBy>Артем Гиллимович</cp:lastModifiedBy>
  <cp:revision>4</cp:revision>
  <dcterms:created xsi:type="dcterms:W3CDTF">2022-09-13T14:06:29Z</dcterms:created>
  <dcterms:modified xsi:type="dcterms:W3CDTF">2022-09-14T14:29:57Z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