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8" r:id="rId6"/>
    <p:sldId id="294" r:id="rId7"/>
    <p:sldId id="295" r:id="rId8"/>
    <p:sldId id="266" r:id="rId9"/>
    <p:sldId id="278" r:id="rId10"/>
    <p:sldId id="261" r:id="rId11"/>
    <p:sldId id="296" r:id="rId12"/>
    <p:sldId id="289" r:id="rId13"/>
    <p:sldId id="297" r:id="rId14"/>
    <p:sldId id="298" r:id="rId15"/>
    <p:sldId id="299" r:id="rId16"/>
    <p:sldId id="300" r:id="rId17"/>
    <p:sldId id="270" r:id="rId18"/>
    <p:sldId id="293" r:id="rId19"/>
    <p:sldId id="301" r:id="rId20"/>
    <p:sldId id="260" r:id="rId21"/>
    <p:sldId id="280" r:id="rId22"/>
    <p:sldId id="277" r:id="rId23"/>
    <p:sldId id="262" r:id="rId24"/>
    <p:sldId id="292" r:id="rId25"/>
    <p:sldId id="271" r:id="rId26"/>
    <p:sldId id="287" r:id="rId27"/>
    <p:sldId id="282" r:id="rId28"/>
    <p:sldId id="283" r:id="rId29"/>
    <p:sldId id="290" r:id="rId30"/>
    <p:sldId id="275" r:id="rId31"/>
    <p:sldId id="276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74" y="9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3883116855698702"/>
          <c:y val="2.3308918473777356E-2"/>
          <c:w val="0.53644925714093961"/>
          <c:h val="0.8257936682378590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20-4800-B535-1BE587505A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5D-4FE0-9522-3FE8F91FB4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5D-4FE0-9522-3FE8F91FB4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5D-4FE0-9522-3FE8F91FB4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5D-4FE0-9522-3FE8F91FB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Не более 1ч</c:v>
                </c:pt>
                <c:pt idx="1">
                  <c:v>1-2 часа</c:v>
                </c:pt>
                <c:pt idx="2">
                  <c:v>2-3 часа</c:v>
                </c:pt>
                <c:pt idx="3">
                  <c:v>3-4 часа</c:v>
                </c:pt>
                <c:pt idx="4">
                  <c:v>Более 4ч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36.700000000000003</c:v>
                </c:pt>
                <c:pt idx="1">
                  <c:v>19.8</c:v>
                </c:pt>
                <c:pt idx="2">
                  <c:v>7</c:v>
                </c:pt>
                <c:pt idx="3">
                  <c:v>5.0999999999999996</c:v>
                </c:pt>
                <c:pt idx="4">
                  <c:v>31.4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0-4800-B535-1BE587505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124919038257275E-2"/>
          <c:y val="0.92059665740896424"/>
          <c:w val="0.89994378652167684"/>
          <c:h val="7.7231029592547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Часть 1</c:v>
                </c:pt>
                <c:pt idx="1">
                  <c:v>Часть 2</c:v>
                </c:pt>
                <c:pt idx="2">
                  <c:v>Часть 3</c:v>
                </c:pt>
                <c:pt idx="3">
                  <c:v>Часть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Часть 1</c:v>
                </c:pt>
                <c:pt idx="1">
                  <c:v>Часть 2</c:v>
                </c:pt>
                <c:pt idx="2">
                  <c:v>Часть 3</c:v>
                </c:pt>
                <c:pt idx="3">
                  <c:v>Часть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Часть 1</c:v>
                </c:pt>
                <c:pt idx="1">
                  <c:v>Часть 2</c:v>
                </c:pt>
                <c:pt idx="2">
                  <c:v>Часть 3</c:v>
                </c:pt>
                <c:pt idx="3">
                  <c:v>Часть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Часть 1</c:v>
                </c:pt>
                <c:pt idx="1">
                  <c:v>Часть 2</c:v>
                </c:pt>
                <c:pt idx="2">
                  <c:v>Часть 3</c:v>
                </c:pt>
                <c:pt idx="3">
                  <c:v>Часть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771964769884076"/>
          <c:y val="2.2061571266370927E-2"/>
          <c:w val="0.69988999179035316"/>
          <c:h val="0.905393584671534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Радиоприемник</c:v>
                </c:pt>
                <c:pt idx="1">
                  <c:v>Автомагнитола</c:v>
                </c:pt>
                <c:pt idx="2">
                  <c:v>Телефон</c:v>
                </c:pt>
                <c:pt idx="3">
                  <c:v>Компьютер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55.1</c:v>
                </c:pt>
                <c:pt idx="1">
                  <c:v>46</c:v>
                </c:pt>
                <c:pt idx="2">
                  <c:v>14.1</c:v>
                </c:pt>
                <c:pt idx="3">
                  <c:v>5.6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E-422A-971F-33C7F8709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3400384"/>
        <c:axId val="1363898608"/>
      </c:barChart>
      <c:catAx>
        <c:axId val="136340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898608"/>
        <c:crosses val="autoZero"/>
        <c:auto val="1"/>
        <c:lblAlgn val="ctr"/>
        <c:lblOffset val="100"/>
        <c:noMultiLvlLbl val="0"/>
      </c:catAx>
      <c:valAx>
        <c:axId val="136389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4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Будни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Радио Рокс</c:v>
                </c:pt>
                <c:pt idx="1">
                  <c:v>Первый най. Канал бел. Радио</c:v>
                </c:pt>
                <c:pt idx="2">
                  <c:v>Радиус FM</c:v>
                </c:pt>
                <c:pt idx="3">
                  <c:v>Русское радио</c:v>
                </c:pt>
                <c:pt idx="4">
                  <c:v>Unistar</c:v>
                </c:pt>
                <c:pt idx="5">
                  <c:v>Юмор FM</c:v>
                </c:pt>
                <c:pt idx="6">
                  <c:v>Новое радио</c:v>
                </c:pt>
                <c:pt idx="7">
                  <c:v>Другие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18.8</c:v>
                </c:pt>
                <c:pt idx="1">
                  <c:v>14.5</c:v>
                </c:pt>
                <c:pt idx="2">
                  <c:v>12.1</c:v>
                </c:pt>
                <c:pt idx="3">
                  <c:v>11.8</c:v>
                </c:pt>
                <c:pt idx="4">
                  <c:v>8.6</c:v>
                </c:pt>
                <c:pt idx="5">
                  <c:v>7.5</c:v>
                </c:pt>
                <c:pt idx="6">
                  <c:v>6.6</c:v>
                </c:pt>
                <c:pt idx="7">
                  <c:v>51</c:v>
                </c:pt>
                <c:pt idx="8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C-4929-9627-7D54761433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Радио Рокс</c:v>
                </c:pt>
                <c:pt idx="1">
                  <c:v>Первый най. Канал бел. Радио</c:v>
                </c:pt>
                <c:pt idx="2">
                  <c:v>Радиус FM</c:v>
                </c:pt>
                <c:pt idx="3">
                  <c:v>Русское радио</c:v>
                </c:pt>
                <c:pt idx="4">
                  <c:v>Unistar</c:v>
                </c:pt>
                <c:pt idx="5">
                  <c:v>Юмор FM</c:v>
                </c:pt>
                <c:pt idx="6">
                  <c:v>Новое радио</c:v>
                </c:pt>
                <c:pt idx="7">
                  <c:v>Другие</c:v>
                </c:pt>
                <c:pt idx="8">
                  <c:v>Затрудняюсь ответить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16.8</c:v>
                </c:pt>
                <c:pt idx="1">
                  <c:v>13.3</c:v>
                </c:pt>
                <c:pt idx="2">
                  <c:v>10.1</c:v>
                </c:pt>
                <c:pt idx="3">
                  <c:v>10.5</c:v>
                </c:pt>
                <c:pt idx="4">
                  <c:v>7</c:v>
                </c:pt>
                <c:pt idx="5">
                  <c:v>7</c:v>
                </c:pt>
                <c:pt idx="6">
                  <c:v>5.8</c:v>
                </c:pt>
                <c:pt idx="7">
                  <c:v>66.599999999999994</c:v>
                </c:pt>
                <c:pt idx="8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9C-4929-9627-7D5476143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1372704"/>
        <c:axId val="1596197824"/>
      </c:barChart>
      <c:catAx>
        <c:axId val="138137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6197824"/>
        <c:crosses val="autoZero"/>
        <c:auto val="1"/>
        <c:lblAlgn val="ctr"/>
        <c:lblOffset val="100"/>
        <c:noMultiLvlLbl val="0"/>
      </c:catAx>
      <c:valAx>
        <c:axId val="15961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7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54559784451151E-2"/>
          <c:y val="2.9925535328626077E-2"/>
          <c:w val="0.94065937289725432"/>
          <c:h val="0.6774888427236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Несколько раз в год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8-4347-8882-809F2B9749A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Один раз в год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8-4347-8882-809F2B9749A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Реже одного раза в год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31.3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8-4347-8882-809F2B9749A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Не путешествую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Лист1!$E$2</c:f>
              <c:numCache>
                <c:formatCode>General</c:formatCode>
                <c:ptCount val="1"/>
                <c:pt idx="0">
                  <c:v>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38-4347-8882-809F2B974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1371904"/>
        <c:axId val="1596200320"/>
      </c:barChart>
      <c:catAx>
        <c:axId val="1381371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6200320"/>
        <c:crosses val="autoZero"/>
        <c:auto val="1"/>
        <c:lblAlgn val="ctr"/>
        <c:lblOffset val="100"/>
        <c:noMultiLvlLbl val="0"/>
      </c:catAx>
      <c:valAx>
        <c:axId val="15962003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813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4993271846089775"/>
          <c:y val="2.3437498558224745E-2"/>
          <c:w val="0.4314719179150644"/>
          <c:h val="0.90693725966183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Посещение природных объектов</c:v>
                </c:pt>
                <c:pt idx="1">
                  <c:v>Родственные визиты</c:v>
                </c:pt>
                <c:pt idx="2">
                  <c:v>Посещение исторических культурных мест</c:v>
                </c:pt>
                <c:pt idx="3">
                  <c:v>Лечение</c:v>
                </c:pt>
                <c:pt idx="4">
                  <c:v>Посещение религиозных святынь</c:v>
                </c:pt>
                <c:pt idx="5">
                  <c:v>Рабочие поездки</c:v>
                </c:pt>
                <c:pt idx="6">
                  <c:v>Другое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41.1</c:v>
                </c:pt>
                <c:pt idx="1">
                  <c:v>39.6</c:v>
                </c:pt>
                <c:pt idx="2">
                  <c:v>35.200000000000003</c:v>
                </c:pt>
                <c:pt idx="3">
                  <c:v>21.4</c:v>
                </c:pt>
                <c:pt idx="4">
                  <c:v>15.1</c:v>
                </c:pt>
                <c:pt idx="5">
                  <c:v>11.3</c:v>
                </c:pt>
                <c:pt idx="6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4-47BF-8BD5-1D91F94C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1373504"/>
        <c:axId val="1288818464"/>
      </c:barChart>
      <c:catAx>
        <c:axId val="138137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88818464"/>
        <c:crosses val="autoZero"/>
        <c:auto val="1"/>
        <c:lblAlgn val="ctr"/>
        <c:lblOffset val="100"/>
        <c:noMultiLvlLbl val="0"/>
      </c:catAx>
      <c:valAx>
        <c:axId val="128881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137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Да, это помощь людям</c:v>
                </c:pt>
                <c:pt idx="1">
                  <c:v>Если отчаяное положение, то можно</c:v>
                </c:pt>
                <c:pt idx="2">
                  <c:v>Нет, это грабеж</c:v>
                </c:pt>
                <c:pt idx="3">
                  <c:v>Отношусь нейтрально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12</c:v>
                </c:pt>
                <c:pt idx="2">
                  <c:v>77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7-436B-A192-FB55354B3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Частично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33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A-4DE5-8AF9-3976041FB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Обычный пломбир</c:v>
                </c:pt>
                <c:pt idx="1">
                  <c:v>Шоколадное</c:v>
                </c:pt>
                <c:pt idx="2">
                  <c:v>Фруктовое</c:v>
                </c:pt>
                <c:pt idx="3">
                  <c:v>Фруктовый лед</c:v>
                </c:pt>
                <c:pt idx="4">
                  <c:v>Что-то другое</c:v>
                </c:pt>
                <c:pt idx="5">
                  <c:v>Не люблю мороженое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58</c:v>
                </c:pt>
                <c:pt idx="1">
                  <c:v>20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1-468C-90E9-93E8140E0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67208656"/>
        <c:axId val="471884944"/>
      </c:barChart>
      <c:catAx>
        <c:axId val="46720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accent1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1884944"/>
        <c:crosses val="autoZero"/>
        <c:auto val="1"/>
        <c:lblAlgn val="ctr"/>
        <c:lblOffset val="100"/>
        <c:noMultiLvlLbl val="0"/>
      </c:catAx>
      <c:valAx>
        <c:axId val="471884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0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 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20ГГ</c:v>
                </c:pt>
                <c:pt idx="1">
                  <c:v>20ГГ</c:v>
                </c:pt>
                <c:pt idx="2">
                  <c:v>20ГГ</c:v>
                </c:pt>
                <c:pt idx="3">
                  <c:v>20ГГ</c:v>
                </c:pt>
              </c:strCache>
            </c:strRef>
          </c:cat>
          <c:val>
            <c:numRef>
              <c:f>Sheet1!$B$2:$B$5</c:f>
              <c:numCache>
                <c:formatCode>#\ ##0\ "₽"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#,##0\ &quot;₽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13.09.2022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13.09.2022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3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1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5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7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11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76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32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2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01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19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34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0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0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9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2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31" name="Дата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2" name="Нижний колонтитул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3" name="Номер слайда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ОСНОВНЫЕ БЕЛОРУССКИЕ ОРГАНИЗАЦИИ ПО ИЗУЧЕНИЮ ОБЩЕСТВЕННОГО МНЕНИЯ И РЕЗУЛЬТАТЫ ИХ ДЕЯТЕЛЬНОСТИ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err="1"/>
              <a:t>Гилимович</a:t>
            </a:r>
            <a:r>
              <a:rPr lang="ru-RU" dirty="0"/>
              <a:t> Артем, 19ИТ-2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054" y="5803232"/>
            <a:ext cx="8035892" cy="64770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Как вы предпочитаете отдыхать?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77342-6F55-4652-94CB-0B4A0BC0ED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59" y="709580"/>
            <a:ext cx="6073441" cy="5093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9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3FAC7-1A7A-405E-8D64-360CEBB5C8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16" y="525379"/>
            <a:ext cx="7324324" cy="5807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42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1" y="5803232"/>
            <a:ext cx="9135378" cy="6477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Как часто вы путешествуете по Беларуси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61435DB-00F5-485C-8B9D-FBA8E03E0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98377"/>
              </p:ext>
            </p:extLst>
          </p:nvPr>
        </p:nvGraphicFramePr>
        <p:xfrm>
          <a:off x="1278020" y="641684"/>
          <a:ext cx="9135377" cy="466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80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82" y="5892466"/>
            <a:ext cx="9957836" cy="6477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 какой целью вы путешествуете по Беларуси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6BE0E4D-E774-4B8C-AB6C-29D7C1F98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07141"/>
              </p:ext>
            </p:extLst>
          </p:nvPr>
        </p:nvGraphicFramePr>
        <p:xfrm>
          <a:off x="786063" y="473799"/>
          <a:ext cx="1028885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143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4BC5DFC1-B64B-4E90-A9B0-2C40CF5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Считаете ли вы приемлемым брать микрокредиты</a:t>
            </a: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E7F67C70-D740-489D-9948-5404A2DDF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799504"/>
              </p:ext>
            </p:extLst>
          </p:nvPr>
        </p:nvGraphicFramePr>
        <p:xfrm>
          <a:off x="935530" y="317834"/>
          <a:ext cx="10085396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5B0236-67E3-451B-860F-3AC14F3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noFill/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Знаете ли вы наизусть гимн Беларуси</a:t>
            </a:r>
          </a:p>
        </p:txBody>
      </p: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CB2F921B-C779-42C6-887E-A08D5C288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565824"/>
              </p:ext>
            </p:extLst>
          </p:nvPr>
        </p:nvGraphicFramePr>
        <p:xfrm>
          <a:off x="1551697" y="398516"/>
          <a:ext cx="9088606" cy="539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5B0236-67E3-451B-860F-3AC14F3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30" y="5892466"/>
            <a:ext cx="10320939" cy="647700"/>
          </a:xfrm>
          <a:noFill/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Какое мороженое вы любите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02DA1F9-A77E-4410-9EA8-0D427F9A6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468407"/>
              </p:ext>
            </p:extLst>
          </p:nvPr>
        </p:nvGraphicFramePr>
        <p:xfrm>
          <a:off x="1497105" y="475129"/>
          <a:ext cx="9197789" cy="541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720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/>
              <a:t>ФИНАНСЫ</a:t>
            </a:r>
          </a:p>
        </p:txBody>
      </p:sp>
      <p:graphicFrame>
        <p:nvGraphicFramePr>
          <p:cNvPr id="17" name="Таблица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127315889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Год 1</a:t>
                      </a:r>
                      <a:endParaRPr lang="ru-RU" sz="12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Год 2</a:t>
                      </a:r>
                      <a:endParaRPr lang="ru-RU" sz="12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Год 3</a:t>
                      </a:r>
                      <a:endParaRPr lang="ru-RU" sz="1200" b="1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ДОХОДЫ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Пользователи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Средняя цена 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 при 15 %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ВАЛОВАЯ ПРИБЫЛЬ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Расходы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 и маркетинг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5 062 500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151 200 000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Обслуживание клиентов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1 687 500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Разработка продукта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10 800 000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Исследования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281 250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4 320 000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ОБЩИЕ РАСХОДЫ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7 593 750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52 800 000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187 920 000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Дата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40">
            <a:extLst>
              <a:ext uri="{FF2B5EF4-FFF2-40B4-BE49-F238E27FC236}">
                <a16:creationId xmlns:a16="http://schemas.microsoft.com/office/drawing/2014/main" id="{49426CE9-EEEC-4958-8322-D8125CA2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ru-RU"/>
              <a:t>О НАС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В компании Contoso мы расширяем возможности совместного формирования идей для внедрения инноваций на рабочем месте. Завершая цикл и используя гибкие платформы, мы помогаем бизнесу органично развиваться и формировать подход с ориентацией на клиента.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16305"/>
            <a:ext cx="4179570" cy="6625389"/>
          </a:xfrm>
        </p:spPr>
        <p:txBody>
          <a:bodyPr rtlCol="0"/>
          <a:lstStyle/>
          <a:p>
            <a:pPr algn="ctr" rtl="0"/>
            <a:r>
              <a:rPr lang="ru-RU" sz="8800" dirty="0"/>
              <a:t>9</a:t>
            </a:r>
            <a:r>
              <a:rPr lang="ru-RU" dirty="0"/>
              <a:t> </a:t>
            </a:r>
            <a:br>
              <a:rPr lang="ru-RU" dirty="0"/>
            </a:br>
            <a:r>
              <a:rPr lang="ru-RU" sz="2000" dirty="0"/>
              <a:t>аккредитованных социологических структур по опросам общественного мнения при Национальной академии наук Беларуси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/>
              <a:t>УСТРАНЕНИЕ РАЗРЫВА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ru-RU"/>
              <a:t>Наш продукт упрощает жизнь клиентов, и никакие другие продукты на рынке не предлагают схожие функции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ЦЕЛЕВАЯ АУДИТОРИЯ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ru-RU"/>
              <a:t>Наша целевая аудитория — поколение Z (от 18 до 25 лет)</a:t>
            </a:r>
          </a:p>
          <a:p>
            <a:pPr rtl="0"/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СНИЖЕНИЕ РАСХОДОВ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ru-RU"/>
              <a:t>Сокращение расходов на замену продуктов </a:t>
            </a:r>
          </a:p>
          <a:p>
            <a:pPr rtl="0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ПРОСТОТА ИСПОЛЬЗОВАНИЯ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ru-RU"/>
              <a:t>Простой дизайн, который предоставляет клиентам необходимую им целевую информацию</a:t>
            </a:r>
          </a:p>
        </p:txBody>
      </p:sp>
      <p:sp>
        <p:nvSpPr>
          <p:cNvPr id="80" name="Дата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1" name="Нижний колонтитул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Рыночное сравнение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27986"/>
            <a:ext cx="1600428" cy="823912"/>
          </a:xfrm>
        </p:spPr>
        <p:txBody>
          <a:bodyPr rtlCol="0"/>
          <a:lstStyle/>
          <a:p>
            <a:pPr rtl="0"/>
            <a:r>
              <a:rPr lang="ru-RU" sz="2000"/>
              <a:t>3 млрд ₽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27986"/>
            <a:ext cx="1600428" cy="823912"/>
          </a:xfrm>
        </p:spPr>
        <p:txBody>
          <a:bodyPr rtlCol="0"/>
          <a:lstStyle/>
          <a:p>
            <a:pPr rtl="0"/>
            <a:r>
              <a:rPr lang="ru-RU" sz="2000"/>
              <a:t>2 млрд 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27986"/>
            <a:ext cx="1600428" cy="823912"/>
          </a:xfrm>
        </p:spPr>
        <p:txBody>
          <a:bodyPr rtlCol="0"/>
          <a:lstStyle/>
          <a:p>
            <a:pPr rtl="0"/>
            <a:r>
              <a:rPr lang="ru-RU" sz="2000"/>
              <a:t>1 млрд ₽</a:t>
            </a: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681301"/>
          </a:xfrm>
        </p:spPr>
        <p:txBody>
          <a:bodyPr rtlCol="0"/>
          <a:lstStyle/>
          <a:p>
            <a:pPr rtl="0"/>
            <a:r>
              <a:rPr lang="ru-RU"/>
              <a:t>Возможность создания</a:t>
            </a: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505489"/>
            <a:ext cx="3124093" cy="462927"/>
          </a:xfrm>
        </p:spPr>
        <p:txBody>
          <a:bodyPr rtlCol="0"/>
          <a:lstStyle/>
          <a:p>
            <a:pPr rtl="0"/>
            <a:r>
              <a:rPr lang="ru-RU"/>
              <a:t>Целевой рынок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Свобода изобретения</a:t>
            </a:r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ru-RU"/>
              <a:t>Доступный рынок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681301"/>
          </a:xfrm>
        </p:spPr>
        <p:txBody>
          <a:bodyPr rtlCol="0"/>
          <a:lstStyle/>
          <a:p>
            <a:pPr rtl="0"/>
            <a:r>
              <a:rPr lang="ru-RU"/>
              <a:t>Низкая конкуренция</a:t>
            </a:r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505489"/>
            <a:ext cx="3124093" cy="462927"/>
          </a:xfrm>
        </p:spPr>
        <p:txBody>
          <a:bodyPr rtlCol="0"/>
          <a:lstStyle/>
          <a:p>
            <a:pPr rtl="0"/>
            <a:r>
              <a:rPr lang="ru-RU"/>
              <a:t>Достижимый объем рынка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ru-RU" dirty="0"/>
              <a:t>ПЕРСПЕКТИВЫ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ru-RU" dirty="0"/>
              <a:t>Прогнозирование успеха</a:t>
            </a:r>
          </a:p>
        </p:txBody>
      </p:sp>
      <p:graphicFrame>
        <p:nvGraphicFramePr>
          <p:cNvPr id="53" name="Таблица 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77093354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ru-RU" sz="1400" b="0" cap="all" spc="150" noProof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Ключевые показатели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ru-RU" sz="1400" b="0" cap="all" spc="150" baseline="0" noProof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ru-RU" sz="1400" b="0" cap="all" spc="150" baseline="0" noProof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ru-RU" sz="1400" b="0" cap="all" spc="150" baseline="0" noProof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ru-RU" sz="1400" b="0" cap="all" spc="150" baseline="0" noProof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ru-RU" sz="1200" noProof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kern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Клиенты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kern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Заказы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kern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Валовой доход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kern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Чистый доход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20ГГ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1100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10 000 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7000 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20ГГ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20 000 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16 000 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20ГГ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300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30 000 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25 000 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20ГГ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400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40 000 ₽</a:t>
                      </a:r>
                      <a:endParaRPr lang="ru-RU" sz="1200" noProof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30 000 ₽</a:t>
                      </a:r>
                      <a:endParaRPr lang="ru-RU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ДОХОДЫ ПО ГОДАМ</a:t>
            </a:r>
          </a:p>
        </p:txBody>
      </p:sp>
      <p:graphicFrame>
        <p:nvGraphicFramePr>
          <p:cNvPr id="34" name="Объект 13" descr="Диаграмма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105825517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Дата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22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ДВУХЛЕТНИЙ ПЛАН ДЕЙСТВИЙ</a:t>
            </a:r>
          </a:p>
        </p:txBody>
      </p:sp>
      <p:sp>
        <p:nvSpPr>
          <p:cNvPr id="110" name="Текст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400" spc="150">
                <a:latin typeface="Arial" panose="020B0604020202020204" pitchFamily="34" charset="0"/>
                <a:ea typeface="+mj-ea"/>
                <a:cs typeface="+mj-cs"/>
              </a:rPr>
              <a:t>ЧЕРНОВЫЕ СХЕМЫ</a:t>
            </a:r>
            <a:endParaRPr lang="ru-RU" sz="1100">
              <a:latin typeface="Arial" panose="020B0604020202020204" pitchFamily="34" charset="0"/>
            </a:endParaRPr>
          </a:p>
        </p:txBody>
      </p:sp>
      <p:sp>
        <p:nvSpPr>
          <p:cNvPr id="52" name="Текст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400" spc="150">
                <a:latin typeface="Arial" panose="020B0604020202020204" pitchFamily="34" charset="0"/>
                <a:ea typeface="+mj-ea"/>
                <a:cs typeface="+mj-cs"/>
              </a:rPr>
              <a:t>СБОР ОТЗЫВОВ</a:t>
            </a:r>
            <a:endParaRPr lang="ru-RU" sz="1100">
              <a:latin typeface="Arial" panose="020B0604020202020204" pitchFamily="34" charset="0"/>
            </a:endParaRPr>
          </a:p>
        </p:txBody>
      </p:sp>
      <p:sp>
        <p:nvSpPr>
          <p:cNvPr id="54" name="Текст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400" spc="150">
                <a:latin typeface="Arial" panose="020B0604020202020204" pitchFamily="34" charset="0"/>
                <a:ea typeface="+mj-ea"/>
                <a:cs typeface="+mj-cs"/>
              </a:rPr>
              <a:t>ДОСТАВКА КЛИЕНТУ</a:t>
            </a:r>
            <a:endParaRPr lang="ru-RU" sz="1100">
              <a:latin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ЯНВ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ФЕВ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МАР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АПР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МАЙ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ИЮН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ИЮЛ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АВГ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СЕН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ОКТ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НОЯ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ДЕК</a:t>
            </a:r>
          </a:p>
        </p:txBody>
      </p:sp>
      <p:sp>
        <p:nvSpPr>
          <p:cNvPr id="11" name="Год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ЯНВ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ФЕВ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МАР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АПР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МАЙ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ИЮН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ИЮЛ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АВГ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СЕН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ОКТ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НОЯ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ДЕК</a:t>
            </a: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56" name="Текст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400" spc="150">
                <a:latin typeface="Arial" panose="020B0604020202020204" pitchFamily="34" charset="0"/>
                <a:ea typeface="+mj-ea"/>
                <a:cs typeface="+mj-cs"/>
              </a:rPr>
              <a:t>ПРОВЕРКА В ФОКУС-ГРУППАХ</a:t>
            </a:r>
            <a:endParaRPr lang="ru-RU" sz="1100">
              <a:latin typeface="Arial" panose="020B0604020202020204" pitchFamily="34" charset="0"/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400" spc="150">
                <a:latin typeface="Arial" panose="020B0604020202020204" pitchFamily="34" charset="0"/>
                <a:ea typeface="+mj-ea"/>
                <a:cs typeface="+mj-cs"/>
              </a:rPr>
              <a:t>ТЕСТИРОВАНИЕ ДИЗАЙНА</a:t>
            </a:r>
            <a:endParaRPr lang="ru-RU" sz="1100">
              <a:latin typeface="Arial" panose="020B0604020202020204" pitchFamily="34" charset="0"/>
            </a:endParaRP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400" spc="150">
                <a:latin typeface="Arial" panose="020B0604020202020204" pitchFamily="34" charset="0"/>
                <a:ea typeface="+mj-ea"/>
                <a:cs typeface="+mj-cs"/>
              </a:rPr>
              <a:t>ЗАПУСК ДИЗАЙНА</a:t>
            </a:r>
            <a:endParaRPr lang="ru-RU" sz="1100">
              <a:latin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66" name="Дата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ЗНАКОМСТВО С КОМАНДОЙ</a:t>
            </a:r>
          </a:p>
        </p:txBody>
      </p:sp>
      <p:pic>
        <p:nvPicPr>
          <p:cNvPr id="26" name="Рисунок 25" descr="Портретный снимок участника команды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Текст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ru-RU"/>
              <a:t>ПАВЕЛ БЕЗРУКОВ</a:t>
            </a: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ru-RU"/>
              <a:t>Президент</a:t>
            </a:r>
          </a:p>
        </p:txBody>
      </p:sp>
      <p:pic>
        <p:nvPicPr>
          <p:cNvPr id="47" name="Рисунок 46" descr="Портретный снимок участника команды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Текст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ru-RU"/>
              <a:t>АЛИНА КОВАЛЕВА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ru-RU"/>
              <a:t>Генеральный директор</a:t>
            </a:r>
          </a:p>
        </p:txBody>
      </p:sp>
      <p:pic>
        <p:nvPicPr>
          <p:cNvPr id="45" name="Рисунок 44" descr="Портретный снимок участника команды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Текст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ru-RU"/>
              <a:t>ТАТЬЯНА СЕЛЕЗНЕВА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ru-RU"/>
              <a:t>Директор по эксплуатации</a:t>
            </a:r>
          </a:p>
          <a:p>
            <a:pPr rtl="0"/>
            <a:endParaRPr lang="ru-RU"/>
          </a:p>
        </p:txBody>
      </p:sp>
      <p:pic>
        <p:nvPicPr>
          <p:cNvPr id="43" name="Рисунок 42" descr="Портретный снимок участника команды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Текст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ru-RU"/>
              <a:t>ВИТАЛИЙ ТОПОРОВ</a:t>
            </a:r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ru-RU"/>
              <a:t>Вице-президент по маркетингу</a:t>
            </a:r>
          </a:p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/>
              <a:t>ЗНАКОМСТВО С КОМАНДОЙ </a:t>
            </a:r>
          </a:p>
        </p:txBody>
      </p:sp>
      <p:pic>
        <p:nvPicPr>
          <p:cNvPr id="38" name="Рисунок 37" descr="Портретный снимок участника команды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Текст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ПАВЕЛ БЕЗРУКОВ</a:t>
            </a:r>
          </a:p>
          <a:p>
            <a:pPr rtl="0"/>
            <a:endParaRPr lang="ru-RU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Президент</a:t>
            </a:r>
          </a:p>
        </p:txBody>
      </p:sp>
      <p:pic>
        <p:nvPicPr>
          <p:cNvPr id="42" name="Рисунок 41" descr="Портретный снимок участника команды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Текст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АЛИНА КОВАЛЕВА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Генеральный директор</a:t>
            </a:r>
          </a:p>
        </p:txBody>
      </p:sp>
      <p:pic>
        <p:nvPicPr>
          <p:cNvPr id="46" name="Рисунок 45" descr="Портретный снимок участника команды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Текст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13181" y="3669060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ТАТЬЯНА СЕЛЕЗНЕВА</a:t>
            </a:r>
          </a:p>
          <a:p>
            <a:pPr rtl="0"/>
            <a:endParaRPr lang="ru-RU"/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Директор по эксплуатации</a:t>
            </a:r>
          </a:p>
        </p:txBody>
      </p:sp>
      <p:pic>
        <p:nvPicPr>
          <p:cNvPr id="54" name="Рисунок 53" descr="Портретный снимок участника команды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Текст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ВИТАЛИЙ ТОПОРОВ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Вице-президент по маркетингу</a:t>
            </a:r>
          </a:p>
        </p:txBody>
      </p:sp>
      <p:pic>
        <p:nvPicPr>
          <p:cNvPr id="58" name="Рисунок 57" descr="Портретный снимок участника команды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Текст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ВАСИЛИЙ БУТУСОВ</a:t>
            </a:r>
          </a:p>
          <a:p>
            <a:pPr rtl="0"/>
            <a:endParaRPr lang="ru-RU"/>
          </a:p>
        </p:txBody>
      </p:sp>
      <p:sp>
        <p:nvSpPr>
          <p:cNvPr id="72" name="Текст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Вице-президент по продукции</a:t>
            </a:r>
          </a:p>
        </p:txBody>
      </p:sp>
      <p:pic>
        <p:nvPicPr>
          <p:cNvPr id="66" name="Рисунок 65" descr="Портретный снимок участника команды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Текст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АРТЕМ КУЗНЕЦОВ</a:t>
            </a:r>
          </a:p>
          <a:p>
            <a:pPr rtl="0"/>
            <a:endParaRPr lang="ru-RU"/>
          </a:p>
        </p:txBody>
      </p:sp>
      <p:sp>
        <p:nvSpPr>
          <p:cNvPr id="73" name="Текст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Стратег SEO</a:t>
            </a:r>
          </a:p>
        </p:txBody>
      </p:sp>
      <p:pic>
        <p:nvPicPr>
          <p:cNvPr id="78" name="Рисунок 77" descr="Портретный снимок участника команды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Текст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ЕВГЕНИЯ МАСЛОВА</a:t>
            </a:r>
          </a:p>
        </p:txBody>
      </p:sp>
      <p:sp>
        <p:nvSpPr>
          <p:cNvPr id="74" name="Текст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Дизайнер продукта</a:t>
            </a:r>
          </a:p>
        </p:txBody>
      </p:sp>
      <p:pic>
        <p:nvPicPr>
          <p:cNvPr id="83" name="Рисунок 82" descr="Портретный снимок участника команды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Текст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ru-RU"/>
              <a:t>РЕГИНА ПОКРОВСКАЯ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758565"/>
            <a:ext cx="2057400" cy="343061"/>
          </a:xfrm>
        </p:spPr>
        <p:txBody>
          <a:bodyPr rtlCol="0"/>
          <a:lstStyle/>
          <a:p>
            <a:pPr rtl="0"/>
            <a:r>
              <a:rPr lang="ru-RU"/>
              <a:t>Разработчик контента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ФИНАНСИРОВАНИЕ</a:t>
            </a:r>
          </a:p>
        </p:txBody>
      </p:sp>
      <p:graphicFrame>
        <p:nvGraphicFramePr>
          <p:cNvPr id="126" name="Объект 125" title="Диаграмма финансирования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183012595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Текст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ru-RU" dirty="0"/>
              <a:t>14 000 ₽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627768"/>
            <a:ext cx="2330726" cy="438505"/>
          </a:xfrm>
        </p:spPr>
        <p:txBody>
          <a:bodyPr rtlCol="0"/>
          <a:lstStyle/>
          <a:p>
            <a:pPr rtl="0"/>
            <a:r>
              <a:rPr lang="ru-RU" dirty="0"/>
              <a:t>ИНВЕСТИЦИИ БИЗНЕС-АНГЕЛОВ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ru-RU" dirty="0"/>
              <a:t>Сумма, полученная от других инвесторов</a:t>
            </a:r>
          </a:p>
        </p:txBody>
      </p:sp>
      <p:graphicFrame>
        <p:nvGraphicFramePr>
          <p:cNvPr id="127" name="Объект 126" title="Диаграмма финансирования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2395442075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ru-RU" dirty="0"/>
              <a:t>12 000 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ru-RU" dirty="0"/>
              <a:t>ИМУЩЕСТВО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ru-RU" dirty="0"/>
              <a:t>Доход, полученный от сдачи имущества</a:t>
            </a:r>
          </a:p>
        </p:txBody>
      </p:sp>
      <p:graphicFrame>
        <p:nvGraphicFramePr>
          <p:cNvPr id="128" name="Объект 127" title="Диаграмма финансирования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966331437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Текст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ru-RU" dirty="0"/>
              <a:t>82 000 ₽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ru-RU" dirty="0"/>
              <a:t>АКЦИИ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ru-RU" dirty="0"/>
              <a:t>Количество акций, преобразованных в рубли</a:t>
            </a:r>
          </a:p>
          <a:p>
            <a:pPr rtl="0"/>
            <a:endParaRPr lang="ru-RU" noProof="1"/>
          </a:p>
        </p:txBody>
      </p:sp>
      <p:graphicFrame>
        <p:nvGraphicFramePr>
          <p:cNvPr id="129" name="Объект 128" title="Диаграмма финансирования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58007894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Текст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ru-RU" dirty="0"/>
              <a:t>32 000 ₽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ru-RU" dirty="0"/>
              <a:t>НАЛИЧНЫЕ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ru-RU" noProof="1"/>
              <a:t>Ликвидная </a:t>
            </a:r>
            <a:br>
              <a:rPr lang="ru-RU" noProof="1"/>
            </a:br>
            <a:r>
              <a:rPr lang="ru-RU" noProof="1"/>
              <a:t>кассовая наличность</a:t>
            </a:r>
          </a:p>
          <a:p>
            <a:pPr rtl="0"/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 dirty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ru-RU"/>
              <a:t>СВОДКА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rtl="0"/>
            <a:r>
              <a:rPr lang="ru-RU"/>
              <a:t>В Contoso мы верим в работу на 110 %. Используя архитектуру данных нового поколения, мы помогаем организациям виртуально управлять гибкими рабочими процессами. Мы процветаем благодаря пониманию рынка и отличной команде, отвечающей за продукт. Как говорит наш генеральный директор: "Эффективность достигается благодаря активным преобразованиям способа ведения бизнеса".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Алина Ковалева</a:t>
            </a:r>
          </a:p>
          <a:p>
            <a:pPr rtl="0"/>
            <a:r>
              <a:rPr lang="ru-RU"/>
              <a:t>206-555-0146</a:t>
            </a:r>
          </a:p>
          <a:p>
            <a:pPr rtl="0"/>
            <a:r>
              <a:rPr lang="ru-RU"/>
              <a:t>alina@contoso.com</a:t>
            </a:r>
          </a:p>
          <a:p>
            <a:pPr rtl="0"/>
            <a:r>
              <a:rPr lang="ru-RU"/>
              <a:t>www.contoso.com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FC99EC8-241D-492C-B1F9-9CBDF684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601" y="1060767"/>
            <a:ext cx="9049252" cy="574256"/>
          </a:xfrm>
        </p:spPr>
        <p:txBody>
          <a:bodyPr rtlCol="0">
            <a:normAutofit/>
          </a:bodyPr>
          <a:lstStyle/>
          <a:p>
            <a:pPr rtl="0"/>
            <a:r>
              <a:rPr lang="ru-RU" sz="2000" dirty="0"/>
              <a:t>1	ГНУ «Институт социологии НАН Беларуси»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C3749E-E427-4AA6-9109-F79B46F11496}"/>
              </a:ext>
            </a:extLst>
          </p:cNvPr>
          <p:cNvSpPr txBox="1">
            <a:spLocks/>
          </p:cNvSpPr>
          <p:nvPr/>
        </p:nvSpPr>
        <p:spPr>
          <a:xfrm>
            <a:off x="2324601" y="1788925"/>
            <a:ext cx="9867399" cy="86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2	Центр социологических и политических 	исследований Белорусского государственного 	университета;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CE9004D-D475-47E8-A785-ADF2A11AE2F1}"/>
              </a:ext>
            </a:extLst>
          </p:cNvPr>
          <p:cNvSpPr txBox="1">
            <a:spLocks/>
          </p:cNvSpPr>
          <p:nvPr/>
        </p:nvSpPr>
        <p:spPr>
          <a:xfrm>
            <a:off x="2324601" y="2810602"/>
            <a:ext cx="9486900" cy="1520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3	Отдел социологических исследований и 	информационно аналитической работы 	коммунального издательского унитарного 	предприятия «Информационное агентство 	«Могилёвские ведомости»;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B78D207-101D-4FC2-A1DB-3F23CFF921CF}"/>
              </a:ext>
            </a:extLst>
          </p:cNvPr>
          <p:cNvSpPr txBox="1">
            <a:spLocks/>
          </p:cNvSpPr>
          <p:nvPr/>
        </p:nvSpPr>
        <p:spPr>
          <a:xfrm>
            <a:off x="2324601" y="4493290"/>
            <a:ext cx="9486900" cy="97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4	Социологическая лаборатория УО «Гомельский 	государственный технический университет имени 	П.О. Сухого»</a:t>
            </a:r>
          </a:p>
        </p:txBody>
      </p:sp>
    </p:spTree>
    <p:extLst>
      <p:ext uri="{BB962C8B-B14F-4D97-AF65-F5344CB8AC3E}">
        <p14:creationId xmlns:p14="http://schemas.microsoft.com/office/powerpoint/2010/main" val="37232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FC99EC8-241D-492C-B1F9-9CBDF684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48" y="1080196"/>
            <a:ext cx="9049252" cy="1169802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/>
              <a:t>5	Центр социологических исследований научно-	исследовательской части УО Федерации 	профсоюзов Беларуси «Международный 	университет «МИТСО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C3749E-E427-4AA6-9109-F79B46F11496}"/>
              </a:ext>
            </a:extLst>
          </p:cNvPr>
          <p:cNvSpPr txBox="1">
            <a:spLocks/>
          </p:cNvSpPr>
          <p:nvPr/>
        </p:nvSpPr>
        <p:spPr>
          <a:xfrm>
            <a:off x="2304548" y="2406158"/>
            <a:ext cx="9867399" cy="86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6	Информационно-аналитическое управление 	Академии управления при Президенте Республики 	Беларусь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CE9004D-D475-47E8-A785-ADF2A11AE2F1}"/>
              </a:ext>
            </a:extLst>
          </p:cNvPr>
          <p:cNvSpPr txBox="1">
            <a:spLocks/>
          </p:cNvSpPr>
          <p:nvPr/>
        </p:nvSpPr>
        <p:spPr>
          <a:xfrm>
            <a:off x="2304548" y="3352014"/>
            <a:ext cx="9486900" cy="73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7	Молодежная лаборатория социологических 	исследований при Совете РСОО «БКМО»;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B78D207-101D-4FC2-A1DB-3F23CFF921CF}"/>
              </a:ext>
            </a:extLst>
          </p:cNvPr>
          <p:cNvSpPr txBox="1">
            <a:spLocks/>
          </p:cNvSpPr>
          <p:nvPr/>
        </p:nvSpPr>
        <p:spPr>
          <a:xfrm>
            <a:off x="2304548" y="4237031"/>
            <a:ext cx="9486900" cy="97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8	Центр социально-гуманитарных исследований УО 	«Белорусский государственный экономический 	университет»;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2D19187-7A9A-4E0A-8837-C171B797C1CB}"/>
              </a:ext>
            </a:extLst>
          </p:cNvPr>
          <p:cNvSpPr txBox="1">
            <a:spLocks/>
          </p:cNvSpPr>
          <p:nvPr/>
        </p:nvSpPr>
        <p:spPr>
          <a:xfrm>
            <a:off x="2304548" y="5370258"/>
            <a:ext cx="9486900" cy="48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9	Аналитический центр </a:t>
            </a:r>
            <a:r>
              <a:rPr lang="ru-RU" sz="2000" dirty="0" err="1"/>
              <a:t>EcooM</a:t>
            </a:r>
            <a:r>
              <a:rPr lang="ru-RU" sz="2000" dirty="0"/>
              <a:t> OOO «</a:t>
            </a:r>
            <a:r>
              <a:rPr lang="ru-RU" sz="2000" dirty="0" err="1"/>
              <a:t>Медиафакт</a:t>
            </a:r>
            <a:r>
              <a:rPr lang="ru-RU" sz="2000" dirty="0"/>
              <a:t>-Эко»</a:t>
            </a:r>
          </a:p>
        </p:txBody>
      </p:sp>
    </p:spTree>
    <p:extLst>
      <p:ext uri="{BB962C8B-B14F-4D97-AF65-F5344CB8AC3E}">
        <p14:creationId xmlns:p14="http://schemas.microsoft.com/office/powerpoint/2010/main" val="1563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Рейтинг радиостанций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015916"/>
            <a:ext cx="10110696" cy="20373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ru-RU" sz="2400" noProof="1"/>
              <a:t>Результаты проведенного опроса позволяют выявить структуру предпочтений белорусских радиослушателей (в опросе приняло участие 600 респондентов в возрасте от 18 лет, проживающих в г. Минске, областных центрах и других крупных городах Беларуси с населением от 100 тыс. человек, всего 15 городов).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6A51EC50-B2B2-4650-8952-CFE1806B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26" y="5846303"/>
            <a:ext cx="10038347" cy="58578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Суммарный объем </a:t>
            </a:r>
            <a:r>
              <a:rPr lang="ru-RU" dirty="0" err="1"/>
              <a:t>радиослушания</a:t>
            </a:r>
            <a:r>
              <a:rPr lang="ru-RU" dirty="0"/>
              <a:t> в сутки</a:t>
            </a: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8FD61A54-8C5D-422A-B63D-215814DE5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03196"/>
              </p:ext>
            </p:extLst>
          </p:nvPr>
        </p:nvGraphicFramePr>
        <p:xfrm>
          <a:off x="1524000" y="0"/>
          <a:ext cx="8999621" cy="584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726B7A-DE6A-4E78-A718-B74A24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85" y="5906234"/>
            <a:ext cx="10013830" cy="5857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Устройства, используемые для </a:t>
            </a:r>
            <a:r>
              <a:rPr lang="ru-RU" dirty="0" err="1"/>
              <a:t>радиослушания</a:t>
            </a:r>
            <a:endParaRPr lang="ru-RU" dirty="0"/>
          </a:p>
        </p:txBody>
      </p: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8D6D16B2-4AAA-47C8-901F-49C8E7EFA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920450"/>
              </p:ext>
            </p:extLst>
          </p:nvPr>
        </p:nvGraphicFramePr>
        <p:xfrm>
          <a:off x="1366807" y="598458"/>
          <a:ext cx="9458385" cy="5025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25726B7A-DE6A-4E78-A718-B74A248C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85" y="5906234"/>
            <a:ext cx="10013830" cy="58578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Рейтинг радиостанций в будние и выходные дни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7B202FE-AB4B-47E6-BFC2-F22BBCE5E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880840"/>
              </p:ext>
            </p:extLst>
          </p:nvPr>
        </p:nvGraphicFramePr>
        <p:xfrm>
          <a:off x="2032000" y="36597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05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45" y="2781300"/>
            <a:ext cx="6671109" cy="129540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Туристические предпочтения населения Беларуси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820</Words>
  <Application>Microsoft Office PowerPoint</Application>
  <PresentationFormat>Широкоэкранный</PresentationFormat>
  <Paragraphs>268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Tenorite</vt:lpstr>
      <vt:lpstr>Одиночная линия</vt:lpstr>
      <vt:lpstr>ОСНОВНЫЕ БЕЛОРУССКИЕ ОРГАНИЗАЦИИ ПО ИЗУЧЕНИЮ ОБЩЕСТВЕННОГО МНЕНИЯ И РЕЗУЛЬТАТЫ ИХ ДЕЯТЕЛЬНОСТИ</vt:lpstr>
      <vt:lpstr>9  аккредитованных социологических структур по опросам общественного мнения при Национальной академии наук Беларуси</vt:lpstr>
      <vt:lpstr>1 ГНУ «Институт социологии НАН Беларуси»</vt:lpstr>
      <vt:lpstr>5 Центр социологических исследований научно- исследовательской части УО Федерации  профсоюзов Беларуси «Международный  университет «МИТСО</vt:lpstr>
      <vt:lpstr>Рейтинг радиостанций</vt:lpstr>
      <vt:lpstr>Суммарный объем радиослушания в сутки</vt:lpstr>
      <vt:lpstr>Устройства, используемые для радиослушания</vt:lpstr>
      <vt:lpstr>Рейтинг радиостанций в будние и выходные дни</vt:lpstr>
      <vt:lpstr>Туристические предпочтения населения Беларуси</vt:lpstr>
      <vt:lpstr>Как вы предпочитаете отдыхать?</vt:lpstr>
      <vt:lpstr>Презентация PowerPoint</vt:lpstr>
      <vt:lpstr>Как часто вы путешествуете по Беларуси</vt:lpstr>
      <vt:lpstr>С какой целью вы путешествуете по Беларуси</vt:lpstr>
      <vt:lpstr>Считаете ли вы приемлемым брать микрокредиты</vt:lpstr>
      <vt:lpstr>Знаете ли вы наизусть гимн Беларуси</vt:lpstr>
      <vt:lpstr>Какое мороженое вы любите</vt:lpstr>
      <vt:lpstr>ФИНАНСЫ</vt:lpstr>
      <vt:lpstr>Презентация PowerPoint</vt:lpstr>
      <vt:lpstr>О НАС</vt:lpstr>
      <vt:lpstr>РЕШЕНИЕ</vt:lpstr>
      <vt:lpstr>Рыночное сравнение</vt:lpstr>
      <vt:lpstr>ПЕРСПЕКТИВЫ</vt:lpstr>
      <vt:lpstr>ДВУХЛЕТНИЙ ПЛАН ДЕЙСТВИЙ</vt:lpstr>
      <vt:lpstr>ЗНАКОМСТВО С КОМАНДОЙ</vt:lpstr>
      <vt:lpstr>ЗНАКОМСТВО С КОМАНДОЙ </vt:lpstr>
      <vt:lpstr>ФИНАНСИРОВАНИЕ</vt:lpstr>
      <vt:lpstr>СВОДКА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БЕЛОРУССКИЕ ОРГАНИЗАЦИИ ПО ИЗУЧЕНИЮ ОБЩЕСТВЕННОГО МНЕНИЯ И РЕЗУЛЬТАТЫ ИХ ДЕЯТЕЛЬНОСТИ</dc:title>
  <dc:creator>Артем Гиллимович</dc:creator>
  <cp:lastModifiedBy>Артем Гиллимович</cp:lastModifiedBy>
  <cp:revision>2</cp:revision>
  <dcterms:created xsi:type="dcterms:W3CDTF">2022-09-13T14:06:29Z</dcterms:created>
  <dcterms:modified xsi:type="dcterms:W3CDTF">2022-09-13T17:24:40Z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