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" y="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3CB44-AEF0-4CB4-9A3B-E0E30B0A7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ru-RU" dirty="0"/>
              <a:t>И БАЗА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CDB8DF-81F6-44D5-9F70-5B3E2A81C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Гилимович</a:t>
            </a:r>
            <a:r>
              <a:rPr lang="ru-RU" dirty="0"/>
              <a:t> Артем, </a:t>
            </a:r>
            <a:r>
              <a:rPr lang="ru-RU" dirty="0" err="1"/>
              <a:t>Курусь</a:t>
            </a:r>
            <a:r>
              <a:rPr lang="ru-RU" dirty="0"/>
              <a:t> Сергей</a:t>
            </a:r>
          </a:p>
          <a:p>
            <a:r>
              <a:rPr lang="ru-RU" dirty="0"/>
              <a:t>19-ИТ-2</a:t>
            </a:r>
          </a:p>
        </p:txBody>
      </p:sp>
    </p:spTree>
    <p:extLst>
      <p:ext uri="{BB962C8B-B14F-4D97-AF65-F5344CB8AC3E}">
        <p14:creationId xmlns:p14="http://schemas.microsoft.com/office/powerpoint/2010/main" val="199840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Теперь в </a:t>
            </a:r>
            <a:r>
              <a:rPr lang="en-US" sz="2400" b="1" dirty="0" err="1">
                <a:effectLst/>
                <a:ea typeface="Calibri" panose="020F0502020204030204" pitchFamily="34" charset="0"/>
              </a:rPr>
              <a:t>classpath</a:t>
            </a:r>
            <a:r>
              <a:rPr lang="ru-RU" sz="2400" dirty="0">
                <a:effectLst/>
                <a:ea typeface="Calibri" panose="020F0502020204030204" pitchFamily="34" charset="0"/>
              </a:rPr>
              <a:t> есть доступ к драйверу. Вставьте приведенный </a:t>
            </a:r>
            <a:r>
              <a:rPr lang="ru-RU" sz="2400" dirty="0">
                <a:ea typeface="Calibri" panose="020F0502020204030204" pitchFamily="34" charset="0"/>
              </a:rPr>
              <a:t>дальше</a:t>
            </a:r>
            <a:r>
              <a:rPr lang="ru-RU" sz="2400" dirty="0">
                <a:effectLst/>
                <a:ea typeface="Calibri" panose="020F0502020204030204" pitchFamily="34" charset="0"/>
              </a:rPr>
              <a:t> код в файл с вашей первой программой</a:t>
            </a:r>
            <a:endParaRPr lang="en-US" sz="2400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Теперь можно компилировать и запускать код. В случае успешного подключения появится сообщение «Соединение установлено».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Установление соединения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62288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D795B3-3157-4994-B475-DAA93A7D0C30}"/>
              </a:ext>
            </a:extLst>
          </p:cNvPr>
          <p:cNvSpPr/>
          <p:nvPr/>
        </p:nvSpPr>
        <p:spPr>
          <a:xfrm>
            <a:off x="3869268" y="1123837"/>
            <a:ext cx="7330190" cy="46011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java.sql.Connection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java.sql.DriverManager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java.sql.SQLException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java.sql.ResultSet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java.sql.Statement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WhatIsJdbc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Connection conn = null;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«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jdbc:sqlite:path-to-db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/chinook/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chinook.db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»;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DriverManager.getConnection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(«</a:t>
            </a:r>
            <a:r>
              <a:rPr lang="ru-RU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Соединение установлено»);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catch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SQLException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throw new Error(«</a:t>
            </a:r>
            <a:r>
              <a:rPr lang="ru-RU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Ошибка при подключении к базе данных», 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finally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(conn != null)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conn.close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catch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SQLException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ex.getMessage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}}}}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Установление соединения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8431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В приведенном ниже примере показано, как создать запрос к базе 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SQLite</a:t>
            </a:r>
            <a:r>
              <a:rPr lang="ru-RU" sz="2400" dirty="0">
                <a:effectLst/>
                <a:ea typeface="Calibri" panose="020F0502020204030204" pitchFamily="34" charset="0"/>
              </a:rPr>
              <a:t>, используя </a:t>
            </a:r>
            <a:r>
              <a:rPr lang="ru-RU" sz="2400" b="1" dirty="0" err="1">
                <a:effectLst/>
                <a:ea typeface="Calibri" panose="020F0502020204030204" pitchFamily="34" charset="0"/>
              </a:rPr>
              <a:t>Connection</a:t>
            </a:r>
            <a:r>
              <a:rPr lang="ru-RU" sz="2400" dirty="0">
                <a:effectLst/>
                <a:ea typeface="Calibri" panose="020F0502020204030204" pitchFamily="34" charset="0"/>
              </a:rPr>
              <a:t> и </a:t>
            </a:r>
            <a:r>
              <a:rPr lang="ru-RU" sz="2400" b="1" dirty="0" err="1">
                <a:effectLst/>
                <a:ea typeface="Calibri" panose="020F0502020204030204" pitchFamily="34" charset="0"/>
              </a:rPr>
              <a:t>Statement</a:t>
            </a:r>
            <a:endParaRPr lang="ru-RU" sz="2400" b="1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выполнения этого кода будет вывод списка музыкальных альбомов из учебной базы в консоль.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Возможностей JDBC API достаточно для реализации простых приложений. Для более масштабных решений чаще используют </a:t>
            </a: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JPA API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который позволяет сохранять </a:t>
            </a:r>
            <a:r>
              <a:rPr lang="ru-R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-объекты в базе данных.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запроса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7535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D795B3-3157-4994-B475-DAA93A7D0C30}"/>
              </a:ext>
            </a:extLst>
          </p:cNvPr>
          <p:cNvSpPr/>
          <p:nvPr/>
        </p:nvSpPr>
        <p:spPr>
          <a:xfrm>
            <a:off x="3869268" y="989351"/>
            <a:ext cx="7330190" cy="4856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java.sql.Connection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java.sql.DriverManager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java.sql.SQLException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java.sql.ResultSet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java.sql.Statement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WhatIsJdbc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Connection conn = null;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«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jdbc:sqlite:path-to-db-file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/chinook/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chinook.db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»;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DriverManager.getConnection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Statement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stmt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query = «select * from albums»;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stmt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conn.createStatement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ResultSet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stmt.executeQuery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(query);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rs.next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name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rs.getString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(«title»);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(name);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catch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SQLException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 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throw new Error(«Problem», e);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finally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stmt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!= null) {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stmt.close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catch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SQLException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throw new Error(«Problem», e);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finally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(conn != null)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conn.close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catch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SQLException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ex.getMessage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}}}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Установление соединения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6894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Для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добавления</a:t>
            </a:r>
            <a:r>
              <a:rPr lang="ru-RU" sz="2400" dirty="0">
                <a:effectLst/>
                <a:ea typeface="Calibri" panose="020F0502020204030204" pitchFamily="34" charset="0"/>
              </a:rPr>
              <a:t>,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редактирования</a:t>
            </a:r>
            <a:r>
              <a:rPr lang="ru-RU" sz="2400" dirty="0">
                <a:effectLst/>
                <a:ea typeface="Calibri" panose="020F0502020204030204" pitchFamily="34" charset="0"/>
              </a:rPr>
              <a:t> и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удаления</a:t>
            </a:r>
            <a:r>
              <a:rPr lang="ru-RU" sz="2400" dirty="0">
                <a:effectLst/>
                <a:ea typeface="Calibri" panose="020F0502020204030204" pitchFamily="34" charset="0"/>
              </a:rPr>
              <a:t> данных мы можем 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ипользовать</a:t>
            </a:r>
            <a:r>
              <a:rPr lang="ru-RU" sz="2400" dirty="0">
                <a:effectLst/>
                <a:ea typeface="Calibri" panose="020F0502020204030204" pitchFamily="34" charset="0"/>
              </a:rPr>
              <a:t> рассмотренный ранее метод </a:t>
            </a:r>
            <a:r>
              <a:rPr lang="ru-RU" sz="2400" b="1" dirty="0" err="1">
                <a:effectLst/>
                <a:ea typeface="Calibri" panose="020F0502020204030204" pitchFamily="34" charset="0"/>
              </a:rPr>
              <a:t>executeUpdate</a:t>
            </a:r>
            <a:r>
              <a:rPr lang="ru-RU" sz="2400" dirty="0">
                <a:effectLst/>
                <a:ea typeface="Calibri" panose="020F0502020204030204" pitchFamily="34" charset="0"/>
              </a:rPr>
              <a:t>. С помощью результата метода мы можем 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проконтроллировать</a:t>
            </a:r>
            <a:r>
              <a:rPr lang="ru-RU" sz="2400" dirty="0">
                <a:effectLst/>
                <a:ea typeface="Calibri" panose="020F0502020204030204" pitchFamily="34" charset="0"/>
              </a:rPr>
              <a:t>, сколько строк было добавлено, изменено или удалено.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Добавление, изменение и удаление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5636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6C1D2C-2F7B-4843-952F-ADF1E50AD2B5}"/>
              </a:ext>
            </a:extLst>
          </p:cNvPr>
          <p:cNvSpPr/>
          <p:nvPr/>
        </p:nvSpPr>
        <p:spPr>
          <a:xfrm>
            <a:off x="3854278" y="2158585"/>
            <a:ext cx="7330190" cy="2203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Так, возьмем созданную таблицу </a:t>
            </a:r>
            <a:r>
              <a:rPr lang="en-US" sz="2400" dirty="0">
                <a:effectLst/>
                <a:ea typeface="Calibri" panose="020F0502020204030204" pitchFamily="34" charset="0"/>
              </a:rPr>
              <a:t>Products: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ru-RU" sz="2400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Products (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Id INT PRIMARY KEY AUTO_INCREMENT,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ProductName VARCHAR(20),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Price INT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ru-RU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ru-RU" sz="24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И добавим в эту таблицу несколько объектов (код на следующем слайде)</a:t>
            </a:r>
            <a:endParaRPr lang="en-US" sz="2400" dirty="0"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</a:t>
            </a:r>
          </a:p>
        </p:txBody>
      </p:sp>
    </p:spTree>
    <p:extLst>
      <p:ext uri="{BB962C8B-B14F-4D97-AF65-F5344CB8AC3E}">
        <p14:creationId xmlns:p14="http://schemas.microsoft.com/office/powerpoint/2010/main" val="192430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6C1D2C-2F7B-4843-952F-ADF1E50AD2B5}"/>
              </a:ext>
            </a:extLst>
          </p:cNvPr>
          <p:cNvSpPr/>
          <p:nvPr/>
        </p:nvSpPr>
        <p:spPr>
          <a:xfrm>
            <a:off x="3854278" y="873252"/>
            <a:ext cx="7330190" cy="5120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jdbc:mysql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://localhost/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store?serverTimezone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=Europe/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Moscow&amp;useSSL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=false";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username = "root";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password = "password";      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Class.forName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com.mysql.cj.jdbc.Driver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").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getDeclaredConstructor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().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newInstance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      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 (Connection conn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DriverManager.getConnection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username, password)){   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Statement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statement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conn.createStatement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rows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statement.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executeUpdate</a:t>
            </a:r>
            <a:r>
              <a:rPr lang="en-US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("INSERT Products(ProductName, Price) VALUES ('iPhone X', 76000)," + </a:t>
            </a:r>
            <a:r>
              <a:rPr lang="ru-RU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"('Galaxy S9', 45000), ('Nokia 9', 36000)");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System.out.printf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("Added %d rows", rows);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</a:t>
            </a:r>
          </a:p>
        </p:txBody>
      </p:sp>
    </p:spTree>
    <p:extLst>
      <p:ext uri="{BB962C8B-B14F-4D97-AF65-F5344CB8AC3E}">
        <p14:creationId xmlns:p14="http://schemas.microsoft.com/office/powerpoint/2010/main" val="126134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6C1D2C-2F7B-4843-952F-ADF1E50AD2B5}"/>
              </a:ext>
            </a:extLst>
          </p:cNvPr>
          <p:cNvSpPr/>
          <p:nvPr/>
        </p:nvSpPr>
        <p:spPr>
          <a:xfrm>
            <a:off x="3869268" y="3552669"/>
            <a:ext cx="7330190" cy="1693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Для добавления данных в БД применяется команда INSERT. В данном случае в таблицу 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Products</a:t>
            </a:r>
            <a:r>
              <a:rPr lang="ru-RU" sz="2400" dirty="0">
                <a:effectLst/>
                <a:ea typeface="Calibri" panose="020F0502020204030204" pitchFamily="34" charset="0"/>
              </a:rPr>
              <a:t> добавляется три объекта. И после выполнения программы на консоли мы увидим число добавленных объектов: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ru-RU" sz="24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C:\Java&gt;javac Program.java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C:\Java&gt;java -</a:t>
            </a:r>
            <a:r>
              <a:rPr lang="en-US" sz="24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classpath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c:\Java\mysql-connector-java-8.0.11.jar;c:\Java Program Added 3 rows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C:\Java&gt;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</a:t>
            </a:r>
          </a:p>
        </p:txBody>
      </p:sp>
    </p:spTree>
    <p:extLst>
      <p:ext uri="{BB962C8B-B14F-4D97-AF65-F5344CB8AC3E}">
        <p14:creationId xmlns:p14="http://schemas.microsoft.com/office/powerpoint/2010/main" val="407161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2000311-9EC6-46A0-860A-36751CD49E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993" y="1752201"/>
            <a:ext cx="7395558" cy="3717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2A6B4-B3BF-471C-8422-E5B2A4B46FF0}"/>
              </a:ext>
            </a:extLst>
          </p:cNvPr>
          <p:cNvSpPr txBox="1"/>
          <p:nvPr/>
        </p:nvSpPr>
        <p:spPr>
          <a:xfrm>
            <a:off x="3976993" y="1123837"/>
            <a:ext cx="70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 добавленные строки мы можем увидеть в таблице в БД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8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Изменим строки в таблице, например, уменьшим цену товара на 5000 единиц. Для изменения применяется команда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UPDATE</a:t>
            </a:r>
            <a:r>
              <a:rPr lang="ru-RU" sz="2400" dirty="0">
                <a:effectLst/>
                <a:ea typeface="Calibri" panose="020F0502020204030204" pitchFamily="34" charset="0"/>
              </a:rPr>
              <a:t>: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Редактирование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971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JDBC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это платформенно независимый промышленный стандарт взаимодействия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-приложений с реляционными базами данных. Впервые был включен в состав JDK 1.1 в 1997 году. JDBC управляет: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подключением к базе данных;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выдачей запросов и команд;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обработкой данных, полученных из базы.</a:t>
            </a:r>
          </a:p>
        </p:txBody>
      </p:sp>
    </p:spTree>
    <p:extLst>
      <p:ext uri="{BB962C8B-B14F-4D97-AF65-F5344CB8AC3E}">
        <p14:creationId xmlns:p14="http://schemas.microsoft.com/office/powerpoint/2010/main" val="29822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9C25C9-37A8-4210-BDB6-AF0FCBBC5506}"/>
              </a:ext>
            </a:extLst>
          </p:cNvPr>
          <p:cNvSpPr/>
          <p:nvPr/>
        </p:nvSpPr>
        <p:spPr>
          <a:xfrm>
            <a:off x="3854278" y="873252"/>
            <a:ext cx="7330190" cy="5120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jdbc:mysql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://localhost/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store?serverTimezone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=Europe/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Moscow&amp;useSSL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=false";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username = "root";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password = "password";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Class.forName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com.mysql.cj.jdbc.Driver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").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getDeclaredConstructor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().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newInstance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 (Connection conn =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DriverManager.getConnection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username, password)){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Statement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statement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conn.createStatement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          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rows =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statement.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executeUpdate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("UPDATE Products SET Price = Price - 5000");</a:t>
            </a:r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System.out.printf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("Updated %d rows", rows);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Редактирование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94248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Удалим один объект из таблицы с помощью команды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DELETE</a:t>
            </a:r>
            <a:r>
              <a:rPr lang="ru-RU" sz="2400" dirty="0">
                <a:effectLst/>
                <a:ea typeface="Calibri" panose="020F0502020204030204" pitchFamily="34" charset="0"/>
              </a:rPr>
              <a:t>: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189789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9C25C9-37A8-4210-BDB6-AF0FCBBC5506}"/>
              </a:ext>
            </a:extLst>
          </p:cNvPr>
          <p:cNvSpPr/>
          <p:nvPr/>
        </p:nvSpPr>
        <p:spPr>
          <a:xfrm>
            <a:off x="3854278" y="873252"/>
            <a:ext cx="7330190" cy="5120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jdbc:mysql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://localhost/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store?serverTimezone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=Europe/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Moscow&amp;useSSL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=false";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username = "root";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password = "password";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Class.forName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com.mysql.cj.jdbc.Driver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").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getDeclaredConstructor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newInstance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 (Connection conn =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DriverManager.getConnection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username, password)){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conn.createStatement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rows =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.executeUpdate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("DELETE FROM Products WHERE Id = 3");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System.out.printf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("%d row(s) deleted", rows);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325501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работает </a:t>
            </a:r>
            <a:r>
              <a:rPr lang="en-US" b="1" dirty="0"/>
              <a:t>JDBC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Пакет JDBC состоит из двух главных компонентов: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(программного интерфейса), который поддерживает связь между </a:t>
            </a:r>
            <a:r>
              <a:rPr lang="ru-R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-приложением и менеджером JDBC;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Драйвера JDBC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который поддерживает связь между менеджером JDBC и драйвером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9137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93882-62BE-4A37-B67D-B380A143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работает </a:t>
            </a:r>
            <a:r>
              <a:rPr lang="en-US" b="1" dirty="0"/>
              <a:t>JDBC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5A77E-1EA6-43F6-87AB-7C693127F0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Соединение с базой устанавливается по-особому URL. При этом разработчику не нужно знать специфику конкретной базы — API выступает в качестве посредника между базой и приложением. Это упрощает как процесс создания приложения, так и переход на базу данных другого типа.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D49686-173B-4E5E-8B51-BB1956230E7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917" y="868363"/>
            <a:ext cx="3410079" cy="51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6B1C4-466B-4BCF-8F63-3D81BA23FB5B}"/>
              </a:ext>
            </a:extLst>
          </p:cNvPr>
          <p:cNvSpPr txBox="1"/>
          <p:nvPr/>
        </p:nvSpPr>
        <p:spPr>
          <a:xfrm>
            <a:off x="7003766" y="5989320"/>
            <a:ext cx="5104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Схема взаимодействия компонентов JDBC, базы данных и 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9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подключения к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Установка базы данных на сервер или выбор облачного сервиса, к которому нужно получить доступ.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библиотеки JDBC.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Проверка факта нахождения необходимого драйвера JDBC в </a:t>
            </a:r>
            <a:r>
              <a:rPr lang="ru-R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classpath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Установление соединения с базой данных с помощью библиотеки JDBC.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установленного соединения для выполнения команд SQL.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Закрытие соединения после окончания сеанса.</a:t>
            </a:r>
          </a:p>
        </p:txBody>
      </p:sp>
    </p:spTree>
    <p:extLst>
      <p:ext uri="{BB962C8B-B14F-4D97-AF65-F5344CB8AC3E}">
        <p14:creationId xmlns:p14="http://schemas.microsoft.com/office/powerpoint/2010/main" val="40654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подключения к базе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734515-4D9B-48D4-B62B-E7454CDBE7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98" y="813255"/>
            <a:ext cx="5989802" cy="46011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122AB-8E04-46AB-A657-2CD6E16FC049}"/>
              </a:ext>
            </a:extLst>
          </p:cNvPr>
          <p:cNvSpPr txBox="1"/>
          <p:nvPr/>
        </p:nvSpPr>
        <p:spPr>
          <a:xfrm>
            <a:off x="5047809" y="5540354"/>
            <a:ext cx="51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JDBC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35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2AB843-5612-4BD0-BBA8-E3B4096F3872}"/>
              </a:ext>
            </a:extLst>
          </p:cNvPr>
          <p:cNvSpPr/>
          <p:nvPr/>
        </p:nvSpPr>
        <p:spPr>
          <a:xfrm>
            <a:off x="3869268" y="2983041"/>
            <a:ext cx="7330190" cy="18737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A53CB61-F44D-46E4-A612-56587D04A91C}"/>
              </a:ext>
            </a:extLst>
          </p:cNvPr>
          <p:cNvSpPr/>
          <p:nvPr/>
        </p:nvSpPr>
        <p:spPr>
          <a:xfrm>
            <a:off x="3869268" y="5141626"/>
            <a:ext cx="7330190" cy="583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Импорт </a:t>
            </a:r>
            <a:r>
              <a:rPr lang="en-US" b="1" dirty="0"/>
              <a:t>JDBC </a:t>
            </a:r>
            <a:r>
              <a:rPr lang="ru-RU" b="1" dirty="0"/>
              <a:t>в </a:t>
            </a:r>
            <a:r>
              <a:rPr lang="en-US" b="1" dirty="0"/>
              <a:t>Java-</a:t>
            </a:r>
            <a:r>
              <a:rPr lang="ru-RU" b="1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использования JDBC, как и в случае со всеми остальными приложениями на платформе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в системе должен быть установлен JDK. Код для работы с JDBC можно писать как в среде разработки (IDE), так и в обычном текстовом редакторе. Простейшая программа может выглядеть так: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WhatIsJdbc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[]){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(«Hello World»);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Скомпилируйте этот код с помощью команды: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1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javac</a:t>
            </a:r>
            <a:r>
              <a:rPr lang="ru-RU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WhatIsJdbc.java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4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Каждый из импортированных модулей предоставляет доступ к классам, которые необходимы для взаимодействия </a:t>
            </a:r>
            <a:r>
              <a:rPr lang="ru-RU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-приложения с базой данных: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подготавливает подключение к базе.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DriverManager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обеспечивает подключение. Другая опция — модуль </a:t>
            </a:r>
            <a:r>
              <a:rPr lang="ru-RU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DataSource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SQLException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обрабатывает SQL-ошибки, возникающие при взаимодействии приложении и базы данных.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 err="1">
                <a:effectLst/>
                <a:ea typeface="Calibri" panose="020F0502020204030204" pitchFamily="34" charset="0"/>
              </a:rPr>
              <a:t>ResultSet</a:t>
            </a:r>
            <a:r>
              <a:rPr lang="ru-RU" sz="2400" dirty="0">
                <a:effectLst/>
                <a:ea typeface="Calibri" panose="020F0502020204030204" pitchFamily="34" charset="0"/>
              </a:rPr>
              <a:t> и </a:t>
            </a:r>
            <a:r>
              <a:rPr lang="ru-RU" sz="2400" b="1" dirty="0" err="1">
                <a:effectLst/>
                <a:ea typeface="Calibri" panose="020F0502020204030204" pitchFamily="34" charset="0"/>
              </a:rPr>
              <a:t>Statement</a:t>
            </a:r>
            <a:r>
              <a:rPr lang="ru-RU" sz="2400" dirty="0">
                <a:effectLst/>
                <a:ea typeface="Calibri" panose="020F0502020204030204" pitchFamily="34" charset="0"/>
              </a:rPr>
              <a:t> моделируют наборы результатов данных и операторы SQL.</a:t>
            </a:r>
            <a:r>
              <a:rPr lang="ru-RU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WhatIsJdbc.java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Импорт </a:t>
            </a:r>
            <a:r>
              <a:rPr lang="en-US" b="1" dirty="0"/>
              <a:t>JDBC </a:t>
            </a:r>
            <a:r>
              <a:rPr lang="ru-RU" b="1" dirty="0"/>
              <a:t>в </a:t>
            </a:r>
            <a:r>
              <a:rPr lang="en-US" b="1" dirty="0"/>
              <a:t>Java-</a:t>
            </a:r>
            <a:r>
              <a:rPr lang="ru-RU" b="1" dirty="0"/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200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E0593D-0C1F-49CC-A4A4-A1A26B58DD90}"/>
              </a:ext>
            </a:extLst>
          </p:cNvPr>
          <p:cNvSpPr/>
          <p:nvPr/>
        </p:nvSpPr>
        <p:spPr>
          <a:xfrm>
            <a:off x="3869268" y="3851249"/>
            <a:ext cx="7330190" cy="14102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322E5-D509-4433-85E9-3FFA22D6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JDBC-драйвер — это класс, обеспечивающий взаимодействие интерфейса JDBC API с базой данных определенного типа. Драйвер для </a:t>
            </a:r>
            <a:r>
              <a:rPr lang="ru-RU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SQLite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представляет собой .</a:t>
            </a:r>
            <a:r>
              <a:rPr lang="ru-RU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jar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-файл — его нужно добавить в </a:t>
            </a:r>
            <a:r>
              <a:rPr lang="ru-RU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как показано ниже:</a:t>
            </a:r>
            <a:endParaRPr lang="en-US" sz="24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java.exe -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classpath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/path-to-driver/sqlite-jdbc-3.23.1.jar:.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WhatIsJdbc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4382-F406-49A7-A49B-FCCE70A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</a:t>
            </a:r>
            <a:r>
              <a:rPr lang="en-US" b="1" dirty="0"/>
              <a:t>JDBC-</a:t>
            </a:r>
            <a:r>
              <a:rPr lang="ru-RU" b="1" dirty="0"/>
              <a:t>драйвера в </a:t>
            </a:r>
            <a:r>
              <a:rPr lang="en-US" b="1" dirty="0" err="1"/>
              <a:t>classpath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8776539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40</TotalTime>
  <Words>1419</Words>
  <Application>Microsoft Office PowerPoint</Application>
  <PresentationFormat>Широкоэкранный</PresentationFormat>
  <Paragraphs>161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Calibri</vt:lpstr>
      <vt:lpstr>Corbel</vt:lpstr>
      <vt:lpstr>Courier New</vt:lpstr>
      <vt:lpstr>Symbol</vt:lpstr>
      <vt:lpstr>Wingdings 2</vt:lpstr>
      <vt:lpstr>Рамка</vt:lpstr>
      <vt:lpstr>JAVA И БАЗА ДАННЫХ</vt:lpstr>
      <vt:lpstr>JDBC</vt:lpstr>
      <vt:lpstr>Как работает JDBC</vt:lpstr>
      <vt:lpstr>Как работает JDBC</vt:lpstr>
      <vt:lpstr>Этапы подключения к базе данных</vt:lpstr>
      <vt:lpstr>Этапы подключения к базе данных</vt:lpstr>
      <vt:lpstr>Импорт JDBC в Java-приложение</vt:lpstr>
      <vt:lpstr>Импорт JDBC в Java-приложение</vt:lpstr>
      <vt:lpstr>Добавление JDBC-драйвера в classpath</vt:lpstr>
      <vt:lpstr>Установление соединения с базой данных</vt:lpstr>
      <vt:lpstr>Установление соединения с базой данных</vt:lpstr>
      <vt:lpstr>Создание запроса к базе данных</vt:lpstr>
      <vt:lpstr>Установление соединения с базой данных</vt:lpstr>
      <vt:lpstr>Добавление, изменение и удаление данных</vt:lpstr>
      <vt:lpstr>Добавление</vt:lpstr>
      <vt:lpstr>Добавление</vt:lpstr>
      <vt:lpstr>Добавление</vt:lpstr>
      <vt:lpstr>Добавление</vt:lpstr>
      <vt:lpstr>Редактирование</vt:lpstr>
      <vt:lpstr>Редактирование</vt:lpstr>
      <vt:lpstr>Удаление</vt:lpstr>
      <vt:lpstr>Удаление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Гиллимович</dc:creator>
  <cp:lastModifiedBy>Артем Гиллимович</cp:lastModifiedBy>
  <cp:revision>2</cp:revision>
  <dcterms:created xsi:type="dcterms:W3CDTF">2022-11-30T12:15:00Z</dcterms:created>
  <dcterms:modified xsi:type="dcterms:W3CDTF">2022-11-30T12:55:04Z</dcterms:modified>
</cp:coreProperties>
</file>