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8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25" userDrawn="1">
          <p15:clr>
            <a:srgbClr val="A4A3A4"/>
          </p15:clr>
        </p15:guide>
        <p15:guide id="4" pos="7355" userDrawn="1">
          <p15:clr>
            <a:srgbClr val="A4A3A4"/>
          </p15:clr>
        </p15:guide>
        <p15:guide id="5" orient="horz" pos="232" userDrawn="1">
          <p15:clr>
            <a:srgbClr val="A4A3A4"/>
          </p15:clr>
        </p15:guide>
        <p15:guide id="6" orient="horz" pos="3974" userDrawn="1">
          <p15:clr>
            <a:srgbClr val="A4A3A4"/>
          </p15:clr>
        </p15:guide>
        <p15:guide id="7" orient="horz" pos="799" userDrawn="1">
          <p15:clr>
            <a:srgbClr val="A4A3A4"/>
          </p15:clr>
        </p15:guide>
        <p15:guide id="8" orient="horz" pos="3521" userDrawn="1">
          <p15:clr>
            <a:srgbClr val="A4A3A4"/>
          </p15:clr>
        </p15:guide>
        <p15:guide id="9" orient="horz" pos="25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DFAA"/>
    <a:srgbClr val="FFFFCC"/>
    <a:srgbClr val="FFFFFF"/>
    <a:srgbClr val="E6D1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91" y="187"/>
      </p:cViewPr>
      <p:guideLst>
        <p:guide orient="horz" pos="958"/>
        <p:guide pos="3840"/>
        <p:guide pos="325"/>
        <p:guide pos="7355"/>
        <p:guide orient="horz" pos="232"/>
        <p:guide orient="horz" pos="3974"/>
        <p:guide orient="horz" pos="799"/>
        <p:guide orient="horz" pos="3521"/>
        <p:guide orient="horz" pos="25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AEDB40-04D9-4072-BEB9-107FBFBF1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E7DA33A-22BB-49FE-8130-D1BAEF90E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A17AF0-CC62-4F4F-94DE-BC8929AD0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5755-E8E3-4571-AF88-CC1554542D07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8738E2-D896-4DDA-8AD6-F191AD80E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1B5195-27FF-4071-A91A-9D7A7F953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A4C39-3B24-447F-A913-5A2DF11A25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2564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2B7A0D-F40E-4792-9724-816C0779D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E7D4DC0-14AB-47B0-B1DF-48111032BB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F1D0FC-498E-4F44-B488-3DB9D02C4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5755-E8E3-4571-AF88-CC1554542D07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64036F-2DD7-4461-B762-CD4E3BF78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4300D3-D312-4155-8A97-3DD294D4C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A4C39-3B24-447F-A913-5A2DF11A25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8127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1253F01-A156-4A37-92B7-6A10A44E3C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54CE133-E2D4-44D5-A3C2-4C672A8D48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9514EF-D10F-48A0-9C34-599495373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5755-E8E3-4571-AF88-CC1554542D07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976871-0D51-4E73-BAE3-260301969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E3D526-10DC-480F-9C34-2F8746BBA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A4C39-3B24-447F-A913-5A2DF11A25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7593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981262-EC87-4843-82D1-EA64B3C9A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71D4BD-FF5C-44D0-B7C2-F77D717E0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6A0611-ECED-467E-A40C-F73B070B6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5755-E8E3-4571-AF88-CC1554542D07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2F474A-ADB6-45A4-9592-3E9AACD01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3162CD-D2DA-4683-9A64-0D6C5A20A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A4C39-3B24-447F-A913-5A2DF11A25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2513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B2768B-7B68-413B-ADEB-90137253D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B8ED9A2-1C2A-48B4-93C1-02CA8E05C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69107D-CF05-4CAC-87CC-014C12BFB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5755-E8E3-4571-AF88-CC1554542D07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B9F8D6-0B5E-4296-B8BE-6541138C6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076320-1920-4A46-BDC6-4B5D7AFDF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A4C39-3B24-447F-A913-5A2DF11A25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6148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2CBAA0-D26D-46F8-AB31-1A99B0D7C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B9982D-92D9-4EC7-A12B-A1CD7BD9F7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88DBF22-B6F3-4EFA-8913-BDB1DF99C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674B1FF-855B-4676-ABD4-6D1F18278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5755-E8E3-4571-AF88-CC1554542D07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865C6E1-42E1-42E1-A0FC-A8778C3B0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ACF4119-1E93-420F-8303-989000ADE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A4C39-3B24-447F-A913-5A2DF11A25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1477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EE3CB4-73D6-4D7B-83E3-2EF028301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7CC8670-39A8-441D-A46B-209B8430E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2827523-2B09-4D10-9DA2-57F9893CC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12ECB4F-B807-4193-9921-B5F677BD9F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19132C1-EE9D-4200-95C0-67252D2823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DAA038E-4F61-4767-8999-B58D47CD9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5755-E8E3-4571-AF88-CC1554542D07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787B0DD-1F5C-4808-936B-C70E3E140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D70077C-BBEF-435F-965E-2FA687534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A4C39-3B24-447F-A913-5A2DF11A25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7223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CC4026-F9AE-40EE-8CD5-3FDF9A54B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4D5366A-CA11-4B02-BD30-B6CECF005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5755-E8E3-4571-AF88-CC1554542D07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1F9714D-4931-4CF7-A381-8CE18B276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0991184-1D42-4CDD-9870-C2F22DE5E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A4C39-3B24-447F-A913-5A2DF11A25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3089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228895D-4367-40E2-A98D-6FFE65156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5755-E8E3-4571-AF88-CC1554542D07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0F9051D-51DF-4703-B202-79760C989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6612925-5404-4D78-97E1-287BFB6BD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A4C39-3B24-447F-A913-5A2DF11A25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0946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7F5099-1AAB-4F55-A84C-AE9215FE8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6598EA-5BD5-48CC-9A44-3676B58A1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421A963-C3C9-4427-B6F7-868614735F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918A2C2-DF30-47A0-B9A7-C15188888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5755-E8E3-4571-AF88-CC1554542D07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AD1B873-5C52-45BF-9AC1-F5D9E2F89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19212F3-C681-43F0-8FB3-1C6495850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A4C39-3B24-447F-A913-5A2DF11A25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9103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3ADB38-98F1-49AD-8A67-B52D11A92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F4D54CF-D952-4055-9F71-288141343D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0173613-C5B8-4404-80F3-25EC4D6A2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FFB3A4A-914B-4E2B-B850-28591C681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5755-E8E3-4571-AF88-CC1554542D07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8B6AC1C-7AFA-40E7-A5EF-651AFFA08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85FF9CB-066C-40DB-810B-EEF460DB9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A4C39-3B24-447F-A913-5A2DF11A25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4004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A84544-D16C-43AB-83F0-15B39D380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B772CD9-2BEE-4FA0-B640-C932F0734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9CFCE6-BF12-4A39-B614-A14AA80887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D5755-E8E3-4571-AF88-CC1554542D07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08D0C4-4A78-4128-B8A0-E6142326C5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C12677-2F9C-4F0F-93E0-0EAD974619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A4C39-3B24-447F-A913-5A2DF11A25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916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1">
                <a:lumMod val="5000"/>
                <a:lumOff val="95000"/>
              </a:schemeClr>
            </a:gs>
            <a:gs pos="0">
              <a:srgbClr val="FFFFCC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5E986C-12D0-4363-8748-877DFB4A3A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8" y="1991677"/>
            <a:ext cx="9144000" cy="1437323"/>
          </a:xfrm>
        </p:spPr>
        <p:txBody>
          <a:bodyPr>
            <a:normAutofit fontScale="90000"/>
          </a:bodyPr>
          <a:lstStyle/>
          <a:p>
            <a:pPr algn="l">
              <a:lnSpc>
                <a:spcPct val="110000"/>
              </a:lnSpc>
            </a:pPr>
            <a:r>
              <a:rPr lang="ru-RU" sz="4400" dirty="0">
                <a:latin typeface="Arial Black" panose="020B0A04020102020204" pitchFamily="34" charset="0"/>
              </a:rPr>
              <a:t>РАЗРАБОТКА ВЕБ-САЙТА ДЛЯ ИНТЕРНЕТ МАГАЗИНА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946CCFF-3C92-4139-B80D-D3049FF8AA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7180" y="368299"/>
            <a:ext cx="11020697" cy="900113"/>
          </a:xfrm>
        </p:spPr>
        <p:txBody>
          <a:bodyPr anchor="ctr">
            <a:normAutofit/>
          </a:bodyPr>
          <a:lstStyle/>
          <a:p>
            <a:pPr algn="l">
              <a:lnSpc>
                <a:spcPct val="100000"/>
              </a:lnSpc>
            </a:pPr>
            <a:r>
              <a:rPr lang="ru-RU" sz="1200" dirty="0">
                <a:latin typeface="Gilroy" panose="00000500000000000000" pitchFamily="2" charset="-52"/>
                <a:ea typeface="Roboto" panose="02000000000000000000" pitchFamily="2" charset="0"/>
              </a:rPr>
              <a:t>УЧРЕЖДЕНИЕ ОБРАЗОВАНИЯ </a:t>
            </a:r>
            <a:br>
              <a:rPr lang="en-US" sz="1600" b="1" dirty="0">
                <a:latin typeface="Gilroy" panose="00000500000000000000" pitchFamily="2" charset="-52"/>
                <a:ea typeface="Roboto" panose="02000000000000000000" pitchFamily="2" charset="0"/>
              </a:rPr>
            </a:br>
            <a:r>
              <a:rPr lang="ru-RU" sz="1600" b="1" dirty="0">
                <a:latin typeface="Gilroy" panose="00000500000000000000" pitchFamily="2" charset="-52"/>
                <a:ea typeface="Roboto" panose="02000000000000000000" pitchFamily="2" charset="0"/>
              </a:rPr>
              <a:t>«ПОЛОЦКИЙ ГОСУДАРСТВЕННЫЙ УНИВЕРСИТЕТ ИМЕНИ ЕВФРОСИ ПОЛОЦКОЙ»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604FB37-058E-4C10-8FBE-B6034057E7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67" y="368300"/>
            <a:ext cx="484513" cy="543242"/>
          </a:xfrm>
          <a:prstGeom prst="rect">
            <a:avLst/>
          </a:prstGeom>
        </p:spPr>
      </p:pic>
      <p:sp>
        <p:nvSpPr>
          <p:cNvPr id="42" name="Подзаголовок 2">
            <a:extLst>
              <a:ext uri="{FF2B5EF4-FFF2-40B4-BE49-F238E27FC236}">
                <a16:creationId xmlns:a16="http://schemas.microsoft.com/office/drawing/2014/main" id="{12342EA5-ADA0-4EAF-B16D-E2F86A519141}"/>
              </a:ext>
            </a:extLst>
          </p:cNvPr>
          <p:cNvSpPr txBox="1">
            <a:spLocks/>
          </p:cNvSpPr>
          <p:nvPr/>
        </p:nvSpPr>
        <p:spPr>
          <a:xfrm>
            <a:off x="515937" y="3605198"/>
            <a:ext cx="11020697" cy="543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ru-RU" sz="1200" dirty="0">
                <a:latin typeface="Gilroy" panose="00000500000000000000" pitchFamily="2" charset="-52"/>
                <a:ea typeface="Roboto" panose="02000000000000000000" pitchFamily="2" charset="0"/>
              </a:rPr>
              <a:t>РАЗРАБОТАЛ</a:t>
            </a:r>
          </a:p>
          <a:p>
            <a:pPr algn="l">
              <a:spcBef>
                <a:spcPts val="0"/>
              </a:spcBef>
            </a:pPr>
            <a:r>
              <a:rPr lang="ru-RU" sz="1800" b="1" dirty="0">
                <a:latin typeface="Gilroy" panose="00000500000000000000" pitchFamily="2" charset="-52"/>
                <a:ea typeface="Roboto" panose="02000000000000000000" pitchFamily="2" charset="0"/>
              </a:rPr>
              <a:t>Гилимович Артём Николаевич</a:t>
            </a:r>
            <a:endParaRPr lang="ru-RU" b="1" dirty="0">
              <a:latin typeface="Gilroy" panose="00000500000000000000" pitchFamily="2" charset="-52"/>
              <a:ea typeface="Roboto" panose="02000000000000000000" pitchFamily="2" charset="0"/>
            </a:endParaRPr>
          </a:p>
        </p:txBody>
      </p:sp>
      <p:sp>
        <p:nvSpPr>
          <p:cNvPr id="43" name="Подзаголовок 2">
            <a:extLst>
              <a:ext uri="{FF2B5EF4-FFF2-40B4-BE49-F238E27FC236}">
                <a16:creationId xmlns:a16="http://schemas.microsoft.com/office/drawing/2014/main" id="{B060B8D5-53FD-4F01-84A8-EF9070958EE9}"/>
              </a:ext>
            </a:extLst>
          </p:cNvPr>
          <p:cNvSpPr txBox="1">
            <a:spLocks/>
          </p:cNvSpPr>
          <p:nvPr/>
        </p:nvSpPr>
        <p:spPr>
          <a:xfrm>
            <a:off x="515938" y="4324639"/>
            <a:ext cx="11020697" cy="811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ru-RU" sz="1200" dirty="0">
                <a:latin typeface="Gilroy" panose="00000500000000000000" pitchFamily="2" charset="-52"/>
                <a:ea typeface="Roboto" panose="02000000000000000000" pitchFamily="2" charset="0"/>
              </a:rPr>
              <a:t>РУКОВОДИТЕЛЬ</a:t>
            </a:r>
          </a:p>
          <a:p>
            <a:pPr algn="l">
              <a:spcBef>
                <a:spcPts val="0"/>
              </a:spcBef>
            </a:pPr>
            <a:r>
              <a:rPr lang="ru-RU" sz="1800" b="1" dirty="0">
                <a:latin typeface="Gilroy" panose="00000500000000000000" pitchFamily="2" charset="-52"/>
                <a:ea typeface="Roboto" panose="02000000000000000000" pitchFamily="2" charset="0"/>
              </a:rPr>
              <a:t>Кравченко Юрий Николаевич</a:t>
            </a:r>
            <a:br>
              <a:rPr lang="ru-RU" sz="1800" b="1" dirty="0">
                <a:latin typeface="Gilroy" panose="00000500000000000000" pitchFamily="2" charset="-52"/>
                <a:ea typeface="Roboto" panose="02000000000000000000" pitchFamily="2" charset="0"/>
              </a:rPr>
            </a:br>
            <a:r>
              <a:rPr lang="ru-RU" sz="1400" dirty="0">
                <a:latin typeface="Gilroy" panose="00000500000000000000" pitchFamily="2" charset="-52"/>
                <a:ea typeface="Roboto" panose="02000000000000000000" pitchFamily="2" charset="0"/>
              </a:rPr>
              <a:t>старший преподаватель кафедры технологий программирования</a:t>
            </a:r>
            <a:endParaRPr lang="ru-RU" dirty="0">
              <a:latin typeface="Gilroy" panose="00000500000000000000" pitchFamily="2" charset="-52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184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1">
                <a:lumMod val="5000"/>
                <a:lumOff val="95000"/>
              </a:schemeClr>
            </a:gs>
            <a:gs pos="0">
              <a:srgbClr val="FFFFCC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45AA17-6B65-438B-8A3D-C9740ECBC707}"/>
              </a:ext>
            </a:extLst>
          </p:cNvPr>
          <p:cNvSpPr txBox="1">
            <a:spLocks/>
          </p:cNvSpPr>
          <p:nvPr/>
        </p:nvSpPr>
        <p:spPr>
          <a:xfrm>
            <a:off x="515938" y="368300"/>
            <a:ext cx="11160125" cy="900113"/>
          </a:xfrm>
          <a:prstGeom prst="rect">
            <a:avLst/>
          </a:prstGeom>
        </p:spPr>
        <p:txBody>
          <a:bodyPr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ru-RU" sz="4000" b="1" dirty="0">
                <a:latin typeface="Gilroy" panose="00000500000000000000" pitchFamily="2" charset="-52"/>
              </a:rPr>
              <a:t>ЦЕЛЬ ДИПЛОМНОГО ПРОЕКТИРОВАНИЯ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E7961D-C5A5-4FB7-80EB-F563C1E6B299}"/>
              </a:ext>
            </a:extLst>
          </p:cNvPr>
          <p:cNvSpPr txBox="1"/>
          <p:nvPr/>
        </p:nvSpPr>
        <p:spPr>
          <a:xfrm>
            <a:off x="515938" y="1559528"/>
            <a:ext cx="840734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latin typeface="Gilroy" panose="00000500000000000000" pitchFamily="2" charset="-52"/>
                <a:ea typeface="Roboto" panose="02000000000000000000" pitchFamily="2" charset="0"/>
                <a:cs typeface="Times New Roman" panose="02020603050405020304" pitchFamily="18" charset="0"/>
              </a:rPr>
              <a:t>О</a:t>
            </a:r>
            <a:r>
              <a:rPr lang="ru-RU" sz="2800" dirty="0">
                <a:effectLst/>
                <a:latin typeface="Gilroy" panose="00000500000000000000" pitchFamily="2" charset="-52"/>
                <a:ea typeface="Roboto" panose="02000000000000000000" pitchFamily="2" charset="0"/>
                <a:cs typeface="Times New Roman" panose="02020603050405020304" pitchFamily="18" charset="0"/>
              </a:rPr>
              <a:t>блегчение администрирования и автоматизация работы предприятия. Веб-сайт предоставляет для пользователя возможности просмотра продукции, новостей, отправки жалоб и предложений о предприятии, возможность связаться с представителями организации, а также просмотр сведений об организации.</a:t>
            </a:r>
            <a:endParaRPr lang="ru-RU" sz="2800" dirty="0">
              <a:latin typeface="Gilroy" panose="00000500000000000000" pitchFamily="2" charset="-52"/>
              <a:ea typeface="Roboto" panose="02000000000000000000" pitchFamily="2" charset="0"/>
            </a:endParaRP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6AF50126-413D-4537-A618-4FF22F2D3DE0}"/>
              </a:ext>
            </a:extLst>
          </p:cNvPr>
          <p:cNvCxnSpPr>
            <a:cxnSpLocks/>
          </p:cNvCxnSpPr>
          <p:nvPr/>
        </p:nvCxnSpPr>
        <p:spPr>
          <a:xfrm>
            <a:off x="515938" y="1268413"/>
            <a:ext cx="11160125" cy="0"/>
          </a:xfrm>
          <a:prstGeom prst="line">
            <a:avLst/>
          </a:prstGeom>
          <a:ln>
            <a:gradFill flip="none" rotWithShape="1">
              <a:gsLst>
                <a:gs pos="100000">
                  <a:schemeClr val="accent1">
                    <a:lumMod val="5000"/>
                    <a:lumOff val="95000"/>
                  </a:schemeClr>
                </a:gs>
                <a:gs pos="0">
                  <a:schemeClr val="tx1"/>
                </a:gs>
              </a:gsLst>
              <a:lin ang="0" scaled="1"/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65659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1">
                <a:lumMod val="5000"/>
                <a:lumOff val="95000"/>
              </a:schemeClr>
            </a:gs>
            <a:gs pos="0">
              <a:srgbClr val="FFFFCC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45AA17-6B65-438B-8A3D-C9740ECBC707}"/>
              </a:ext>
            </a:extLst>
          </p:cNvPr>
          <p:cNvSpPr txBox="1">
            <a:spLocks/>
          </p:cNvSpPr>
          <p:nvPr/>
        </p:nvSpPr>
        <p:spPr>
          <a:xfrm>
            <a:off x="515938" y="368300"/>
            <a:ext cx="11160125" cy="900113"/>
          </a:xfrm>
          <a:prstGeom prst="rect">
            <a:avLst/>
          </a:prstGeom>
        </p:spPr>
        <p:txBody>
          <a:bodyPr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ru-RU" sz="4000" b="1" dirty="0">
                <a:latin typeface="Gilroy" panose="00000500000000000000" pitchFamily="2" charset="-52"/>
              </a:rPr>
              <a:t>ЗАДАЧИ ДИПЛОМНОГО ПРОЕКТИРОВАНИЯ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9A46C431-420A-4E03-8566-7EAF3BA605B1}"/>
              </a:ext>
            </a:extLst>
          </p:cNvPr>
          <p:cNvSpPr/>
          <p:nvPr/>
        </p:nvSpPr>
        <p:spPr>
          <a:xfrm>
            <a:off x="515939" y="1581041"/>
            <a:ext cx="3435952" cy="2160588"/>
          </a:xfrm>
          <a:prstGeom prst="roundRect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Анализ требований и потребностей</a:t>
            </a:r>
            <a:endParaRPr lang="ru-RU" sz="2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36726181-F88E-4E52-99CE-3B7692C6CF35}"/>
              </a:ext>
            </a:extLst>
          </p:cNvPr>
          <p:cNvSpPr/>
          <p:nvPr/>
        </p:nvSpPr>
        <p:spPr>
          <a:xfrm>
            <a:off x="4378024" y="1534894"/>
            <a:ext cx="3435952" cy="2160588"/>
          </a:xfrm>
          <a:prstGeom prst="roundRect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Разработка информационной структуры</a:t>
            </a:r>
            <a:endParaRPr lang="ru-RU" sz="2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027DD50F-D9AD-4BA6-BBD3-CF82E5D93A62}"/>
              </a:ext>
            </a:extLst>
          </p:cNvPr>
          <p:cNvSpPr/>
          <p:nvPr/>
        </p:nvSpPr>
        <p:spPr>
          <a:xfrm>
            <a:off x="8240112" y="1581041"/>
            <a:ext cx="3435952" cy="2160588"/>
          </a:xfrm>
          <a:prstGeom prst="roundRect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Создание привлекательного дизайна</a:t>
            </a:r>
            <a:endParaRPr lang="ru-RU" sz="2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D9492F07-362E-42E7-80EE-9A9375A649C6}"/>
              </a:ext>
            </a:extLst>
          </p:cNvPr>
          <p:cNvSpPr/>
          <p:nvPr/>
        </p:nvSpPr>
        <p:spPr>
          <a:xfrm>
            <a:off x="515939" y="4148137"/>
            <a:ext cx="3435952" cy="2160588"/>
          </a:xfrm>
          <a:prstGeom prst="roundRect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Реализация функциональности</a:t>
            </a:r>
            <a:endParaRPr lang="ru-RU" sz="2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087DE20B-8702-4A29-8E25-670AC8396011}"/>
              </a:ext>
            </a:extLst>
          </p:cNvPr>
          <p:cNvSpPr/>
          <p:nvPr/>
        </p:nvSpPr>
        <p:spPr>
          <a:xfrm>
            <a:off x="4378024" y="4101990"/>
            <a:ext cx="3435952" cy="2160588"/>
          </a:xfrm>
          <a:prstGeom prst="roundRect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Адаптация под мобильные устройства</a:t>
            </a:r>
            <a:endParaRPr lang="ru-RU" sz="2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6072F841-4C2B-4285-9063-3A93ED289BF9}"/>
              </a:ext>
            </a:extLst>
          </p:cNvPr>
          <p:cNvSpPr/>
          <p:nvPr/>
        </p:nvSpPr>
        <p:spPr>
          <a:xfrm>
            <a:off x="8240112" y="4148137"/>
            <a:ext cx="3435952" cy="2160588"/>
          </a:xfrm>
          <a:prstGeom prst="roundRect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Тестирование и оптимизация</a:t>
            </a:r>
            <a:endParaRPr lang="ru-RU" sz="2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846E8C32-CC4F-4D4D-9303-5C448D83A9DE}"/>
              </a:ext>
            </a:extLst>
          </p:cNvPr>
          <p:cNvCxnSpPr>
            <a:cxnSpLocks/>
          </p:cNvCxnSpPr>
          <p:nvPr/>
        </p:nvCxnSpPr>
        <p:spPr>
          <a:xfrm>
            <a:off x="515938" y="1268413"/>
            <a:ext cx="11160125" cy="0"/>
          </a:xfrm>
          <a:prstGeom prst="line">
            <a:avLst/>
          </a:prstGeom>
          <a:ln>
            <a:gradFill flip="none" rotWithShape="1">
              <a:gsLst>
                <a:gs pos="100000">
                  <a:schemeClr val="accent1">
                    <a:lumMod val="5000"/>
                    <a:lumOff val="95000"/>
                  </a:schemeClr>
                </a:gs>
                <a:gs pos="0">
                  <a:schemeClr val="tx1"/>
                </a:gs>
              </a:gsLst>
              <a:lin ang="0" scaled="1"/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7816B247-BFDF-4688-99F0-EAA540405FFD}"/>
              </a:ext>
            </a:extLst>
          </p:cNvPr>
          <p:cNvCxnSpPr>
            <a:cxnSpLocks/>
          </p:cNvCxnSpPr>
          <p:nvPr/>
        </p:nvCxnSpPr>
        <p:spPr>
          <a:xfrm>
            <a:off x="599090" y="3968750"/>
            <a:ext cx="11076973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1"/>
                </a:gs>
              </a:gsLst>
              <a:lin ang="0" scaled="1"/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1314CC2B-A9EB-4AC0-8690-1FB357689F8C}"/>
              </a:ext>
            </a:extLst>
          </p:cNvPr>
          <p:cNvCxnSpPr>
            <a:cxnSpLocks/>
          </p:cNvCxnSpPr>
          <p:nvPr/>
        </p:nvCxnSpPr>
        <p:spPr>
          <a:xfrm>
            <a:off x="8029903" y="1520825"/>
            <a:ext cx="0" cy="478790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1"/>
                </a:gs>
              </a:gsLst>
              <a:lin ang="5400000" scaled="1"/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5B682387-6077-41B3-B2A3-09EA67D537CC}"/>
              </a:ext>
            </a:extLst>
          </p:cNvPr>
          <p:cNvCxnSpPr>
            <a:cxnSpLocks/>
          </p:cNvCxnSpPr>
          <p:nvPr/>
        </p:nvCxnSpPr>
        <p:spPr>
          <a:xfrm>
            <a:off x="4167352" y="1534894"/>
            <a:ext cx="0" cy="478790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1"/>
                </a:gs>
              </a:gsLst>
              <a:lin ang="5400000" scaled="1"/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788546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FFFFCC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45AA17-6B65-438B-8A3D-C9740ECBC707}"/>
              </a:ext>
            </a:extLst>
          </p:cNvPr>
          <p:cNvSpPr txBox="1">
            <a:spLocks/>
          </p:cNvSpPr>
          <p:nvPr/>
        </p:nvSpPr>
        <p:spPr>
          <a:xfrm>
            <a:off x="515938" y="368300"/>
            <a:ext cx="11160125" cy="900113"/>
          </a:xfrm>
          <a:prstGeom prst="rect">
            <a:avLst/>
          </a:prstGeom>
        </p:spPr>
        <p:txBody>
          <a:bodyPr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ru-RU" sz="4000" b="1" dirty="0">
                <a:latin typeface="Gilroy" panose="00000500000000000000" pitchFamily="2" charset="-52"/>
              </a:rPr>
              <a:t>АНАЛОГИ И ПРОТОТИПЫ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6AF50126-413D-4537-A618-4FF22F2D3DE0}"/>
              </a:ext>
            </a:extLst>
          </p:cNvPr>
          <p:cNvCxnSpPr>
            <a:cxnSpLocks/>
          </p:cNvCxnSpPr>
          <p:nvPr/>
        </p:nvCxnSpPr>
        <p:spPr>
          <a:xfrm>
            <a:off x="515938" y="1268413"/>
            <a:ext cx="11160125" cy="0"/>
          </a:xfrm>
          <a:prstGeom prst="line">
            <a:avLst/>
          </a:prstGeom>
          <a:ln>
            <a:gradFill flip="none" rotWithShape="1">
              <a:gsLst>
                <a:gs pos="100000">
                  <a:schemeClr val="accent1">
                    <a:lumMod val="5000"/>
                    <a:lumOff val="95000"/>
                  </a:schemeClr>
                </a:gs>
                <a:gs pos="0">
                  <a:schemeClr val="tx1"/>
                </a:gs>
              </a:gsLst>
              <a:lin ang="0" scaled="1"/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52F61C9-58B1-4A66-BD0D-E20EBC431C1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5938" y="1523615"/>
            <a:ext cx="6504972" cy="4065972"/>
          </a:xfrm>
          <a:prstGeom prst="roundRect">
            <a:avLst>
              <a:gd name="adj" fmla="val 3742"/>
            </a:avLst>
          </a:prstGeom>
          <a:ln w="3175">
            <a:noFill/>
          </a:ln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B44E0517-C9BF-4747-B192-F1279A0A8ADB}"/>
              </a:ext>
            </a:extLst>
          </p:cNvPr>
          <p:cNvSpPr txBox="1">
            <a:spLocks/>
          </p:cNvSpPr>
          <p:nvPr/>
        </p:nvSpPr>
        <p:spPr>
          <a:xfrm>
            <a:off x="515938" y="5589588"/>
            <a:ext cx="11020697" cy="719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ru-RU" b="1" dirty="0">
                <a:latin typeface="Gilroy" panose="00000500000000000000" pitchFamily="2" charset="-52"/>
                <a:ea typeface="Roboto" panose="02000000000000000000" pitchFamily="2" charset="0"/>
              </a:rPr>
              <a:t>Веб-сайт ОАО «Витебскхлебпром»</a:t>
            </a:r>
            <a:endParaRPr lang="ru-RU" sz="3200" b="1" dirty="0">
              <a:latin typeface="Gilroy" panose="00000500000000000000" pitchFamily="2" charset="-52"/>
              <a:ea typeface="Roboto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C82A1A-AE68-4E2A-845C-6D68378088EC}"/>
              </a:ext>
            </a:extLst>
          </p:cNvPr>
          <p:cNvSpPr txBox="1"/>
          <p:nvPr/>
        </p:nvSpPr>
        <p:spPr>
          <a:xfrm>
            <a:off x="7220607" y="1523615"/>
            <a:ext cx="4455456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ru-RU" b="1" dirty="0">
                <a:latin typeface="Gilroy" panose="00000500000000000000" pitchFamily="2" charset="-52"/>
                <a:ea typeface="Roboto" panose="02000000000000000000" pitchFamily="2" charset="0"/>
                <a:cs typeface="Times New Roman" panose="02020603050405020304" pitchFamily="18" charset="0"/>
              </a:rPr>
              <a:t>Достоинства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Gilroy" panose="00000500000000000000" pitchFamily="2" charset="-52"/>
                <a:ea typeface="Roboto" panose="02000000000000000000" pitchFamily="2" charset="0"/>
                <a:cs typeface="Times New Roman" panose="02020603050405020304" pitchFamily="18" charset="0"/>
              </a:rPr>
              <a:t>многоязычность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Gilroy" panose="00000500000000000000" pitchFamily="2" charset="-52"/>
                <a:ea typeface="Roboto" panose="02000000000000000000" pitchFamily="2" charset="0"/>
                <a:cs typeface="Times New Roman" panose="02020603050405020304" pitchFamily="18" charset="0"/>
              </a:rPr>
              <a:t>простая и понятная навигация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latin typeface="Gilroy" panose="00000500000000000000" pitchFamily="2" charset="-52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ru-RU" b="1" dirty="0">
                <a:latin typeface="Gilroy" panose="00000500000000000000" pitchFamily="2" charset="-52"/>
                <a:ea typeface="Roboto" panose="02000000000000000000" pitchFamily="2" charset="0"/>
                <a:cs typeface="Times New Roman" panose="02020603050405020304" pitchFamily="18" charset="0"/>
              </a:rPr>
              <a:t>Недостатки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Gilroy" panose="00000500000000000000" pitchFamily="2" charset="-52"/>
                <a:ea typeface="Roboto" panose="02000000000000000000" pitchFamily="2" charset="0"/>
              </a:rPr>
              <a:t>устаревший дизайн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Gilroy" panose="00000500000000000000" pitchFamily="2" charset="-52"/>
                <a:ea typeface="Roboto" panose="02000000000000000000" pitchFamily="2" charset="0"/>
              </a:rPr>
              <a:t>нет оптимизация для малых экранов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Gilroy" panose="00000500000000000000" pitchFamily="2" charset="-52"/>
                <a:ea typeface="Roboto" panose="02000000000000000000" pitchFamily="2" charset="0"/>
              </a:rPr>
              <a:t>мало информации о продукте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Gilroy" panose="00000500000000000000" pitchFamily="2" charset="-52"/>
                <a:ea typeface="Roboto" panose="02000000000000000000" pitchFamily="2" charset="0"/>
              </a:rPr>
              <a:t>низкое качество изображений</a:t>
            </a:r>
          </a:p>
        </p:txBody>
      </p:sp>
    </p:spTree>
    <p:extLst>
      <p:ext uri="{BB962C8B-B14F-4D97-AF65-F5344CB8AC3E}">
        <p14:creationId xmlns:p14="http://schemas.microsoft.com/office/powerpoint/2010/main" val="274293656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FFFFCC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45AA17-6B65-438B-8A3D-C9740ECBC707}"/>
              </a:ext>
            </a:extLst>
          </p:cNvPr>
          <p:cNvSpPr txBox="1">
            <a:spLocks/>
          </p:cNvSpPr>
          <p:nvPr/>
        </p:nvSpPr>
        <p:spPr>
          <a:xfrm>
            <a:off x="515938" y="368300"/>
            <a:ext cx="11160125" cy="900113"/>
          </a:xfrm>
          <a:prstGeom prst="rect">
            <a:avLst/>
          </a:prstGeom>
        </p:spPr>
        <p:txBody>
          <a:bodyPr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ru-RU" sz="4000" b="1" dirty="0">
                <a:latin typeface="Gilroy" panose="00000500000000000000" pitchFamily="2" charset="-52"/>
              </a:rPr>
              <a:t>АНАЛОГИ И ПРОТОТИПЫ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6AF50126-413D-4537-A618-4FF22F2D3DE0}"/>
              </a:ext>
            </a:extLst>
          </p:cNvPr>
          <p:cNvCxnSpPr>
            <a:cxnSpLocks/>
          </p:cNvCxnSpPr>
          <p:nvPr/>
        </p:nvCxnSpPr>
        <p:spPr>
          <a:xfrm>
            <a:off x="515938" y="1268413"/>
            <a:ext cx="11160125" cy="0"/>
          </a:xfrm>
          <a:prstGeom prst="line">
            <a:avLst/>
          </a:prstGeom>
          <a:ln>
            <a:gradFill flip="none" rotWithShape="1">
              <a:gsLst>
                <a:gs pos="100000">
                  <a:schemeClr val="accent1">
                    <a:lumMod val="5000"/>
                    <a:lumOff val="95000"/>
                  </a:schemeClr>
                </a:gs>
                <a:gs pos="0">
                  <a:schemeClr val="tx1"/>
                </a:gs>
              </a:gsLst>
              <a:lin ang="0" scaled="1"/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B44E0517-C9BF-4747-B192-F1279A0A8ADB}"/>
              </a:ext>
            </a:extLst>
          </p:cNvPr>
          <p:cNvSpPr txBox="1">
            <a:spLocks/>
          </p:cNvSpPr>
          <p:nvPr/>
        </p:nvSpPr>
        <p:spPr>
          <a:xfrm>
            <a:off x="515938" y="5589588"/>
            <a:ext cx="11020697" cy="719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ru-RU" b="1" dirty="0">
                <a:latin typeface="Gilroy" panose="00000500000000000000" pitchFamily="2" charset="-52"/>
                <a:ea typeface="Roboto" panose="02000000000000000000" pitchFamily="2" charset="0"/>
              </a:rPr>
              <a:t>Веб-сайт Полоцкого хлебозавода</a:t>
            </a:r>
            <a:endParaRPr lang="ru-RU" sz="3200" b="1" dirty="0">
              <a:latin typeface="Gilroy" panose="00000500000000000000" pitchFamily="2" charset="-52"/>
              <a:ea typeface="Roboto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C82A1A-AE68-4E2A-845C-6D68378088EC}"/>
              </a:ext>
            </a:extLst>
          </p:cNvPr>
          <p:cNvSpPr txBox="1"/>
          <p:nvPr/>
        </p:nvSpPr>
        <p:spPr>
          <a:xfrm>
            <a:off x="6589986" y="1523615"/>
            <a:ext cx="5086077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ru-RU" b="1" dirty="0">
                <a:latin typeface="Gilroy" panose="00000500000000000000" pitchFamily="2" charset="-52"/>
                <a:ea typeface="Roboto" panose="02000000000000000000" pitchFamily="2" charset="0"/>
                <a:cs typeface="Times New Roman" panose="02020603050405020304" pitchFamily="18" charset="0"/>
              </a:rPr>
              <a:t>Достоинства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Gilroy" panose="00000500000000000000" pitchFamily="2" charset="-52"/>
                <a:ea typeface="Roboto" panose="02000000000000000000" pitchFamily="2" charset="0"/>
                <a:cs typeface="Times New Roman" panose="02020603050405020304" pitchFamily="18" charset="0"/>
              </a:rPr>
              <a:t>многоязычность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Gilroy" panose="00000500000000000000" pitchFamily="2" charset="-52"/>
                <a:ea typeface="Roboto" panose="02000000000000000000" pitchFamily="2" charset="0"/>
                <a:cs typeface="Times New Roman" panose="02020603050405020304" pitchFamily="18" charset="0"/>
              </a:rPr>
              <a:t>простая и понятная навигация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latin typeface="Gilroy" panose="00000500000000000000" pitchFamily="2" charset="-52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ru-RU" b="1" dirty="0">
                <a:latin typeface="Gilroy" panose="00000500000000000000" pitchFamily="2" charset="-52"/>
                <a:ea typeface="Roboto" panose="02000000000000000000" pitchFamily="2" charset="0"/>
                <a:cs typeface="Times New Roman" panose="02020603050405020304" pitchFamily="18" charset="0"/>
              </a:rPr>
              <a:t>Недостатки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Gilroy" panose="00000500000000000000" pitchFamily="2" charset="-52"/>
                <a:ea typeface="Roboto" panose="02000000000000000000" pitchFamily="2" charset="0"/>
              </a:rPr>
              <a:t>устаревший дизайн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Gilroy" panose="00000500000000000000" pitchFamily="2" charset="-52"/>
                <a:ea typeface="Roboto" panose="02000000000000000000" pitchFamily="2" charset="0"/>
              </a:rPr>
              <a:t>нет оптимизация для малых экранов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Gilroy" panose="00000500000000000000" pitchFamily="2" charset="-52"/>
                <a:ea typeface="Roboto" panose="02000000000000000000" pitchFamily="2" charset="0"/>
              </a:rPr>
              <a:t>мало информации о продукте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Gilroy" panose="00000500000000000000" pitchFamily="2" charset="-52"/>
                <a:ea typeface="Roboto" panose="02000000000000000000" pitchFamily="2" charset="0"/>
              </a:rPr>
              <a:t>низкое качество изображений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7CAB2AD-ED14-4C29-8F30-A5D38ADE4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38" y="1523614"/>
            <a:ext cx="5804177" cy="4065974"/>
          </a:xfrm>
          <a:prstGeom prst="roundRect">
            <a:avLst>
              <a:gd name="adj" fmla="val 4518"/>
            </a:avLst>
          </a:prstGeom>
        </p:spPr>
      </p:pic>
    </p:spTree>
    <p:extLst>
      <p:ext uri="{BB962C8B-B14F-4D97-AF65-F5344CB8AC3E}">
        <p14:creationId xmlns:p14="http://schemas.microsoft.com/office/powerpoint/2010/main" val="3038752985"/>
      </p:ext>
    </p:extLst>
  </p:cSld>
  <p:clrMapOvr>
    <a:masterClrMapping/>
  </p:clrMapOvr>
  <p:transition>
    <p:push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</TotalTime>
  <Words>148</Words>
  <Application>Microsoft Office PowerPoint</Application>
  <PresentationFormat>Широкоэкранный</PresentationFormat>
  <Paragraphs>37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Gilroy</vt:lpstr>
      <vt:lpstr>Roboto</vt:lpstr>
      <vt:lpstr>Тема Office</vt:lpstr>
      <vt:lpstr>РАЗРАБОТКА ВЕБ-САЙТА ДЛЯ ИНТЕРНЕТ МАГАЗИНА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ВЕБ-САЙТА ДЛЯ ИНТЕРНЕТ МАГАЗИНА</dc:title>
  <dc:creator>Гилимович Артём</dc:creator>
  <cp:lastModifiedBy>Гилимович Артём</cp:lastModifiedBy>
  <cp:revision>3</cp:revision>
  <dcterms:created xsi:type="dcterms:W3CDTF">2023-06-13T16:22:30Z</dcterms:created>
  <dcterms:modified xsi:type="dcterms:W3CDTF">2023-06-13T18:47:29Z</dcterms:modified>
</cp:coreProperties>
</file>