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sldIdLst>
    <p:sldId id="271" r:id="rId5"/>
    <p:sldId id="393" r:id="rId6"/>
    <p:sldId id="508" r:id="rId7"/>
    <p:sldId id="511" r:id="rId8"/>
    <p:sldId id="509" r:id="rId9"/>
    <p:sldId id="493" r:id="rId10"/>
    <p:sldId id="510" r:id="rId11"/>
    <p:sldId id="396" r:id="rId12"/>
    <p:sldId id="524" r:id="rId13"/>
    <p:sldId id="494" r:id="rId14"/>
    <p:sldId id="495" r:id="rId15"/>
    <p:sldId id="496" r:id="rId16"/>
    <p:sldId id="515" r:id="rId17"/>
    <p:sldId id="497" r:id="rId18"/>
    <p:sldId id="499" r:id="rId19"/>
    <p:sldId id="500" r:id="rId20"/>
    <p:sldId id="501" r:id="rId21"/>
    <p:sldId id="502" r:id="rId22"/>
    <p:sldId id="503" r:id="rId23"/>
    <p:sldId id="525" r:id="rId24"/>
    <p:sldId id="526" r:id="rId25"/>
    <p:sldId id="527" r:id="rId26"/>
    <p:sldId id="504" r:id="rId27"/>
    <p:sldId id="512" r:id="rId28"/>
    <p:sldId id="528" r:id="rId29"/>
    <p:sldId id="530" r:id="rId30"/>
    <p:sldId id="529" r:id="rId31"/>
    <p:sldId id="516" r:id="rId32"/>
    <p:sldId id="517" r:id="rId33"/>
    <p:sldId id="518" r:id="rId34"/>
    <p:sldId id="513" r:id="rId35"/>
    <p:sldId id="506" r:id="rId36"/>
    <p:sldId id="507" r:id="rId37"/>
    <p:sldId id="294" r:id="rId38"/>
    <p:sldId id="440" r:id="rId39"/>
    <p:sldId id="340" r:id="rId40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F3D"/>
    <a:srgbClr val="D9D9D9"/>
    <a:srgbClr val="029C63"/>
    <a:srgbClr val="96628C"/>
    <a:srgbClr val="11A0D7"/>
    <a:srgbClr val="CD5A5A"/>
    <a:srgbClr val="FFD746"/>
    <a:srgbClr val="0E2D6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42"/>
    <p:restoredTop sz="94722"/>
  </p:normalViewPr>
  <p:slideViewPr>
    <p:cSldViewPr snapToGrid="0" snapToObjects="1">
      <p:cViewPr varScale="1">
        <p:scale>
          <a:sx n="107" d="100"/>
          <a:sy n="107" d="100"/>
        </p:scale>
        <p:origin x="960" y="176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11/18/24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>
          <a:extLst>
            <a:ext uri="{FF2B5EF4-FFF2-40B4-BE49-F238E27FC236}">
              <a16:creationId xmlns:a16="http://schemas.microsoft.com/office/drawing/2014/main" id="{8553902D-F560-7146-BD78-655C4C409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6:notes">
            <a:extLst>
              <a:ext uri="{FF2B5EF4-FFF2-40B4-BE49-F238E27FC236}">
                <a16:creationId xmlns:a16="http://schemas.microsoft.com/office/drawing/2014/main" id="{A24584BF-B181-608F-8F45-AF8622CA91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6:notes">
            <a:extLst>
              <a:ext uri="{FF2B5EF4-FFF2-40B4-BE49-F238E27FC236}">
                <a16:creationId xmlns:a16="http://schemas.microsoft.com/office/drawing/2014/main" id="{C493BB02-B76B-19D3-676C-86D199C949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1193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dirty="0" err="1">
                <a:solidFill>
                  <a:schemeClr val="bg2">
                    <a:lumMod val="10000"/>
                  </a:schemeClr>
                </a:solidFill>
              </a:rPr>
              <a:t>Вв</a:t>
            </a:r>
            <a:endParaRPr lang="ru-RU" sz="12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35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0531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_2">
  <p:cSld name="1_Текст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Google Shape;27;p41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41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" name="Google Shape;29;p41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30;p41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41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w="12700" cap="flat" cmpd="sng">
            <a:solidFill>
              <a:srgbClr val="102D6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" name="Google Shape;32;p41"/>
          <p:cNvSpPr txBox="1">
            <a:spLocks noGrp="1"/>
          </p:cNvSpPr>
          <p:nvPr>
            <p:ph type="body" idx="1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1"/>
          <p:cNvSpPr txBox="1">
            <a:spLocks noGrp="1"/>
          </p:cNvSpPr>
          <p:nvPr>
            <p:ph type="body" idx="2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1"/>
          <p:cNvSpPr txBox="1">
            <a:spLocks noGrp="1"/>
          </p:cNvSpPr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1"/>
          <p:cNvSpPr txBox="1">
            <a:spLocks noGrp="1"/>
          </p:cNvSpPr>
          <p:nvPr>
            <p:ph type="body" idx="3"/>
          </p:nvPr>
        </p:nvSpPr>
        <p:spPr>
          <a:xfrm>
            <a:off x="585897" y="2379663"/>
            <a:ext cx="11057971" cy="3745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sz="13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sz="13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sz="13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sz="13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sz="13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1"/>
          <p:cNvSpPr txBox="1">
            <a:spLocks noGrp="1"/>
          </p:cNvSpPr>
          <p:nvPr>
            <p:ph type="body" idx="4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sz="1000" b="0" i="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035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11/18/24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tm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an.name/roc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nce-education.ru/ru/article/view?id=18545" TargetMode="External"/><Relationship Id="rId7" Type="http://schemas.openxmlformats.org/officeDocument/2006/relationships/hyperlink" Target="https://realpython.com/logistic-regression-pyth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ats.oarc.ucla.edu/other/mult-pkg/faq/general/faq-how-do-i-interpret-odds-ratios-in-logistic-regression/" TargetMode="External"/><Relationship Id="rId5" Type="http://schemas.openxmlformats.org/officeDocument/2006/relationships/hyperlink" Target="https://www.dataschool.io/roc-curves-and-auc-explained/" TargetMode="External"/><Relationship Id="rId4" Type="http://schemas.openxmlformats.org/officeDocument/2006/relationships/hyperlink" Target="http://www.utexas.edu/courses/schwab/sw388r7/SolvingProblems/MultiLogisticRegression_CompleteProblems.ppt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67" y="2404670"/>
            <a:ext cx="10173433" cy="197832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  <a:b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Бинарная логистическая регрессия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4947" y="1187841"/>
            <a:ext cx="3935236" cy="435163"/>
          </a:xfrm>
        </p:spPr>
        <p:txBody>
          <a:bodyPr/>
          <a:lstStyle/>
          <a:p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Факультет компьютерных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Преподаватель: Меликян Алиса Валерьевна,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amelikyan@hse.ru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кандидат наук, доцент Департамента программной инженерии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 txBox="1">
            <a:spLocks/>
          </p:cNvSpPr>
          <p:nvPr/>
        </p:nvSpPr>
        <p:spPr>
          <a:xfrm>
            <a:off x="6204857" y="1193280"/>
            <a:ext cx="2301420" cy="4351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9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 txBox="1">
            <a:spLocks/>
          </p:cNvSpPr>
          <p:nvPr/>
        </p:nvSpPr>
        <p:spPr>
          <a:xfrm>
            <a:off x="9107120" y="1198719"/>
            <a:ext cx="1773150" cy="4351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Москва 202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170198"/>
            <a:ext cx="11057955" cy="777025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Отношения вероятностей и шансов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6" y="2078947"/>
            <a:ext cx="11057955" cy="4109582"/>
          </a:xfrm>
        </p:spPr>
        <p:txBody>
          <a:bodyPr numCol="1"/>
          <a:lstStyle/>
          <a:p>
            <a:pPr algn="just"/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Отношение вероятностей: вероятность женщин дожить до пенсионного возраста –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0,9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 мужчин –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0,6.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Т.е. вероятность для женщин в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1,5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раза больше, чем для мужчин.</a:t>
            </a:r>
          </a:p>
          <a:p>
            <a:pPr algn="just"/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Отношение шансов: сравнение шансов наступления события в двух группах. Если женщины доживают до пенсионного возраста в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случаях их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то шансы равны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9/1=9.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Если мужчины доживают до пенсионного возраста в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случаях из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то шансы равны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6/4=1,5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Таким образом, шансы женщин дожить до пенсионного возраста в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9/1,5=6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 выше, чем шансы мужчин.</a:t>
            </a:r>
          </a:p>
          <a:p>
            <a:pPr algn="just"/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	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</p:spTree>
    <p:extLst>
      <p:ext uri="{BB962C8B-B14F-4D97-AF65-F5344CB8AC3E}">
        <p14:creationId xmlns:p14="http://schemas.microsoft.com/office/powerpoint/2010/main" val="1036267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170198"/>
            <a:ext cx="11057955" cy="777025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Предварительный анализ данных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6" y="2078947"/>
            <a:ext cx="11057955" cy="4109582"/>
          </a:xfrm>
        </p:spPr>
        <p:txBody>
          <a:bodyPr numCol="1"/>
          <a:lstStyle/>
          <a:p>
            <a:pPr algn="just"/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предварительном этапе исследования данных целесообразно построить частотные таблицы и таблицы сопряжённости, которые позволят выявить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полноту  представленности информации в файле с данными. Таблицы сопряжённости позволят предварительно выявить некоторые тенденции и взаимосвязи между переменными. 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</p:spTree>
    <p:extLst>
      <p:ext uri="{BB962C8B-B14F-4D97-AF65-F5344CB8AC3E}">
        <p14:creationId xmlns:p14="http://schemas.microsoft.com/office/powerpoint/2010/main" val="300007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170198"/>
            <a:ext cx="11057955" cy="777025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Метод максимального правдоподобия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585897" y="1916743"/>
            <a:ext cx="10691703" cy="467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	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стремится подобрать такую модель при которой пересказанные значения зависимой переменной максимально близки к реальным значениям. Рассчитывается показатель </a:t>
            </a:r>
            <a:r>
              <a:rPr lang="en-US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log-likelihood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характеризующий сумму отклонений реальных и предсказанных значений зависимой переменной (вероятностей наступления или не наступления события). Мы стремимся снизить значения показателя для повышения качества модели. </a:t>
            </a:r>
            <a:endParaRPr lang="en-US" sz="23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Если в методе наименьших квадратов при построении линейной регрессии </a:t>
            </a:r>
            <a:r>
              <a:rPr lang="ru-RU" sz="23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референтной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моделью считалась модель среднего арифметического. То в бинарной логистической  регрессии </a:t>
            </a:r>
            <a:r>
              <a:rPr lang="ru-RU" sz="23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референтной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считается модель без предикторов. Она предсказывает, что все наблюдения будут отнесены к самой многочисленной группе.</a:t>
            </a:r>
            <a:endParaRPr lang="en-US" sz="23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58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200678"/>
            <a:ext cx="11057955" cy="7770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Log-likelihood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89" y="2160592"/>
            <a:ext cx="8906014" cy="1359697"/>
          </a:xfrm>
          <a:prstGeom prst="rect">
            <a:avLst/>
          </a:prstGeom>
        </p:spPr>
      </p:pic>
      <p:pic>
        <p:nvPicPr>
          <p:cNvPr id="10" name="Рисунок 9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78" y="3962258"/>
            <a:ext cx="6630977" cy="157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48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756" y="1983186"/>
            <a:ext cx="7372278" cy="129967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61453" y="3639863"/>
            <a:ext cx="1067888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	</a:t>
            </a:r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Если значимость (</a:t>
            </a:r>
            <a:r>
              <a:rPr lang="en-SL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p-value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меньше, чем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0,05</a:t>
            </a:r>
            <a:r>
              <a:rPr lang="fr-FR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 модель статистически значима. Т.е. наблюдаются значимые улучшения в предсказании вероятности попадания респондента в соответствующую категорию при добавлении в модель независимых переменных по сравнению с ситуацией, когда независимых переменных в модели не было.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ru-RU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170198"/>
            <a:ext cx="11057955" cy="777025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Статистическая значимость модели регрессии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  <p:sp>
        <p:nvSpPr>
          <p:cNvPr id="11" name="Овал 10"/>
          <p:cNvSpPr/>
          <p:nvPr/>
        </p:nvSpPr>
        <p:spPr>
          <a:xfrm>
            <a:off x="7599970" y="2725669"/>
            <a:ext cx="2641310" cy="4993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394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170198"/>
            <a:ext cx="11057955" cy="777025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Псевдо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R-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квадрат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7026" y="5292315"/>
            <a:ext cx="1041569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	</a:t>
            </a:r>
            <a:r>
              <a:rPr lang="ru-RU" sz="2200" dirty="0">
                <a:solidFill>
                  <a:srgbClr val="FF0000"/>
                </a:solidFill>
                <a:latin typeface="HSE Sans" panose="02000000000000000000" pitchFamily="2" charset="0"/>
              </a:rPr>
              <a:t> </a:t>
            </a:r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Псевдо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 </a:t>
            </a:r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интерпретируется аналогично коэффициенту детерминации в линейной регрессии. Показатель изменяется от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 </a:t>
            </a:r>
            <a:r>
              <a:rPr lang="ru-RU" sz="22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Найджелкерка</a:t>
            </a:r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22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 descr="Вырезка экран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77" b="8393"/>
          <a:stretch/>
        </p:blipFill>
        <p:spPr>
          <a:xfrm>
            <a:off x="3167743" y="3584793"/>
            <a:ext cx="5112568" cy="1434255"/>
          </a:xfrm>
          <a:prstGeom prst="rect">
            <a:avLst/>
          </a:prstGeom>
        </p:spPr>
      </p:pic>
      <p:pic>
        <p:nvPicPr>
          <p:cNvPr id="11" name="Рисунок 10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222" y="2019314"/>
            <a:ext cx="7822011" cy="142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31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170198"/>
            <a:ext cx="11057955" cy="777025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Отношение шансов (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Odds Ratio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49085" y="2022669"/>
            <a:ext cx="10415695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	</a:t>
            </a:r>
            <a:r>
              <a:rPr lang="ru-RU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Показывает во сколько раз изменится отношение шансов при увеличении значения переменной на единицу. Рассчитывается как </a:t>
            </a:r>
            <a:r>
              <a:rPr lang="en-US" sz="25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lang="ru-RU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где 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– </a:t>
            </a:r>
            <a:r>
              <a:rPr lang="ru-RU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коэффициент регрессии.</a:t>
            </a:r>
          </a:p>
          <a:p>
            <a:pPr algn="just"/>
            <a:r>
              <a:rPr lang="ru-RU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Если 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&gt;1</a:t>
            </a:r>
            <a:r>
              <a:rPr lang="ru-RU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по при увеличении значения переменной шансы того, что событие произойдёт, возрастают. Если 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&lt;1</a:t>
            </a:r>
            <a:r>
              <a:rPr lang="ru-RU" sz="25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то наоборот.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 descr="Вырезка экран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t="6918"/>
          <a:stretch/>
        </p:blipFill>
        <p:spPr>
          <a:xfrm>
            <a:off x="3441946" y="4103803"/>
            <a:ext cx="5229972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25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002558"/>
            <a:ext cx="11057955" cy="777025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Отношение шансов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159696"/>
              </p:ext>
            </p:extLst>
          </p:nvPr>
        </p:nvGraphicFramePr>
        <p:xfrm>
          <a:off x="426721" y="2260122"/>
          <a:ext cx="11262851" cy="3521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9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9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</a:t>
                      </a:r>
                      <a:r>
                        <a:rPr 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(b)</a:t>
                      </a:r>
                      <a:endParaRPr lang="ru-RU" sz="2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OR=</a:t>
                      </a:r>
                      <a:r>
                        <a:rPr lang="en-US" sz="20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</a:t>
                      </a:r>
                      <a:r>
                        <a:rPr 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(b)</a:t>
                      </a:r>
                      <a:endParaRPr lang="ru-RU" sz="2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Вывод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0</a:t>
                      </a:r>
                      <a:endParaRPr lang="ru-RU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ru-RU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 мужчин,</a:t>
                      </a:r>
                      <a:r>
                        <a:rPr lang="ru-RU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по сравнению с женщинами (</a:t>
                      </a:r>
                      <a:r>
                        <a:rPr lang="ru-RU" sz="2000" baseline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референтная</a:t>
                      </a:r>
                      <a:r>
                        <a:rPr lang="ru-RU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группа), больше шансов достичь положительного результата (получить кредит, быть принятым на должность, завершить обучение).</a:t>
                      </a:r>
                    </a:p>
                    <a:p>
                      <a:pPr algn="just"/>
                      <a:r>
                        <a:rPr lang="en-US" sz="2000" baseline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</a:t>
                      </a:r>
                      <a:r>
                        <a:rPr lang="en-US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(b)=1,6 -&gt; </a:t>
                      </a:r>
                      <a:r>
                        <a:rPr lang="ru-RU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шансы у мужчин на </a:t>
                      </a:r>
                      <a:r>
                        <a:rPr lang="en-US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60%</a:t>
                      </a:r>
                      <a:r>
                        <a:rPr lang="ru-RU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больше</a:t>
                      </a:r>
                      <a:endParaRPr lang="en-US" sz="2000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ru-RU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Между</a:t>
                      </a:r>
                      <a:r>
                        <a:rPr lang="ru-RU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мужчинами и женщинами нет разницы в шансах на успех (положительный исход события).</a:t>
                      </a:r>
                      <a:endParaRPr lang="ru-RU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endParaRPr lang="ru-RU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</a:t>
                      </a:r>
                      <a:r>
                        <a:rPr lang="ru-RU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ru-RU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</a:t>
                      </a:r>
                      <a:r>
                        <a:rPr lang="en-US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ru-RU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 мужчин,</a:t>
                      </a:r>
                      <a:r>
                        <a:rPr lang="ru-RU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по сравнению с женщинами (</a:t>
                      </a:r>
                      <a:r>
                        <a:rPr lang="ru-RU" sz="2000" baseline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референтная</a:t>
                      </a:r>
                      <a:r>
                        <a:rPr lang="ru-RU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группа), меньше шансов достичь положительного результата.</a:t>
                      </a:r>
                      <a:endParaRPr lang="en-US" sz="2000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</a:t>
                      </a:r>
                      <a:r>
                        <a:rPr lang="en-US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(b)=0,6 -&gt; </a:t>
                      </a:r>
                      <a:r>
                        <a:rPr lang="ru-RU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шансы у мужчин на </a:t>
                      </a:r>
                      <a:r>
                        <a:rPr lang="en-US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 </a:t>
                      </a:r>
                      <a:r>
                        <a:rPr lang="ru-RU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меньше</a:t>
                      </a:r>
                      <a:endParaRPr lang="ru-RU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548543" y="1650737"/>
            <a:ext cx="1041569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	</a:t>
            </a:r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Если предиктор бинарная переменная (пол респондента).</a:t>
            </a:r>
            <a:endParaRPr lang="en-US" sz="2200" dirty="0">
              <a:latin typeface="HSE Sans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479208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002558"/>
            <a:ext cx="11057955" cy="777025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Отношение шансов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544"/>
              </p:ext>
            </p:extLst>
          </p:nvPr>
        </p:nvGraphicFramePr>
        <p:xfrm>
          <a:off x="411481" y="2199162"/>
          <a:ext cx="11262851" cy="3826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9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9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</a:t>
                      </a:r>
                      <a:r>
                        <a:rPr 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(b)</a:t>
                      </a:r>
                      <a:endParaRPr lang="ru-RU" sz="2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OR=</a:t>
                      </a:r>
                      <a:r>
                        <a:rPr lang="en-US" sz="20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</a:t>
                      </a:r>
                      <a:r>
                        <a:rPr 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(b)</a:t>
                      </a:r>
                      <a:endParaRPr lang="ru-RU" sz="20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Вывод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0</a:t>
                      </a:r>
                      <a:endParaRPr lang="ru-RU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ru-RU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Увеличение возраста увеличивает</a:t>
                      </a:r>
                      <a:r>
                        <a:rPr lang="ru-RU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шансы положительного исхода события (получить кредит, быть принятым на должность, завершить обучение).</a:t>
                      </a:r>
                    </a:p>
                    <a:p>
                      <a:pPr algn="just"/>
                      <a:r>
                        <a:rPr lang="en-US" sz="2000" baseline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</a:t>
                      </a:r>
                      <a:r>
                        <a:rPr lang="en-US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(b)=</a:t>
                      </a:r>
                      <a:r>
                        <a:rPr lang="ru-RU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ru-RU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-&gt; </a:t>
                      </a:r>
                      <a:r>
                        <a:rPr lang="ru-RU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увеличение возраста на год увеличивает шансы положительного исхода в 2,5 раза.</a:t>
                      </a:r>
                      <a:endParaRPr lang="en-US" sz="2000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ru-RU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Возраст не влияет на исход</a:t>
                      </a:r>
                      <a:r>
                        <a:rPr lang="ru-RU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события.</a:t>
                      </a:r>
                      <a:endParaRPr lang="ru-RU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endParaRPr lang="ru-RU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</a:t>
                      </a:r>
                      <a:r>
                        <a:rPr lang="ru-RU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ru-RU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</a:t>
                      </a:r>
                      <a:r>
                        <a:rPr lang="en-US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ru-RU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Увеличение возраста снижает</a:t>
                      </a:r>
                      <a:r>
                        <a:rPr lang="ru-RU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шансы положительного исхода события.</a:t>
                      </a:r>
                      <a:endParaRPr lang="en-US" sz="2000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</a:t>
                      </a:r>
                      <a:r>
                        <a:rPr lang="en-US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(b)=0,</a:t>
                      </a:r>
                      <a:r>
                        <a:rPr lang="ru-RU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r>
                        <a:rPr lang="en-US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-&gt; </a:t>
                      </a:r>
                      <a:r>
                        <a:rPr lang="ru-RU" sz="20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увеличение возраста на год снижает шансы положительного исхода на 85%.</a:t>
                      </a:r>
                      <a:endParaRPr lang="ru-RU" sz="200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03774" y="1609868"/>
            <a:ext cx="108509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	</a:t>
            </a:r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Если предиктор метрическая переменная (возраст респондента в годах).</a:t>
            </a:r>
            <a:endParaRPr lang="en-US" sz="2200" dirty="0">
              <a:latin typeface="HSE Sans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295101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078758"/>
            <a:ext cx="11057955" cy="777025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Матрица ошибок (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188" y="1728880"/>
            <a:ext cx="6995372" cy="297063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85898" y="4871557"/>
            <a:ext cx="108171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333333"/>
                </a:solidFill>
                <a:latin typeface="Source Sans Pro"/>
              </a:rPr>
              <a:t>	</a:t>
            </a:r>
            <a:r>
              <a:rPr lang="ru-RU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является положительным событием, а что — отрицательным, зависит от конкретной задачи. Например, если мы прогнозируем вероятность наличия заболевания, то положительным исходом будет класс «Больной пациент», отрицательным — «Здоровый пациент». И наоборот, если мы хотим определить вероятность того, что человек здоров, то положительным исходом будет класс «Здоровый пациент»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SL" sz="20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7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0" rIns="0" bIns="0" rtlCol="0">
            <a:noAutofit/>
          </a:bodyPr>
          <a:lstStyle/>
          <a:p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317158"/>
            <a:ext cx="11057955" cy="777025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Бинарная логистическая регрессия</a:t>
            </a:r>
            <a:b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669814" y="2266183"/>
            <a:ext cx="10974038" cy="3848315"/>
          </a:xfrm>
        </p:spPr>
        <p:txBody>
          <a:bodyPr numCol="1"/>
          <a:lstStyle/>
          <a:p>
            <a:pPr algn="just"/>
            <a:r>
              <a:rPr lang="ru-RU" sz="2300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Позволяет исследовать взаимосвязь зависимой дихотомической переменной и независимых переменных, имеющих любой вид шкалы.</a:t>
            </a:r>
          </a:p>
          <a:p>
            <a:pPr algn="just"/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Как правило, в случае с дихотомическими переменными речь идёт о некотором событии, которое может произойти или не произойти. Бинарная логистическая регрессия рассчитывает вероятность наступления события в зависимости от значений независимых переменных. Используется метод максимального правдоподобия.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 используются для построения моделей в медицине и проведения клинических исследований, для расчета рейтинга заемщиков и управления кредитными рисками. </a:t>
            </a:r>
          </a:p>
          <a:p>
            <a:pPr algn="just"/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Autofit/>
          </a:bodyPr>
          <a:lstStyle/>
          <a:p>
            <a:r>
              <a:rPr lang="ru-RU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</p:spTree>
    <p:extLst>
      <p:ext uri="{BB962C8B-B14F-4D97-AF65-F5344CB8AC3E}">
        <p14:creationId xmlns:p14="http://schemas.microsoft.com/office/powerpoint/2010/main" val="3284004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002558"/>
            <a:ext cx="11057955" cy="7770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Positives and Negatives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53440" y="1733863"/>
            <a:ext cx="10424159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TP (</a:t>
            </a:r>
            <a:r>
              <a:rPr lang="ru-RU" sz="2100" i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1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100" i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Positives</a:t>
            </a:r>
            <a:r>
              <a:rPr lang="ru-RU" sz="2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— верно классифицированные положительные примеры (так называемые истинно положительные случаи).</a:t>
            </a:r>
            <a:endParaRPr lang="en-US" sz="2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2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TN (</a:t>
            </a:r>
            <a:r>
              <a:rPr lang="ru-RU" sz="2100" i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21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100" i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Negatives</a:t>
            </a:r>
            <a:r>
              <a:rPr lang="ru-RU" sz="2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— верно классифицированные отрицательные примеры (истинно отрицательные случаи).</a:t>
            </a:r>
            <a:endParaRPr lang="en-US" sz="2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2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 (</a:t>
            </a:r>
            <a:r>
              <a:rPr lang="ru-RU" sz="2100" i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sz="21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100" i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Negatives</a:t>
            </a:r>
            <a:r>
              <a:rPr lang="ru-RU" sz="2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— положительные примеры, классифицированные как отрицательные (ошибка I рода). Это так называемый «ложный пропуск» — когда интересующее нас событие ошибочно не обнаруживается (ложно отрицательные примеры).</a:t>
            </a:r>
            <a:endParaRPr lang="en-US" sz="2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ru-RU" sz="2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 (</a:t>
            </a:r>
            <a:r>
              <a:rPr lang="ru-RU" sz="2100" i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sz="21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100" i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Positives</a:t>
            </a:r>
            <a:r>
              <a:rPr lang="ru-RU" sz="2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— отрицательные примеры, классифицированные как положительные (ошибка II рода). Это ложное обнаружение, т.к. при отсутствии события ошибочно выносится решение о его присутствии (ложно положительные случаи).</a:t>
            </a:r>
            <a:endParaRPr lang="ru-RU" sz="21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537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185438"/>
            <a:ext cx="11057955" cy="777025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Доля истинно положительных исходов </a:t>
            </a:r>
            <a:b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True Positive Rate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04" y="2330846"/>
            <a:ext cx="8352175" cy="1066508"/>
          </a:xfrm>
          <a:prstGeom prst="rect">
            <a:avLst/>
          </a:prstGeom>
        </p:spPr>
      </p:pic>
      <p:pic>
        <p:nvPicPr>
          <p:cNvPr id="9" name="Рисунок 8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235" y="3429000"/>
            <a:ext cx="5823093" cy="301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6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154958"/>
            <a:ext cx="11057955" cy="777025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Доля ложно положительных исходов</a:t>
            </a:r>
            <a:b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False Positive Rate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  <p:pic>
        <p:nvPicPr>
          <p:cNvPr id="10" name="Рисунок 9" descr="Вырезка экран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88"/>
          <a:stretch/>
        </p:blipFill>
        <p:spPr>
          <a:xfrm>
            <a:off x="1845786" y="2206787"/>
            <a:ext cx="8828211" cy="8213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Рисунок 10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265" y="4063813"/>
            <a:ext cx="4963218" cy="2638793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198" y="3109868"/>
            <a:ext cx="6133351" cy="9691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85533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139718"/>
            <a:ext cx="11057955" cy="7770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ROC-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кривая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91237" y="1855792"/>
            <a:ext cx="1031747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 Operator Characteristic</a:t>
            </a:r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(рабочая характеристика приёмника)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Curve – </a:t>
            </a:r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график, позволяющий оценить качество бинарной классификации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Название пришло из систем обработки сигналов. Поскольку классов два, один из них называется классом с положительными исходами, второй — с отрицательными исходами. ROC-кривая показывает зависимость количества верно классифицированных положительных примеров от количества неверно классифицированных отрицательных примеров.</a:t>
            </a:r>
            <a:r>
              <a:rPr lang="en-SL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Позволяет сравнивать модели и выбрать модель с наилучшей прогностической силой, анализировать чувствительность и специфичность моделей, подобрать порог отсечения.</a:t>
            </a:r>
            <a:r>
              <a:rPr lang="en-SL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21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139718"/>
            <a:ext cx="11057955" cy="7770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ROC-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кривая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  <p:pic>
        <p:nvPicPr>
          <p:cNvPr id="9" name="Picture 4" descr="Understanding AUC - ROC Curve | by Sarang Narkhede | Towards Data Scie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5"/>
          <a:stretch/>
        </p:blipFill>
        <p:spPr bwMode="auto">
          <a:xfrm>
            <a:off x="3662363" y="2099632"/>
            <a:ext cx="4186237" cy="369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297363" y="5968127"/>
            <a:ext cx="36700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http://www.navan.name/roc/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234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3459163" y="556536"/>
            <a:ext cx="2070100" cy="408109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154958"/>
            <a:ext cx="11057955" cy="777025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Площадь под кривой (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AUC)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  <p:pic>
        <p:nvPicPr>
          <p:cNvPr id="9" name="Рисунок 8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36" y="1931984"/>
            <a:ext cx="6055653" cy="425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96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200678"/>
            <a:ext cx="11057955" cy="777025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Площадь под кривой (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AUC)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985176" y="1977702"/>
            <a:ext cx="10124784" cy="4346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ru-RU" sz="2500" dirty="0"/>
              <a:t>	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Своеобразным методом сравнения ROC-кривых является оценка площади под кривыми.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Теоретически она изменяется от 0 до 1,0, но, поскольку модель почти всегда характеризуются кривой, расположенной выше положительной диагонали, то обычно говорят об изменениях от 0,5 («бесполезный» классификатор) до 1,0 («идеальная» модель).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/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Показатель AUC предназначен скорее для сравнительного анализа нескольких моделей.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242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154958"/>
            <a:ext cx="11057955" cy="777025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Площадь под кривой (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AUC)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85896" y="1834787"/>
            <a:ext cx="11057956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Sans Pro"/>
              </a:rPr>
              <a:t>	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В литературе иногда приводится следующая экспертная шкала для значений AUC, по которой можно судить о качестве модели: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85896" y="4483298"/>
            <a:ext cx="1089709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solidFill>
                  <a:srgbClr val="333333"/>
                </a:solidFill>
                <a:latin typeface="Source Sans Pro"/>
              </a:rPr>
              <a:t>	</a:t>
            </a:r>
            <a:r>
              <a:rPr lang="ru-RU" sz="2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Идеальная модель обладает 100% чувствительностью и специфичностью. Однако на практике добиться этого невозможно, более того, невозможно одновременно повысить и чувствительность, и специфичность модели. Компромисс находится с помощью порога отсечения, т.к. пороговое значение влияет на соотношение чувствительности и специфичности. Можно говорить о задаче нахождения </a:t>
            </a:r>
            <a:r>
              <a:rPr lang="ru-RU" sz="22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оптимального порога отсечения</a:t>
            </a:r>
            <a:r>
              <a:rPr lang="ru-RU" sz="2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ru-RU" sz="2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</a:t>
            </a:r>
            <a:r>
              <a:rPr lang="ru-RU" sz="2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cut-off</a:t>
            </a:r>
            <a:r>
              <a:rPr lang="ru-RU" sz="2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ru-RU" sz="2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660146"/>
              </p:ext>
            </p:extLst>
          </p:nvPr>
        </p:nvGraphicFramePr>
        <p:xfrm>
          <a:off x="746759" y="2803986"/>
          <a:ext cx="10576560" cy="148489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62760">
                  <a:extLst>
                    <a:ext uri="{9D8B030D-6E8A-4147-A177-3AD203B41FA5}">
                      <a16:colId xmlns:a16="http://schemas.microsoft.com/office/drawing/2014/main" val="831170239"/>
                    </a:ext>
                  </a:extLst>
                </a:gridCol>
                <a:gridCol w="1762760">
                  <a:extLst>
                    <a:ext uri="{9D8B030D-6E8A-4147-A177-3AD203B41FA5}">
                      <a16:colId xmlns:a16="http://schemas.microsoft.com/office/drawing/2014/main" val="3049781412"/>
                    </a:ext>
                  </a:extLst>
                </a:gridCol>
                <a:gridCol w="1762760">
                  <a:extLst>
                    <a:ext uri="{9D8B030D-6E8A-4147-A177-3AD203B41FA5}">
                      <a16:colId xmlns:a16="http://schemas.microsoft.com/office/drawing/2014/main" val="701519039"/>
                    </a:ext>
                  </a:extLst>
                </a:gridCol>
                <a:gridCol w="1762760">
                  <a:extLst>
                    <a:ext uri="{9D8B030D-6E8A-4147-A177-3AD203B41FA5}">
                      <a16:colId xmlns:a16="http://schemas.microsoft.com/office/drawing/2014/main" val="1543752581"/>
                    </a:ext>
                  </a:extLst>
                </a:gridCol>
                <a:gridCol w="1762760">
                  <a:extLst>
                    <a:ext uri="{9D8B030D-6E8A-4147-A177-3AD203B41FA5}">
                      <a16:colId xmlns:a16="http://schemas.microsoft.com/office/drawing/2014/main" val="2847985967"/>
                    </a:ext>
                  </a:extLst>
                </a:gridCol>
                <a:gridCol w="1762760">
                  <a:extLst>
                    <a:ext uri="{9D8B030D-6E8A-4147-A177-3AD203B41FA5}">
                      <a16:colId xmlns:a16="http://schemas.microsoft.com/office/drawing/2014/main" val="286617529"/>
                    </a:ext>
                  </a:extLst>
                </a:gridCol>
              </a:tblGrid>
              <a:tr h="39795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Интервал </a:t>
                      </a:r>
                      <a:r>
                        <a:rPr lang="fr-FR" sz="2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</a:t>
                      </a:r>
                      <a:endParaRPr lang="fr-FR" sz="2300" b="1" i="0" u="none" strike="noStrike" dirty="0">
                        <a:solidFill>
                          <a:srgbClr val="18171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337" marR="8149" marT="8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0,9-1,0</a:t>
                      </a:r>
                      <a:endParaRPr lang="ru-RU" sz="2300" b="0" i="0" u="none" strike="noStrike" dirty="0">
                        <a:solidFill>
                          <a:srgbClr val="18171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9" marR="73337" marT="8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0,8-0,9</a:t>
                      </a:r>
                      <a:endParaRPr lang="ru-RU" sz="2300" b="0" i="0" u="none" strike="noStrike">
                        <a:solidFill>
                          <a:srgbClr val="18171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9" marR="73337" marT="8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0,7-0,8</a:t>
                      </a:r>
                      <a:endParaRPr lang="ru-RU" sz="2300" b="0" i="0" u="none" strike="noStrike">
                        <a:solidFill>
                          <a:srgbClr val="18171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9" marR="73337" marT="8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0,6-0,7</a:t>
                      </a:r>
                      <a:endParaRPr lang="ru-RU" sz="2300" b="0" i="0" u="none" strike="noStrike">
                        <a:solidFill>
                          <a:srgbClr val="18171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9" marR="73337" marT="8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0,5-0,6</a:t>
                      </a:r>
                      <a:endParaRPr lang="ru-RU" sz="2300" b="0" i="0" u="none" strike="noStrike" dirty="0">
                        <a:solidFill>
                          <a:srgbClr val="18171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149" marR="73337" marT="8149" marB="0" anchor="ctr"/>
                </a:tc>
                <a:extLst>
                  <a:ext uri="{0D108BD9-81ED-4DB2-BD59-A6C34878D82A}">
                    <a16:rowId xmlns:a16="http://schemas.microsoft.com/office/drawing/2014/main" val="1484535714"/>
                  </a:ext>
                </a:extLst>
              </a:tr>
              <a:tr h="77570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3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Качество модели</a:t>
                      </a:r>
                      <a:endParaRPr lang="ru-RU" sz="2300" b="1" i="0" u="none" strike="noStrike" dirty="0">
                        <a:solidFill>
                          <a:srgbClr val="18171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337" marR="8149" marT="8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Отличное</a:t>
                      </a:r>
                      <a:endParaRPr lang="ru-RU" sz="2300" b="0" i="0" u="none" strike="noStrike">
                        <a:solidFill>
                          <a:srgbClr val="18171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337" marR="8149" marT="8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Очень хорошее</a:t>
                      </a:r>
                      <a:endParaRPr lang="ru-RU" sz="2300" b="0" i="0" u="none" strike="noStrike" dirty="0">
                        <a:solidFill>
                          <a:srgbClr val="18171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337" marR="8149" marT="8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Хорошее</a:t>
                      </a:r>
                      <a:endParaRPr lang="ru-RU" sz="2300" b="0" i="0" u="none" strike="noStrike" dirty="0">
                        <a:solidFill>
                          <a:srgbClr val="18171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337" marR="8149" marT="8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Среднее</a:t>
                      </a:r>
                      <a:endParaRPr lang="ru-RU" sz="2300" b="0" i="0" u="none" strike="noStrike" dirty="0">
                        <a:solidFill>
                          <a:srgbClr val="18171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337" marR="8149" marT="81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23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Неудовлетворительное</a:t>
                      </a:r>
                      <a:endParaRPr lang="ru-RU" sz="2300" b="0" i="0" u="none" strike="noStrike" dirty="0">
                        <a:solidFill>
                          <a:srgbClr val="18171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337" marR="8149" marT="8149" marB="0" anchor="ctr"/>
                </a:tc>
                <a:extLst>
                  <a:ext uri="{0D108BD9-81ED-4DB2-BD59-A6C34878D82A}">
                    <a16:rowId xmlns:a16="http://schemas.microsoft.com/office/drawing/2014/main" val="1644887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712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078758"/>
            <a:ext cx="11057955" cy="777025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Значения в матрице ошибок зависят от порога отсечения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  <p:pic>
        <p:nvPicPr>
          <p:cNvPr id="8" name="Рисунок 7" descr="Вырезка экран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9"/>
          <a:stretch/>
        </p:blipFill>
        <p:spPr>
          <a:xfrm>
            <a:off x="3275277" y="1779583"/>
            <a:ext cx="5969230" cy="2861594"/>
          </a:xfrm>
          <a:prstGeom prst="rect">
            <a:avLst/>
          </a:prstGeom>
        </p:spPr>
      </p:pic>
      <p:pic>
        <p:nvPicPr>
          <p:cNvPr id="10" name="Рисунок 9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76" y="4641177"/>
            <a:ext cx="7659169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13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078758"/>
            <a:ext cx="11057955" cy="777025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Значения в матрице ошибок зависят от порога отсечения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  <p:pic>
        <p:nvPicPr>
          <p:cNvPr id="9" name="Рисунок 8" descr="Вырезка экран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2" b="8379"/>
          <a:stretch/>
        </p:blipFill>
        <p:spPr>
          <a:xfrm>
            <a:off x="866875" y="2450152"/>
            <a:ext cx="5184576" cy="2902917"/>
          </a:xfrm>
          <a:prstGeom prst="rect">
            <a:avLst/>
          </a:prstGeom>
        </p:spPr>
      </p:pic>
      <p:pic>
        <p:nvPicPr>
          <p:cNvPr id="11" name="Рисунок 10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892" y="2831804"/>
            <a:ext cx="4718404" cy="21396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5355" y="2196495"/>
            <a:ext cx="3644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dirty="0">
                <a:latin typeface="HSE Sans" panose="02000000000000000000" pitchFamily="2" charset="0"/>
              </a:rPr>
              <a:t>Порог отсечения – 0,1</a:t>
            </a:r>
          </a:p>
        </p:txBody>
      </p:sp>
    </p:spTree>
    <p:extLst>
      <p:ext uri="{BB962C8B-B14F-4D97-AF65-F5344CB8AC3E}">
        <p14:creationId xmlns:p14="http://schemas.microsoft.com/office/powerpoint/2010/main" val="32835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317158"/>
            <a:ext cx="11057955" cy="777025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  <a:b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89" y="2719467"/>
            <a:ext cx="9902344" cy="288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92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078758"/>
            <a:ext cx="11057955" cy="777025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Значения в матрице ошибок зависят от порога отсечения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  <p:pic>
        <p:nvPicPr>
          <p:cNvPr id="8" name="Рисунок 7" descr="Вырезка экран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2"/>
          <a:stretch/>
        </p:blipFill>
        <p:spPr>
          <a:xfrm>
            <a:off x="508111" y="2712720"/>
            <a:ext cx="5021152" cy="3174017"/>
          </a:xfrm>
          <a:prstGeom prst="rect">
            <a:avLst/>
          </a:prstGeom>
        </p:spPr>
      </p:pic>
      <p:pic>
        <p:nvPicPr>
          <p:cNvPr id="10" name="Рисунок 9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06" y="3431627"/>
            <a:ext cx="4751915" cy="20660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67743" y="2396550"/>
            <a:ext cx="3644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dirty="0">
                <a:latin typeface="HSE Sans" panose="02000000000000000000" pitchFamily="2" charset="0"/>
              </a:rPr>
              <a:t>Порог отсечения – 0,9</a:t>
            </a:r>
          </a:p>
        </p:txBody>
      </p:sp>
    </p:spTree>
    <p:extLst>
      <p:ext uri="{BB962C8B-B14F-4D97-AF65-F5344CB8AC3E}">
        <p14:creationId xmlns:p14="http://schemas.microsoft.com/office/powerpoint/2010/main" val="3365510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139718"/>
            <a:ext cx="11057955" cy="777025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Диагностика модели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91237" y="1931992"/>
            <a:ext cx="10317479" cy="456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распределения остатков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Мультиколлинеарность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Наличие большого числа пропущенных данных.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Наличие пустых ячеек в таблицах сопряжённости между зависимой и независимыми переменными. Зачастую возникает когда независимая переменная интервальная. Возможное решение – перекодирование независимой переменной из интервальной в категориальную с небольшим числом значений.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Проблема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“complete separation”, </a:t>
            </a:r>
            <a:r>
              <a:rPr lang="fr-FR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когда все наблюдения по значению независимых переменных могут однозначно быть отнесены к одной из групп, формируемых значениями зависимой переменной. </a:t>
            </a:r>
          </a:p>
        </p:txBody>
      </p:sp>
    </p:spTree>
    <p:extLst>
      <p:ext uri="{BB962C8B-B14F-4D97-AF65-F5344CB8AC3E}">
        <p14:creationId xmlns:p14="http://schemas.microsoft.com/office/powerpoint/2010/main" val="1168135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139718"/>
            <a:ext cx="11057955" cy="777025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Неполнота информации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91237" y="1931992"/>
            <a:ext cx="1031747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	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Необходимо иметь данные о всех возможных комбинациях значений переменных. Причём несколько наблюдений для каждой комбинации. Можно проверить с помощью таблиц сопряжённости. 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lum contrast="-10000"/>
          </a:blip>
          <a:srcRect/>
          <a:stretch>
            <a:fillRect/>
          </a:stretch>
        </p:blipFill>
        <p:spPr bwMode="auto">
          <a:xfrm>
            <a:off x="2075721" y="3501008"/>
            <a:ext cx="7748509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0981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139718"/>
            <a:ext cx="11057955" cy="777025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Полное разделение (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Complete separation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8694" y="2416782"/>
            <a:ext cx="4916038" cy="359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5586" y="2282718"/>
            <a:ext cx="4986438" cy="3630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9378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>
          <a:extLst>
            <a:ext uri="{FF2B5EF4-FFF2-40B4-BE49-F238E27FC236}">
              <a16:creationId xmlns:a16="http://schemas.microsoft.com/office/drawing/2014/main" id="{FC594DDB-B371-8034-5019-C7AF2D9F2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6">
            <a:extLst>
              <a:ext uri="{FF2B5EF4-FFF2-40B4-BE49-F238E27FC236}">
                <a16:creationId xmlns:a16="http://schemas.microsoft.com/office/drawing/2014/main" id="{AED934F8-F408-0126-AB4B-E19803B9D5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3689" y="540904"/>
            <a:ext cx="2024054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8" name="Google Shape;538;p36">
            <a:extLst>
              <a:ext uri="{FF2B5EF4-FFF2-40B4-BE49-F238E27FC236}">
                <a16:creationId xmlns:a16="http://schemas.microsoft.com/office/drawing/2014/main" id="{41D8C2FA-D255-C983-F1E9-FB7B103F5B1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ru-RU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Лекция 5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6">
            <a:extLst>
              <a:ext uri="{FF2B5EF4-FFF2-40B4-BE49-F238E27FC236}">
                <a16:creationId xmlns:a16="http://schemas.microsoft.com/office/drawing/2014/main" id="{1A4AF2CF-288A-BACD-566A-AE2753AB1E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5897" y="1300829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 fontAlgn="base">
              <a:spcAft>
                <a:spcPts val="600"/>
              </a:spcAft>
            </a:pPr>
            <a:r>
              <a:rPr lang="ru-RU" sz="3700" b="1" dirty="0"/>
              <a:t>Метрики качества модели из </a:t>
            </a:r>
            <a:r>
              <a:rPr lang="en" sz="3700" b="1" dirty="0"/>
              <a:t>scikit-learn</a:t>
            </a:r>
          </a:p>
        </p:txBody>
      </p:sp>
      <p:sp>
        <p:nvSpPr>
          <p:cNvPr id="540" name="Google Shape;540;p36">
            <a:extLst>
              <a:ext uri="{FF2B5EF4-FFF2-40B4-BE49-F238E27FC236}">
                <a16:creationId xmlns:a16="http://schemas.microsoft.com/office/drawing/2014/main" id="{F8BF278F-6069-E607-2EB4-79EB13678B63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ru-RU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Бинарная регрессия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6">
            <a:extLst>
              <a:ext uri="{FF2B5EF4-FFF2-40B4-BE49-F238E27FC236}">
                <a16:creationId xmlns:a16="http://schemas.microsoft.com/office/drawing/2014/main" id="{2F66184A-16F5-1540-5E05-F4EECBA79AB0}"/>
              </a:ext>
            </a:extLst>
          </p:cNvPr>
          <p:cNvSpPr/>
          <p:nvPr/>
        </p:nvSpPr>
        <p:spPr>
          <a:xfrm>
            <a:off x="548148" y="1953779"/>
            <a:ext cx="11184673" cy="4136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71616"/>
                </a:solidFill>
              </a:rPr>
              <a:t>Accuracy - </a:t>
            </a:r>
            <a:r>
              <a:rPr lang="ru-RU" sz="2000" dirty="0">
                <a:solidFill>
                  <a:srgbClr val="171616"/>
                </a:solidFill>
              </a:rPr>
              <a:t>доля правильных предсказаний: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71616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71616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Precision </a:t>
            </a:r>
            <a:r>
              <a:rPr lang="ru-RU" sz="2000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– доля объектов, названных классификатором положительными и при этом действительно являющимися положительными</a:t>
            </a:r>
            <a:endParaRPr lang="ru-RU" sz="2000" dirty="0">
              <a:solidFill>
                <a:srgbClr val="171616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71616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71616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71616"/>
                </a:solidFill>
              </a:rPr>
              <a:t>Recall - </a:t>
            </a:r>
            <a:r>
              <a:rPr lang="ru-RU" sz="2000" b="0" i="0" u="none" strike="noStrike" dirty="0">
                <a:solidFill>
                  <a:srgbClr val="333333"/>
                </a:solidFill>
                <a:effectLst/>
                <a:latin typeface="-apple-system"/>
              </a:rPr>
              <a:t>доля объектов, названных классификатором положительными, из всех объектов положительного класса.</a:t>
            </a:r>
            <a:endParaRPr lang="en-US" sz="2000" dirty="0">
              <a:solidFill>
                <a:srgbClr val="171616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>
              <a:solidFill>
                <a:srgbClr val="171616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171616"/>
                </a:solidFill>
              </a:rPr>
              <a:t>F</a:t>
            </a:r>
            <a:r>
              <a:rPr lang="ru-RU" sz="2000" dirty="0">
                <a:solidFill>
                  <a:srgbClr val="171616"/>
                </a:solidFill>
              </a:rPr>
              <a:t>-мера – среднее гармоническое </a:t>
            </a:r>
            <a:r>
              <a:rPr lang="en-US" sz="2000" dirty="0">
                <a:solidFill>
                  <a:srgbClr val="171616"/>
                </a:solidFill>
              </a:rPr>
              <a:t>precision </a:t>
            </a:r>
            <a:r>
              <a:rPr lang="ru-RU" sz="2000" dirty="0">
                <a:solidFill>
                  <a:srgbClr val="171616"/>
                </a:solidFill>
              </a:rPr>
              <a:t>и </a:t>
            </a:r>
            <a:r>
              <a:rPr lang="en" sz="2000" dirty="0">
                <a:solidFill>
                  <a:srgbClr val="171616"/>
                </a:solidFill>
              </a:rPr>
              <a:t>recall</a:t>
            </a:r>
            <a:r>
              <a:rPr lang="ru-RU" sz="2000" dirty="0">
                <a:solidFill>
                  <a:srgbClr val="171616"/>
                </a:solidFill>
              </a:rPr>
              <a:t> (агрегированный критерий качества)</a:t>
            </a:r>
            <a:r>
              <a:rPr lang="en" sz="2000" dirty="0">
                <a:solidFill>
                  <a:srgbClr val="171616"/>
                </a:solidFill>
              </a:rPr>
              <a:t>. </a:t>
            </a:r>
            <a:endParaRPr lang="ru-RU" sz="2000" dirty="0">
              <a:solidFill>
                <a:srgbClr val="171616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>
              <a:solidFill>
                <a:srgbClr val="171616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rgbClr val="171616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rgbClr val="171616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71616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Рисунок 10" descr="Изображение выглядит как текст, Шриф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B4C1819A-5D58-F30E-2E1D-3F725D6195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441"/>
          <a:stretch/>
        </p:blipFill>
        <p:spPr>
          <a:xfrm>
            <a:off x="548148" y="5885302"/>
            <a:ext cx="6933173" cy="842119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, Шрифт, белый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2FAC3F54-CB5E-4511-4C81-1572A15EDE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0542" b="12688"/>
          <a:stretch/>
        </p:blipFill>
        <p:spPr>
          <a:xfrm>
            <a:off x="585897" y="2293792"/>
            <a:ext cx="4343400" cy="652951"/>
          </a:xfrm>
          <a:prstGeom prst="rect">
            <a:avLst/>
          </a:prstGeom>
        </p:spPr>
      </p:pic>
      <p:pic>
        <p:nvPicPr>
          <p:cNvPr id="5" name="Рисунок 4" descr="Изображение выглядит как Шрифт, текст, белый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75FD033B-6715-1934-3653-9505C3778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897" y="3512363"/>
            <a:ext cx="2926898" cy="679040"/>
          </a:xfrm>
          <a:prstGeom prst="rect">
            <a:avLst/>
          </a:prstGeom>
        </p:spPr>
      </p:pic>
      <p:pic>
        <p:nvPicPr>
          <p:cNvPr id="8" name="Рисунок 7" descr="Изображение выглядит как Шрифт, текст, белый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96A70095-642F-07E8-6ABB-454D3C8EFD5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7978" b="15995"/>
          <a:stretch/>
        </p:blipFill>
        <p:spPr>
          <a:xfrm>
            <a:off x="548148" y="4761525"/>
            <a:ext cx="2730500" cy="62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4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317158"/>
            <a:ext cx="11057955" cy="777025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Полезные ссылки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85897" y="2113918"/>
            <a:ext cx="1002767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Примеры исследований: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https://science-education.ru/ru/article/view?id=18545</a:t>
            </a:r>
            <a:endParaRPr lang="ru-RU" sz="2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http://www.int-arch-photogramm-remote-sens-spatial-inf-sci.net/XL-8/193/2014/isprsarchives-XL-8-193-2014.pdf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Теория: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https://www.dataschool.io/roc-curves-and-auc-explained/</a:t>
            </a:r>
            <a:endParaRPr lang="fr-FR" sz="2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https://stats.oarc.ucla.edu/other/mult-pkg/faq/general/faq-how-do-i-interpret-odds-ratios-in-logistic-regression/</a:t>
            </a:r>
            <a:endParaRPr lang="fr-FR" sz="2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BY" sz="20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https://realpython.com/logistic-regression-python/</a:t>
            </a:r>
            <a:endParaRPr lang="en-SL" sz="2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744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167" y="3188442"/>
            <a:ext cx="7634059" cy="1978323"/>
          </a:xfrm>
        </p:spPr>
        <p:txBody>
          <a:bodyPr>
            <a:normAutofit/>
          </a:bodyPr>
          <a:lstStyle/>
          <a:p>
            <a:r>
              <a:rPr lang="ru-RU" sz="4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4947" y="1187841"/>
            <a:ext cx="3935236" cy="435163"/>
          </a:xfrm>
        </p:spPr>
        <p:txBody>
          <a:bodyPr/>
          <a:lstStyle/>
          <a:p>
            <a:r>
              <a:rPr lang="ru-RU" sz="2100" dirty="0">
                <a:latin typeface="Arial" panose="020B0604020202020204" pitchFamily="34" charset="0"/>
                <a:cs typeface="Arial" panose="020B0604020202020204" pitchFamily="34" charset="0"/>
              </a:rPr>
              <a:t>Факультет компьютерных наук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 txBox="1">
            <a:spLocks/>
          </p:cNvSpPr>
          <p:nvPr/>
        </p:nvSpPr>
        <p:spPr>
          <a:xfrm>
            <a:off x="6204857" y="1193280"/>
            <a:ext cx="2301420" cy="4351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>
                <a:latin typeface="HSE Sans" panose="02000000000000000000" pitchFamily="2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>
                <a:latin typeface="HSE Sans" panose="02000000000000000000" pitchFamily="2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>
                <a:latin typeface="HSE Sans" panose="02000000000000000000" pitchFamily="2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>
                <a:latin typeface="HSE Sans" panose="02000000000000000000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 txBox="1">
            <a:spLocks/>
          </p:cNvSpPr>
          <p:nvPr/>
        </p:nvSpPr>
        <p:spPr>
          <a:xfrm>
            <a:off x="9107120" y="1198719"/>
            <a:ext cx="1773150" cy="4351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dirty="0"/>
              <a:t>Москва 202</a:t>
            </a:r>
            <a:r>
              <a:rPr lang="en-US" sz="1900" dirty="0"/>
              <a:t>4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113278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317158"/>
            <a:ext cx="11057955" cy="777025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Почему линейная регрессия не подходит?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2"/>
          </p:nvPr>
        </p:nvSpPr>
        <p:spPr>
          <a:xfrm>
            <a:off x="669814" y="2266183"/>
            <a:ext cx="10974038" cy="3848315"/>
          </a:xfrm>
        </p:spPr>
        <p:txBody>
          <a:bodyPr numCol="1"/>
          <a:lstStyle/>
          <a:p>
            <a:pPr algn="just"/>
            <a:r>
              <a:rPr lang="ru-RU" sz="2300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Линейная регрессия предполагает, что зависимая переменная может принимать любые значение, а она бинарная. Если применить к таким данным линейную регрессию, это неизбежно приведет к модели с предсказываемыми значениями большими 1 и меньшими 0. Но такие значения вообще не допустимы для первоначальной задачи. </a:t>
            </a:r>
          </a:p>
          <a:p>
            <a:pPr algn="just"/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Для решения проблемы задача регрессии может быть сформулирована иначе: вместо предсказания бинарной переменной, мы предсказываем непрерывную переменную со значениями на отрезке [0,1] при любых значениях независимых переменных. Это достигается применением </a:t>
            </a:r>
            <a:r>
              <a:rPr lang="ru-RU" sz="2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логит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-преобразования.</a:t>
            </a:r>
          </a:p>
          <a:p>
            <a:pPr algn="just"/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38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317158"/>
            <a:ext cx="11057955" cy="777025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Логистическая кривая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298244" y="2148438"/>
            <a:ext cx="7179261" cy="3534808"/>
            <a:chOff x="2353074" y="2454512"/>
            <a:chExt cx="6716143" cy="3384230"/>
          </a:xfrm>
        </p:grpSpPr>
        <p:pic>
          <p:nvPicPr>
            <p:cNvPr id="7" name="Рисунок 6" descr="Вырезка экрана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54" t="25893"/>
            <a:stretch/>
          </p:blipFill>
          <p:spPr>
            <a:xfrm>
              <a:off x="2353074" y="2454512"/>
              <a:ext cx="6716143" cy="3384230"/>
            </a:xfrm>
            <a:prstGeom prst="rect">
              <a:avLst/>
            </a:prstGeom>
          </p:spPr>
        </p:pic>
        <p:sp>
          <p:nvSpPr>
            <p:cNvPr id="5" name="Прямоугольник 4"/>
            <p:cNvSpPr/>
            <p:nvPr/>
          </p:nvSpPr>
          <p:spPr>
            <a:xfrm>
              <a:off x="6995160" y="2454512"/>
              <a:ext cx="579120" cy="227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956372" y="5639181"/>
            <a:ext cx="106070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	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Логистическая регрессия или </a:t>
            </a:r>
            <a:r>
              <a:rPr lang="ru-RU" sz="2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логит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-модель используется для прогнозирования вероятности возникновения некоторого события путём его сравнения с логистической кривой.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888480" y="2286561"/>
            <a:ext cx="445049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Значения кривой по оси ординат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лежат в диапазоне от 0 до 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 примере на основе кривой можно оценить вероятность ожирения у человека на основе информации о его весе. В целом, чем больше вес, тем выше вероятность ожирения.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8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170198"/>
            <a:ext cx="11057955" cy="777025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Вероятности и шансы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6" y="2078947"/>
            <a:ext cx="11057955" cy="2901267"/>
          </a:xfrm>
        </p:spPr>
        <p:txBody>
          <a:bodyPr numCol="1"/>
          <a:lstStyle/>
          <a:p>
            <a:pPr algn="just"/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Вероятность события (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probability)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это отношение числа случаев, в которых событие произошло, к общему числу попыток. Если монету бросали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раз и в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случаях выпал орёл, то оценённая вероятность выпадения орла: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65/100=0,65.</a:t>
            </a:r>
          </a:p>
          <a:p>
            <a:pPr algn="just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Шансы (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odds) –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отношение числа случаев, в которых событие произошло, к числу случаев, в которых событие не произошло. Т.е. шансы равны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65/35=1,86</a:t>
            </a:r>
          </a:p>
          <a:p>
            <a:pPr algn="just"/>
            <a:endParaRPr lang="ru-RU" sz="2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</p:spTree>
    <p:extLst>
      <p:ext uri="{BB962C8B-B14F-4D97-AF65-F5344CB8AC3E}">
        <p14:creationId xmlns:p14="http://schemas.microsoft.com/office/powerpoint/2010/main" val="58647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170198"/>
            <a:ext cx="11057955" cy="777025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Вероятности и шансы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64395"/>
              </p:ext>
            </p:extLst>
          </p:nvPr>
        </p:nvGraphicFramePr>
        <p:xfrm>
          <a:off x="585898" y="5716998"/>
          <a:ext cx="10630742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13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412">
                  <a:extLst>
                    <a:ext uri="{9D8B030D-6E8A-4147-A177-3AD203B41FA5}">
                      <a16:colId xmlns:a16="http://schemas.microsoft.com/office/drawing/2014/main" val="2144778081"/>
                    </a:ext>
                  </a:extLst>
                </a:gridCol>
                <a:gridCol w="1323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3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440">
                <a:tc>
                  <a:txBody>
                    <a:bodyPr/>
                    <a:lstStyle/>
                    <a:p>
                      <a:pPr algn="l"/>
                      <a:r>
                        <a:rPr lang="ru-RU" sz="22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Вероятности</a:t>
                      </a:r>
                      <a:r>
                        <a:rPr lang="ru-RU" sz="2200" kern="12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2200" kern="12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22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robability</a:t>
                      </a:r>
                      <a:r>
                        <a:rPr lang="ru-RU" sz="22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0,01</a:t>
                      </a:r>
                      <a:endParaRPr lang="ru-RU" sz="22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0,2</a:t>
                      </a:r>
                      <a:endParaRPr lang="ru-RU" sz="22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0,5</a:t>
                      </a:r>
                      <a:endParaRPr lang="ru-RU" sz="22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0,6</a:t>
                      </a:r>
                      <a:endParaRPr lang="ru-RU" sz="22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40">
                <a:tc>
                  <a:txBody>
                    <a:bodyPr/>
                    <a:lstStyle/>
                    <a:p>
                      <a:pPr algn="l"/>
                      <a:r>
                        <a:rPr lang="ru-RU" sz="22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Шансы (</a:t>
                      </a:r>
                      <a:r>
                        <a:rPr lang="en-US" sz="22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Odds</a:t>
                      </a:r>
                      <a:r>
                        <a:rPr lang="ru-RU" sz="22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0,01</a:t>
                      </a:r>
                      <a:r>
                        <a:rPr lang="ru-RU" sz="22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0,25</a:t>
                      </a:r>
                      <a:endParaRPr lang="ru-RU" sz="22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ru-RU" sz="22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1,5</a:t>
                      </a:r>
                      <a:endParaRPr lang="ru-RU" sz="220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 descr="Image odds_r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7"/>
          <a:stretch/>
        </p:blipFill>
        <p:spPr bwMode="auto">
          <a:xfrm>
            <a:off x="2581275" y="1901503"/>
            <a:ext cx="5895975" cy="375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9601439" y="4423952"/>
                <a:ext cx="1742378" cy="64203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1,5= </m:t>
                      </m:r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,6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1−0,6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439" y="4423952"/>
                <a:ext cx="1742378" cy="6420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 стрелкой 10"/>
          <p:cNvCxnSpPr/>
          <p:nvPr/>
        </p:nvCxnSpPr>
        <p:spPr>
          <a:xfrm>
            <a:off x="10088880" y="5065987"/>
            <a:ext cx="30480" cy="12433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32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170198"/>
            <a:ext cx="11057955" cy="777025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Вероятность наступления события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Текст 4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85896" y="2078947"/>
                <a:ext cx="11057955" cy="3848315"/>
              </a:xfrm>
            </p:spPr>
            <p:txBody>
              <a:bodyPr numCol="1"/>
              <a:lstStyle/>
              <a:p>
                <a:pPr algn="just"/>
                <a:r>
                  <a:rPr lang="ru-RU" sz="2300" dirty="0">
                    <a:solidFill>
                      <a:schemeClr val="bg2">
                        <a:lumMod val="10000"/>
                      </a:schemeClr>
                    </a:solidFill>
                  </a:rPr>
                  <a:t>	</a:t>
                </a:r>
                <a:r>
                  <a:rPr lang="ru-RU" sz="2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Вероятность наступления события рассчитывается по формуле:</a:t>
                </a:r>
                <a:endParaRPr lang="en-US" sz="2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0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sz="30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0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30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где </a:t>
                </a:r>
                <a:r>
                  <a:rPr lang="en-US" sz="2300" i="1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 </a:t>
                </a:r>
                <a:r>
                  <a:rPr lang="ru-RU" sz="2300" i="1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b</a:t>
                </a:r>
                <a:r>
                  <a:rPr lang="ru-RU" sz="2300" i="1" baseline="-250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ru-RU" sz="2300" i="1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*X</a:t>
                </a:r>
                <a:r>
                  <a:rPr lang="ru-RU" sz="2300" i="1" baseline="-250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ru-RU" sz="2300" i="1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b</a:t>
                </a:r>
                <a:r>
                  <a:rPr lang="ru-RU" sz="2300" i="1" baseline="-250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ru-RU" sz="2300" i="1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*Х</a:t>
                </a:r>
                <a:r>
                  <a:rPr lang="ru-RU" sz="2300" i="1" baseline="-250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ru-RU" sz="2300" i="1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...+ </a:t>
                </a:r>
                <a:r>
                  <a:rPr lang="ru-RU" sz="2300" i="1" dirty="0" err="1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ru-RU" sz="2300" i="1" baseline="-25000" dirty="0" err="1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ru-RU" sz="2300" i="1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*</a:t>
                </a:r>
                <a:r>
                  <a:rPr lang="ru-RU" sz="2300" i="1" dirty="0" err="1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ru-RU" sz="2300" i="1" baseline="-25000" dirty="0" err="1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ru-RU" sz="2300" i="1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+ a</a:t>
                </a:r>
                <a:r>
                  <a:rPr lang="ru-RU" sz="2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</a:p>
              <a:p>
                <a:pPr algn="just"/>
                <a:r>
                  <a:rPr lang="ru-RU" sz="2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ru-RU" sz="2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— значения независимых переменных, </a:t>
                </a:r>
                <a:endParaRPr lang="en-US" sz="2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ru-RU" sz="2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2300" baseline="-250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ru-RU" sz="2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— коэффициенты</a:t>
                </a:r>
                <a:r>
                  <a:rPr lang="en-US" sz="2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регрессии, а — константа. </a:t>
                </a:r>
                <a:endParaRPr lang="en-US" sz="2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ru-RU" sz="2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Рассчитанная вероятность указывает на исполнение события, соответствующего большей из двух кодировок зависимой переменной. Если значение </a:t>
                </a:r>
                <a:r>
                  <a:rPr lang="en-US" sz="2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 </a:t>
                </a:r>
                <a:r>
                  <a:rPr lang="ru-RU" sz="2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меньше, чем </a:t>
                </a:r>
                <a:r>
                  <a:rPr lang="en-US" sz="2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ru-RU" sz="2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en-US" sz="2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ru-RU" sz="23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то наступление события маловероятно.</a:t>
                </a:r>
                <a:endParaRPr lang="en-US" sz="2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ru-RU" sz="2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Текс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85896" y="2078947"/>
                <a:ext cx="11057955" cy="3848315"/>
              </a:xfrm>
              <a:blipFill>
                <a:blip r:embed="rId2"/>
                <a:stretch>
                  <a:fillRect l="-1599" t="-2377" r="-1654" b="-69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62" y="3139440"/>
            <a:ext cx="4291990" cy="1295400"/>
          </a:xfrm>
          <a:prstGeom prst="rect">
            <a:avLst/>
          </a:prstGeom>
          <a:ln w="19050">
            <a:solidFill>
              <a:srgbClr val="E61F3D"/>
            </a:solidFill>
          </a:ln>
        </p:spPr>
      </p:pic>
    </p:spTree>
    <p:extLst>
      <p:ext uri="{BB962C8B-B14F-4D97-AF65-F5344CB8AC3E}">
        <p14:creationId xmlns:p14="http://schemas.microsoft.com/office/powerpoint/2010/main" val="61402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Лекция 5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170198"/>
            <a:ext cx="11057955" cy="777025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Логарифм, натуральный логарифм, экспонента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Текст 4"/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585896" y="2078947"/>
                <a:ext cx="11057955" cy="3848315"/>
              </a:xfrm>
            </p:spPr>
            <p:txBody>
              <a:bodyPr numCol="1"/>
              <a:lstStyle/>
              <a:p>
                <a:pPr algn="just"/>
                <a14:m>
                  <m:oMath xmlns:m="http://schemas.openxmlformats.org/officeDocument/2006/math">
                    <m:func>
                      <m:funcPr>
                        <m:ctrlPr>
                          <a:rPr lang="ru-RU" sz="210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sz="210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100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sz="2100" i="0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ru-RU" sz="2100" i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func>
                  </m:oMath>
                </a14:m>
                <a:r>
                  <a:rPr lang="en-US" sz="21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1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равен степени, в которую надо возвести 2 (основание логарифма), чтобы получить 8 (аргумент логарифма). Отсюда понятно, что 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2100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sz="2100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10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sz="210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ru-RU" sz="210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func>
                  </m:oMath>
                </a14:m>
                <a:r>
                  <a:rPr lang="en-US" sz="21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3</a:t>
                </a:r>
                <a:r>
                  <a:rPr lang="ru-RU" sz="21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1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func>
                      <m:funcPr>
                        <m:ctrlPr>
                          <a:rPr lang="ru-RU" sz="210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sz="2100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10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sz="2100" b="0" i="0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fName>
                      <m:e>
                        <m:r>
                          <a:rPr lang="en-US" sz="2100" b="0" i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ru-RU" sz="2100" b="0" i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=2         т.к.    </m:t>
                        </m:r>
                        <m:sSup>
                          <m:sSupPr>
                            <m:ctrlPr>
                              <a:rPr lang="ru-RU" sz="21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1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ru-RU" sz="21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sz="21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=25</m:t>
                        </m:r>
                      </m:e>
                    </m:func>
                  </m:oMath>
                </a14:m>
                <a:r>
                  <a:rPr lang="en-US" sz="21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:r>
                  <a:rPr lang="ru-RU" sz="21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210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sz="2100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10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sz="2100" b="0" i="0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ru-RU" sz="2100" b="0" i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81</m:t>
                        </m:r>
                        <m:r>
                          <a:rPr lang="ru-RU" sz="210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sz="2100" b="0" i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ru-RU" sz="210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т.к.    </m:t>
                        </m:r>
                        <m:sSup>
                          <m:sSupPr>
                            <m:ctrlPr>
                              <a:rPr lang="ru-RU" sz="2100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1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ru-RU" sz="21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ru-RU" sz="2100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sz="21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81</m:t>
                        </m:r>
                      </m:e>
                    </m:func>
                  </m:oMath>
                </a14:m>
                <a:endParaRPr lang="en-US" sz="21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ru-RU" sz="21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Натуральный логарифм – это</a:t>
                </a:r>
                <a:r>
                  <a:rPr lang="en-US" sz="21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1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логарифм, у которого основание – число Эйлера 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sz="21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 (равное примерно 2,7182818…), и записывается такой логарифм как 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1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100" b="0" i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1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ru-RU" sz="21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en-US" sz="21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1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Это то же самое что </a:t>
                </a:r>
                <a:r>
                  <a:rPr lang="fr-FR" sz="2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2100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sz="2100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210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100" b="0" i="0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sz="2100" b="0" i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func>
                  </m:oMath>
                </a14:m>
                <a:r>
                  <a:rPr lang="en-SL" sz="21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sz="21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ru-RU" sz="21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Экспонента — показательная функция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1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1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1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100" b="0" i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1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1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1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1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1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1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где </m:t>
                    </m:r>
                    <m:r>
                      <a:rPr lang="en-US" sz="21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1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 </a:t>
                </a:r>
                <a:r>
                  <a:rPr lang="ru-RU" sz="21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число Эйлера.</a:t>
                </a:r>
              </a:p>
            </p:txBody>
          </p:sp>
        </mc:Choice>
        <mc:Fallback xmlns="">
          <p:sp>
            <p:nvSpPr>
              <p:cNvPr id="5" name="Текс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585896" y="2078947"/>
                <a:ext cx="11057955" cy="3848315"/>
              </a:xfrm>
              <a:blipFill>
                <a:blip r:embed="rId2"/>
                <a:stretch>
                  <a:fillRect l="-1488" t="-2219" r="-14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Бинарная регрессия</a:t>
            </a:r>
          </a:p>
        </p:txBody>
      </p:sp>
      <p:pic>
        <p:nvPicPr>
          <p:cNvPr id="10" name="Рисунок 9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6" y="4848864"/>
            <a:ext cx="7239107" cy="1816988"/>
          </a:xfrm>
          <a:prstGeom prst="rect">
            <a:avLst/>
          </a:prstGeom>
        </p:spPr>
      </p:pic>
      <p:pic>
        <p:nvPicPr>
          <p:cNvPr id="11" name="Рисунок 10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098" y="5310592"/>
            <a:ext cx="3324657" cy="61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7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schemas.openxmlformats.org/package/2006/metadata/core-properties"/>
    <ds:schemaRef ds:uri="e96afe77-3acb-4328-97fc-408e1bde3ecd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9875bd71-cde8-496c-a136-433f55d5e6d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7421</TotalTime>
  <Words>2295</Words>
  <Application>Microsoft Macintosh PowerPoint</Application>
  <PresentationFormat>Широкоэкранный</PresentationFormat>
  <Paragraphs>277</Paragraphs>
  <Slides>36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4" baseType="lpstr">
      <vt:lpstr>-apple-system</vt:lpstr>
      <vt:lpstr>Arial</vt:lpstr>
      <vt:lpstr>Calibri</vt:lpstr>
      <vt:lpstr>Calibri Light</vt:lpstr>
      <vt:lpstr>Cambria Math</vt:lpstr>
      <vt:lpstr>HSE Sans</vt:lpstr>
      <vt:lpstr>Source Sans Pro</vt:lpstr>
      <vt:lpstr>Office Theme</vt:lpstr>
      <vt:lpstr>Лекция 5 Бинарная логистическая регрессия</vt:lpstr>
      <vt:lpstr>Бинарная логистическая регрессия </vt:lpstr>
      <vt:lpstr>Бинарная регрессия </vt:lpstr>
      <vt:lpstr>Почему линейная регрессия не подходит?</vt:lpstr>
      <vt:lpstr>Логистическая кривая</vt:lpstr>
      <vt:lpstr>Вероятности и шансы</vt:lpstr>
      <vt:lpstr>Вероятности и шансы</vt:lpstr>
      <vt:lpstr>Вероятность наступления события</vt:lpstr>
      <vt:lpstr>Логарифм, натуральный логарифм, экспонента</vt:lpstr>
      <vt:lpstr>Отношения вероятностей и шансов</vt:lpstr>
      <vt:lpstr>Предварительный анализ данных</vt:lpstr>
      <vt:lpstr>Метод максимального правдоподобия</vt:lpstr>
      <vt:lpstr>Log-likelihood</vt:lpstr>
      <vt:lpstr>Статистическая значимость модели регрессии</vt:lpstr>
      <vt:lpstr>Псевдо R-квадрат</vt:lpstr>
      <vt:lpstr>Отношение шансов (Odds Ratio)</vt:lpstr>
      <vt:lpstr>Отношение шансов</vt:lpstr>
      <vt:lpstr>Отношение шансов</vt:lpstr>
      <vt:lpstr>Матрица ошибок (Confusion Matrix)</vt:lpstr>
      <vt:lpstr>Positives and Negatives</vt:lpstr>
      <vt:lpstr>Доля истинно положительных исходов  True Positive Rate</vt:lpstr>
      <vt:lpstr>Доля ложно положительных исходов False Positive Rate</vt:lpstr>
      <vt:lpstr>ROC-кривая</vt:lpstr>
      <vt:lpstr>ROC-кривая</vt:lpstr>
      <vt:lpstr>Площадь под кривой (AUC)</vt:lpstr>
      <vt:lpstr>Площадь под кривой (AUC)</vt:lpstr>
      <vt:lpstr>Площадь под кривой (AUC)</vt:lpstr>
      <vt:lpstr>Значения в матрице ошибок зависят от порога отсечения</vt:lpstr>
      <vt:lpstr>Значения в матрице ошибок зависят от порога отсечения</vt:lpstr>
      <vt:lpstr>Значения в матрице ошибок зависят от порога отсечения</vt:lpstr>
      <vt:lpstr>Диагностика модели</vt:lpstr>
      <vt:lpstr>Неполнота информации</vt:lpstr>
      <vt:lpstr>Полное разделение (Complete separation)</vt:lpstr>
      <vt:lpstr>Метрики качества модели из scikit-learn</vt:lpstr>
      <vt:lpstr>Полезные ссылки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Меликян Алиса Валерьевна</cp:lastModifiedBy>
  <cp:revision>395</cp:revision>
  <cp:lastPrinted>2021-11-11T13:08:42Z</cp:lastPrinted>
  <dcterms:created xsi:type="dcterms:W3CDTF">2021-11-11T08:52:47Z</dcterms:created>
  <dcterms:modified xsi:type="dcterms:W3CDTF">2024-11-18T13:09:02Z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