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71" r:id="rId5"/>
    <p:sldId id="393" r:id="rId6"/>
    <p:sldId id="543" r:id="rId7"/>
    <p:sldId id="533" r:id="rId8"/>
    <p:sldId id="534" r:id="rId9"/>
    <p:sldId id="536" r:id="rId10"/>
    <p:sldId id="544" r:id="rId11"/>
    <p:sldId id="546" r:id="rId12"/>
    <p:sldId id="537" r:id="rId13"/>
    <p:sldId id="538" r:id="rId14"/>
    <p:sldId id="539" r:id="rId15"/>
    <p:sldId id="540" r:id="rId16"/>
    <p:sldId id="547" r:id="rId17"/>
    <p:sldId id="535" r:id="rId18"/>
    <p:sldId id="440" r:id="rId19"/>
    <p:sldId id="340" r:id="rId2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F3D"/>
    <a:srgbClr val="D9D9D9"/>
    <a:srgbClr val="029C63"/>
    <a:srgbClr val="96628C"/>
    <a:srgbClr val="11A0D7"/>
    <a:srgbClr val="CD5A5A"/>
    <a:srgbClr val="FFD746"/>
    <a:srgbClr val="0E2D6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5"/>
    <p:restoredTop sz="94722"/>
  </p:normalViewPr>
  <p:slideViewPr>
    <p:cSldViewPr snapToGrid="0" snapToObjects="1">
      <p:cViewPr varScale="1">
        <p:scale>
          <a:sx n="108" d="100"/>
          <a:sy n="108" d="100"/>
        </p:scale>
        <p:origin x="960" y="184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11/18/24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 err="1">
                <a:solidFill>
                  <a:schemeClr val="bg2">
                    <a:lumMod val="10000"/>
                  </a:schemeClr>
                </a:solidFill>
              </a:rPr>
              <a:t>Вв</a:t>
            </a:r>
            <a:endParaRPr lang="ru-RU" sz="1200" b="1" dirty="0">
              <a:solidFill>
                <a:schemeClr val="bg2">
                  <a:lumMod val="10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0531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11/18/24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texas.edu/courses/schwab/sw388r7/SolvingProblems/MultiLogisticRegression_CompleteProblems.pp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tatsmodels.org/devel/examples/notebooks/generated/ordinal_regression.html?highlight=ordinal" TargetMode="External"/><Relationship Id="rId4" Type="http://schemas.openxmlformats.org/officeDocument/2006/relationships/hyperlink" Target="http://www.norusis.com/pdf/ASPC_v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67" y="2404670"/>
            <a:ext cx="10173433" cy="1978323"/>
          </a:xfrm>
        </p:spPr>
        <p:txBody>
          <a:bodyPr>
            <a:normAutofit/>
          </a:bodyPr>
          <a:lstStyle/>
          <a:p>
            <a:r>
              <a:rPr lang="ru-RU" sz="4000" b="1" dirty="0"/>
              <a:t>Лекция 6</a:t>
            </a:r>
            <a:br>
              <a:rPr lang="ru-RU" sz="4000" dirty="0"/>
            </a:br>
            <a:r>
              <a:rPr lang="ru-RU" sz="4000" dirty="0" err="1"/>
              <a:t>Мультиномиальная</a:t>
            </a:r>
            <a:r>
              <a:rPr lang="ru-RU" sz="4000" dirty="0"/>
              <a:t> и порядковая регрессии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935236" cy="435163"/>
          </a:xfrm>
        </p:spPr>
        <p:txBody>
          <a:bodyPr/>
          <a:lstStyle/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Факультет 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Преподаватель: Меликян Алиса Валерьевна, </a:t>
            </a:r>
            <a:r>
              <a:rPr lang="en-US" sz="1800" dirty="0"/>
              <a:t>amelikyan@hse.ru</a:t>
            </a:r>
            <a:endParaRPr lang="ru-RU" sz="1800" dirty="0"/>
          </a:p>
          <a:p>
            <a:r>
              <a:rPr lang="ru-RU" sz="1800" dirty="0"/>
              <a:t>кандидат наук, доцент Департамента программной инженерии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НИС "Анализ данных в </a:t>
            </a:r>
            <a:r>
              <a:rPr lang="en" sz="1900" dirty="0">
                <a:latin typeface="Arial" panose="020B0604020202020204" pitchFamily="34" charset="0"/>
                <a:cs typeface="Arial" panose="020B0604020202020204" pitchFamily="34" charset="0"/>
              </a:rPr>
              <a:t>Python"</a:t>
            </a:r>
            <a:endParaRPr lang="ru-RU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>
                <a:latin typeface="Arial" panose="020B0604020202020204" pitchFamily="34" charset="0"/>
                <a:cs typeface="Arial" panose="020B0604020202020204" pitchFamily="34" charset="0"/>
              </a:rPr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9523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Пример зависимой переменной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022343"/>
            <a:ext cx="10729706" cy="3848315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Зависимая переменная имеет следующие значения: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1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нет образования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2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среднее образование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3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среднее специальное образование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4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неоконченное высшее образование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5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высшее образование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6 – </a:t>
            </a: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послевузовское образование</a:t>
            </a:r>
          </a:p>
          <a:p>
            <a:pPr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r>
              <a:rPr lang="ru-RU" sz="2400" dirty="0">
                <a:solidFill>
                  <a:schemeClr val="bg2">
                    <a:lumMod val="10000"/>
                  </a:schemeClr>
                </a:solidFill>
              </a:rPr>
              <a:t>	Результатом анализа будет вероятность  достижения каждого уровня образования и всех более низких уровней. Например, вероятность варианта ответа  высшее образование и всех более низких уровней образования.</a:t>
            </a:r>
          </a:p>
          <a:p>
            <a:pPr algn="just">
              <a:spcBef>
                <a:spcPts val="0"/>
              </a:spcBef>
            </a:pPr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333411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19523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Пример со шкалой </a:t>
            </a:r>
            <a:r>
              <a:rPr lang="ru-RU" sz="3600" b="1" dirty="0" err="1"/>
              <a:t>Лайкерта</a:t>
            </a:r>
            <a:endParaRPr lang="ru-RU" sz="36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750021" y="4288027"/>
            <a:ext cx="10729706" cy="2091138"/>
          </a:xfrm>
        </p:spPr>
        <p:txBody>
          <a:bodyPr numCol="1"/>
          <a:lstStyle/>
          <a:p>
            <a:pPr>
              <a:spcBef>
                <a:spcPts val="0"/>
              </a:spcBef>
            </a:pPr>
            <a:r>
              <a:rPr lang="ru-RU" sz="2200" dirty="0">
                <a:solidFill>
                  <a:schemeClr val="bg2">
                    <a:lumMod val="10000"/>
                  </a:schemeClr>
                </a:solidFill>
              </a:rPr>
              <a:t>1) Шансы попадания в 1-ю группу: вероятность ответа 1 деленная на сумму вероятностей всех остальных ответов =  р1/р(2+3+4+5)</a:t>
            </a:r>
            <a:br>
              <a:rPr lang="ru-RU" sz="22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sz="2200" dirty="0">
                <a:solidFill>
                  <a:schemeClr val="bg2">
                    <a:lumMod val="10000"/>
                  </a:schemeClr>
                </a:solidFill>
              </a:rPr>
              <a:t>2) Шансы попадания во 2-ю группу: вероятность ответа 2 + ответа 1, деленная на вероятность всех остальных ответов = р(1+2) / р(3+4+5)</a:t>
            </a:r>
            <a:br>
              <a:rPr lang="ru-RU" sz="22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sz="2200" dirty="0">
                <a:solidFill>
                  <a:schemeClr val="bg2">
                    <a:lumMod val="10000"/>
                  </a:schemeClr>
                </a:solidFill>
              </a:rPr>
              <a:t>3) р(1+2+3) / р(4+5)</a:t>
            </a:r>
            <a:br>
              <a:rPr lang="ru-RU" sz="22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sz="2200" dirty="0">
                <a:solidFill>
                  <a:schemeClr val="bg2">
                    <a:lumMod val="10000"/>
                  </a:schemeClr>
                </a:solidFill>
              </a:rPr>
              <a:t>4) р(1+2+3+4) / р(5)</a:t>
            </a:r>
          </a:p>
          <a:p>
            <a:pPr algn="just">
              <a:spcBef>
                <a:spcPts val="0"/>
              </a:spcBef>
            </a:pPr>
            <a:endParaRPr lang="ru-RU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  <p:pic>
        <p:nvPicPr>
          <p:cNvPr id="7" name="Рисунок 6" descr="Вырезка экрана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1"/>
          <a:stretch/>
        </p:blipFill>
        <p:spPr>
          <a:xfrm>
            <a:off x="614200" y="1875713"/>
            <a:ext cx="7200800" cy="22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3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409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Интерпретация коэффициентов регрессии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67534"/>
              </p:ext>
            </p:extLst>
          </p:nvPr>
        </p:nvGraphicFramePr>
        <p:xfrm>
          <a:off x="1815572" y="2479727"/>
          <a:ext cx="8273308" cy="3463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11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600" b="1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Estimate  (B)</a:t>
                      </a:r>
                      <a:endParaRPr lang="ru-RU" sz="2600" b="1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ru-RU" sz="2600" b="1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Вывод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6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&gt; 0</a:t>
                      </a:r>
                      <a:endParaRPr lang="ru-RU" sz="26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ru-RU" sz="26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Высокие</a:t>
                      </a:r>
                      <a:r>
                        <a:rPr lang="en-US" sz="26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6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накопленные значения более вероятны.</a:t>
                      </a:r>
                      <a:endParaRPr lang="en-US" sz="26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ru-RU" sz="26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sz="26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0</a:t>
                      </a:r>
                      <a:endParaRPr lang="ru-RU" sz="26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ru-RU" sz="26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Высокие и низкие значения одинаково вероятны.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26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&lt; 0</a:t>
                      </a:r>
                      <a:endParaRPr lang="ru-RU" sz="2600" b="0" i="0" kern="1200" dirty="0">
                        <a:solidFill>
                          <a:schemeClr val="bg2">
                            <a:lumMod val="10000"/>
                          </a:schemeClr>
                        </a:solidFill>
                        <a:latin typeface="HSE Sans" panose="020000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ru-RU" sz="2600" b="0" i="0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HSE Sans" panose="02000000000000000000" pitchFamily="2" charset="0"/>
                          <a:ea typeface="+mn-ea"/>
                          <a:cs typeface="+mn-cs"/>
                        </a:rPr>
                        <a:t>Низкие накопленные значения более вероятны.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79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2409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Интерпретация результатов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55"/>
          <a:stretch/>
        </p:blipFill>
        <p:spPr bwMode="auto">
          <a:xfrm>
            <a:off x="1171312" y="1804309"/>
            <a:ext cx="9557648" cy="2767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347255" y="3945636"/>
            <a:ext cx="8640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1143689" y="4861032"/>
            <a:ext cx="10255831" cy="14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Одна независимая переменная пол: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1 –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мужчина,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2 –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женщина. Женщины – </a:t>
            </a:r>
            <a:r>
              <a:rPr lang="ru-RU" sz="2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референтная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группа.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 </a:t>
            </a:r>
            <a:endParaRPr lang="ru-RU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Поскольку коэффициент отрицательный (-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1,106)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то мужчины менее склонны получать высокие результаты, по сравнению с женщинами.  </a:t>
            </a:r>
          </a:p>
        </p:txBody>
      </p:sp>
    </p:spTree>
    <p:extLst>
      <p:ext uri="{BB962C8B-B14F-4D97-AF65-F5344CB8AC3E}">
        <p14:creationId xmlns:p14="http://schemas.microsoft.com/office/powerpoint/2010/main" val="2310015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Качество прогнозирования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174743"/>
            <a:ext cx="10653506" cy="3848315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	В качестве меры качества прогнозирования можно использовать коэффициент ранговой корреляции между переменной, указывающей фактически наблюдаемую категорию, и переменной, указывающей прогнозируемую категорию.</a:t>
            </a: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349487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rmAutofit/>
          </a:bodyPr>
          <a:lstStyle/>
          <a:p>
            <a:r>
              <a:rPr lang="ru-RU" sz="3400" b="1" dirty="0"/>
              <a:t>Полезные ссылки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85896" y="2113918"/>
            <a:ext cx="1095078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300" dirty="0" err="1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Мультиномиальная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 регрессия: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  <a:hlinkClick r:id="rId3"/>
              </a:rPr>
              <a:t>http://www.int-arch-photogramm-remote-sens-spatial-inf-sci.net/XL-8/193/2014/isprsarchives-XL-8-193-2014.pdf</a:t>
            </a:r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fr-FR" sz="230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  <a:hlinkClick r:id="rId3"/>
              </a:rPr>
              <a:t>https</a:t>
            </a:r>
            <a:r>
              <a:rPr lang="fr-FR" sz="23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  <a:hlinkClick r:id="rId3"/>
              </a:rPr>
              <a:t>://www.datasklr.com/logistic-regression/multinomial-logistic-regression</a:t>
            </a:r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r>
              <a:rPr lang="ru-RU" sz="2300" dirty="0">
                <a:solidFill>
                  <a:schemeClr val="bg2">
                    <a:lumMod val="10000"/>
                  </a:schemeClr>
                </a:solidFill>
                <a:latin typeface="HSE Sans" panose="02000000000000000000" pitchFamily="2" charset="0"/>
              </a:rPr>
              <a:t>Порядковая регрессия: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  <a:hlinkClick r:id="rId4"/>
              </a:rPr>
              <a:t>www.norusis.com/pdf/ASPC_v13.pdf</a:t>
            </a:r>
            <a:endParaRPr lang="en-US" sz="2300" dirty="0">
              <a:solidFill>
                <a:schemeClr val="bg2">
                  <a:lumMod val="10000"/>
                </a:schemeClr>
              </a:solidFill>
              <a:latin typeface="HSE Sans" panose="0200000000000000000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  <a:hlinkClick r:id="rId5"/>
              </a:rPr>
              <a:t>https://www.statsmodels.org/devel/examples/notebooks/generated/ordinal_regression.html?highlight=ordinal</a:t>
            </a:r>
            <a:endParaRPr lang="en-US" sz="2300" dirty="0">
              <a:solidFill>
                <a:schemeClr val="bg2">
                  <a:lumMod val="10000"/>
                </a:schemeClr>
              </a:solidFill>
              <a:latin typeface="HSE Sans" panose="0200000000000000000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L" sz="2300" dirty="0">
              <a:solidFill>
                <a:schemeClr val="bg2">
                  <a:lumMod val="10000"/>
                </a:schemeClr>
              </a:solidFill>
              <a:latin typeface="HSE Sans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281744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167" y="3188442"/>
            <a:ext cx="7634059" cy="1978323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4947" y="1187841"/>
            <a:ext cx="3935236" cy="435163"/>
          </a:xfrm>
        </p:spPr>
        <p:txBody>
          <a:bodyPr/>
          <a:lstStyle/>
          <a:p>
            <a:r>
              <a:rPr lang="ru-RU" sz="1900" dirty="0"/>
              <a:t>Факультет компьютерных наук</a:t>
            </a: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6204857" y="1193280"/>
            <a:ext cx="230142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900" dirty="0"/>
              <a:t>НИС "Анализ данных в </a:t>
            </a:r>
            <a:r>
              <a:rPr lang="en" sz="1900" dirty="0"/>
              <a:t>Python"</a:t>
            </a:r>
            <a:endParaRPr lang="ru-RU" sz="1900" dirty="0"/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 txBox="1">
            <a:spLocks/>
          </p:cNvSpPr>
          <p:nvPr/>
        </p:nvSpPr>
        <p:spPr>
          <a:xfrm>
            <a:off x="9107120" y="1198719"/>
            <a:ext cx="1773150" cy="4351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HSE Sans" panose="02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dirty="0"/>
              <a:t>Москва 2024</a:t>
            </a:r>
          </a:p>
        </p:txBody>
      </p:sp>
    </p:spTree>
    <p:extLst>
      <p:ext uri="{BB962C8B-B14F-4D97-AF65-F5344CB8AC3E}">
        <p14:creationId xmlns:p14="http://schemas.microsoft.com/office/powerpoint/2010/main" val="113278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Логистическая регрессия</a:t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87896"/>
              </p:ext>
            </p:extLst>
          </p:nvPr>
        </p:nvGraphicFramePr>
        <p:xfrm>
          <a:off x="731520" y="2286872"/>
          <a:ext cx="10912332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6674">
                  <a:extLst>
                    <a:ext uri="{9D8B030D-6E8A-4147-A177-3AD203B41FA5}">
                      <a16:colId xmlns:a16="http://schemas.microsoft.com/office/drawing/2014/main" val="917759330"/>
                    </a:ext>
                  </a:extLst>
                </a:gridCol>
                <a:gridCol w="5055786">
                  <a:extLst>
                    <a:ext uri="{9D8B030D-6E8A-4147-A177-3AD203B41FA5}">
                      <a16:colId xmlns:a16="http://schemas.microsoft.com/office/drawing/2014/main" val="2388769833"/>
                    </a:ext>
                  </a:extLst>
                </a:gridCol>
                <a:gridCol w="3579872">
                  <a:extLst>
                    <a:ext uri="{9D8B030D-6E8A-4147-A177-3AD203B41FA5}">
                      <a16:colId xmlns:a16="http://schemas.microsoft.com/office/drawing/2014/main" val="304830920"/>
                    </a:ext>
                  </a:extLst>
                </a:gridCol>
              </a:tblGrid>
              <a:tr h="774227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Регрессионная модель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Зависимая переменная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Независимые переменные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31356"/>
                  </a:ext>
                </a:extLst>
              </a:tr>
              <a:tr h="430126"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Бинарная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Бинарная</a:t>
                      </a:r>
                      <a:r>
                        <a:rPr lang="ru-RU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(да</a:t>
                      </a:r>
                      <a:r>
                        <a:rPr lang="en-US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</a:t>
                      </a:r>
                      <a:r>
                        <a:rPr lang="ru-RU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нет)</a:t>
                      </a:r>
                      <a:endParaRPr lang="ru-RU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Метрические</a:t>
                      </a:r>
                      <a:endParaRPr lang="en-US" sz="2400" baseline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Бинарные</a:t>
                      </a:r>
                      <a:endParaRPr lang="en-US" sz="2400" baseline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Категориальные, представленные набором бинарных переменных </a:t>
                      </a:r>
                      <a:endParaRPr lang="ru-RU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487992"/>
                  </a:ext>
                </a:extLst>
              </a:tr>
              <a:tr h="774227">
                <a:tc>
                  <a:txBody>
                    <a:bodyPr/>
                    <a:lstStyle/>
                    <a:p>
                      <a:pPr algn="l"/>
                      <a:r>
                        <a:rPr lang="ru-RU" sz="2400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Мультиномиальная</a:t>
                      </a:r>
                      <a:endParaRPr lang="ru-RU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Номинальная, имеющая более двух значений </a:t>
                      </a:r>
                      <a:r>
                        <a:rPr lang="en-US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ru-RU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красный, желтый, синий</a:t>
                      </a:r>
                      <a:r>
                        <a:rPr lang="en-US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59329"/>
                  </a:ext>
                </a:extLst>
              </a:tr>
              <a:tr h="946277">
                <a:tc>
                  <a:txBody>
                    <a:bodyPr/>
                    <a:lstStyle/>
                    <a:p>
                      <a:pPr algn="l"/>
                      <a:r>
                        <a:rPr lang="ru-RU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Порядковая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Порядковая, имеющая более двух значений </a:t>
                      </a:r>
                      <a:r>
                        <a:rPr lang="en-US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ru-RU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плохо, хорошо, отлично</a:t>
                      </a:r>
                      <a:r>
                        <a:rPr lang="en-US" sz="2400" baseline="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ru-RU" sz="24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11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00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 err="1"/>
              <a:t>Мультиномиальная</a:t>
            </a:r>
            <a:r>
              <a:rPr lang="ru-RU" sz="3600" b="1" dirty="0"/>
              <a:t> логистическая регрессия</a:t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266183"/>
            <a:ext cx="10974038" cy="3848315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Это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вариант логистической регрессии, при котором зависимая переменная является номинальной и имеет больше двух значений. Независимыми переменными могут быть интервальные и категориальные переменные.</a:t>
            </a:r>
          </a:p>
          <a:p>
            <a:pPr algn="just">
              <a:spcBef>
                <a:spcPts val="0"/>
              </a:spcBef>
            </a:pP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	Проводится множественный бинарный логистический регрессионный анализ для различных комбинаций двух групп. Это аналогично созданию фиктивных переменных (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dummy)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. При этом одна из групп принимается за </a:t>
            </a:r>
            <a:r>
              <a:rPr lang="ru-RU" sz="2500" dirty="0" err="1">
                <a:solidFill>
                  <a:schemeClr val="bg2">
                    <a:lumMod val="10000"/>
                  </a:schemeClr>
                </a:solidFill>
              </a:rPr>
              <a:t>референтную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 (эталонную). Как правило, это самая многочисленная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или малочисленная группа.</a:t>
            </a: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425304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Результаты анализа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174743"/>
            <a:ext cx="10974038" cy="3848315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	Подсчитывается вероятность принадлежности наблюдения к каждой группе, формируемой значениями зависимой переменной.  Наблюдение будет отнесено к группе, где подсчитанная на основе модели вероятность больше.</a:t>
            </a:r>
          </a:p>
          <a:p>
            <a:pPr algn="just">
              <a:spcBef>
                <a:spcPts val="0"/>
              </a:spcBef>
            </a:pP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	Качество модели может быть оценено тем, насколько точно была предсказана принадлежность к той или иной группе на основе сравнения предсказанных и реальных данных.</a:t>
            </a:r>
          </a:p>
          <a:p>
            <a:pPr algn="just">
              <a:spcBef>
                <a:spcPts val="0"/>
              </a:spcBef>
            </a:pP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	Хорошая модель даёт не менее 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25%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 улучшений по сравнению с моделью, предусматривающей отсутствие независимых переменных, т.е. предсказание случайным способом. </a:t>
            </a: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274450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5807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Диагностика модели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1732783"/>
            <a:ext cx="10974038" cy="3848315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	Анализ столбца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</a:rPr>
              <a:t>Std. Error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позволяет выявить некоторые проблемы в модели. Если значение показателя превышает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, то может наблюдаться одна из следующих проблем:</a:t>
            </a: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300" dirty="0" err="1">
                <a:solidFill>
                  <a:schemeClr val="bg2">
                    <a:lumMod val="10000"/>
                  </a:schemeClr>
                </a:solidFill>
              </a:rPr>
              <a:t>Мультиколлинеарность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Наличие большого числа пропущенных данных,</a:t>
            </a: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Наличие пустых ячеек в таблицах сопряжённости между зависимой и независимыми переменными. Зачастую возникает когда независимая переменная интервальная. Возможное решение – перекодирование независимой переменной из интервальной в категориальную с небольшим числом значений.</a:t>
            </a: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 Проблема </a:t>
            </a:r>
            <a:r>
              <a:rPr lang="en-US" sz="2300" dirty="0">
                <a:solidFill>
                  <a:schemeClr val="bg2">
                    <a:lumMod val="10000"/>
                  </a:schemeClr>
                </a:solidFill>
              </a:rPr>
              <a:t>“complete separation”, </a:t>
            </a:r>
            <a:r>
              <a:rPr lang="fr-FR" sz="23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2300" dirty="0">
                <a:solidFill>
                  <a:schemeClr val="bg2">
                    <a:lumMod val="10000"/>
                  </a:schemeClr>
                </a:solidFill>
              </a:rPr>
              <a:t>когда все наблюдения по значению независимой переменный могут однозначно быть отнесены к одной из групп, формируемых значениями зависимой переменной. </a:t>
            </a:r>
          </a:p>
          <a:p>
            <a:pPr algn="just">
              <a:spcBef>
                <a:spcPts val="0"/>
              </a:spcBef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3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30007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5807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Графическое представление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 l="20750" t="13407" r="21693" b="10797"/>
          <a:stretch>
            <a:fillRect/>
          </a:stretch>
        </p:blipFill>
        <p:spPr bwMode="auto">
          <a:xfrm>
            <a:off x="2810694" y="1819862"/>
            <a:ext cx="6583986" cy="487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979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5807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Интерпретация результатов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02"/>
          <a:stretch/>
        </p:blipFill>
        <p:spPr bwMode="auto">
          <a:xfrm>
            <a:off x="6345398" y="1631868"/>
            <a:ext cx="3606322" cy="37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7865650" y="2906160"/>
            <a:ext cx="8640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31189" y="2121279"/>
            <a:ext cx="517180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Предиктор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“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”: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 – male,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 – female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референтная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группа)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HSE Sans" panose="02000000000000000000"/>
              <a:cs typeface="Arial" panose="020B0604020202020204" pitchFamily="34" charset="0"/>
            </a:endParaRPr>
          </a:p>
          <a:p>
            <a:pPr algn="just"/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Зависимая переменная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“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 завтрака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”: </a:t>
            </a:r>
            <a:endParaRPr lang="ru-RU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Breakfast bar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(сухой завтрак в форме батончика)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, </a:t>
            </a:r>
            <a:endParaRPr lang="ru-RU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Oatmeal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(овсяная каша)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, </a:t>
            </a:r>
            <a:endParaRPr lang="ru-RU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Cereal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(каша из злаков) – </a:t>
            </a:r>
            <a:r>
              <a:rPr lang="ru-RU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референтная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группа.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HSE Sans" panose="02000000000000000000"/>
              <a:cs typeface="Arial" panose="020B0604020202020204" pitchFamily="34" charset="0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31189" y="5540917"/>
            <a:ext cx="1105740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-,147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 –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мужчины по сравнению с женщинами менее склонны выбрать вариант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breakfast bar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 сравнению с вариантом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cereal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(0,05) - мужчины по сравнению с женщинами более склонны выбрать вариант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outmeal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 сравнению с вариантом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HSE Sans" panose="02000000000000000000"/>
                <a:cs typeface="Arial" panose="020B0604020202020204" pitchFamily="34" charset="0"/>
              </a:rPr>
              <a:t>cereal.</a:t>
            </a:r>
            <a:endParaRPr lang="ru-RU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865650" y="4003440"/>
            <a:ext cx="8640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4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36"/>
          <a:stretch/>
        </p:blipFill>
        <p:spPr bwMode="auto">
          <a:xfrm>
            <a:off x="6810554" y="1576549"/>
            <a:ext cx="3894232" cy="378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05807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Интерпретация результатов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8559335" y="2985516"/>
            <a:ext cx="8640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731189" y="2073981"/>
            <a:ext cx="517180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RRR (relative risk ratio)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аналог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Odds Ratio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рассчитываемого как 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(B)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бинарной регрессии, и показывающего изменение</a:t>
            </a:r>
            <a:r>
              <a:rPr lang="en-SL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шансов на положительный исход при изменении значения переменной на единицу.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731189" y="5367491"/>
            <a:ext cx="11057405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ODDSm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ODDSf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0,864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т.е. шансы у мужчин выбрать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Breakfast Bar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вместо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Cereal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14%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меньше, чем у женщин.</a:t>
            </a:r>
          </a:p>
          <a:p>
            <a:pPr algn="just"/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= 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ODDSm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ODDSf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т.е. шансы у мужчин выбрать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Oatmeal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вместо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Cereal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5% </a:t>
            </a:r>
            <a:r>
              <a:rPr lang="ru-RU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больше, чем у женщин.</a:t>
            </a:r>
            <a:endParaRPr lang="en-US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0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8559335" y="4181982"/>
            <a:ext cx="8640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1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>
          <a:xfrm>
            <a:off x="1143689" y="540904"/>
            <a:ext cx="2024054" cy="415925"/>
          </a:xfrm>
        </p:spPr>
        <p:txBody>
          <a:bodyPr/>
          <a:lstStyle/>
          <a:p>
            <a:r>
              <a:rPr lang="ru-RU" dirty="0"/>
              <a:t>НИС "Анализ данных в </a:t>
            </a:r>
            <a:r>
              <a:rPr lang="en" dirty="0"/>
              <a:t>Python"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Лекция 8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85897" y="1317158"/>
            <a:ext cx="11057955" cy="777025"/>
          </a:xfrm>
        </p:spPr>
        <p:txBody>
          <a:bodyPr>
            <a:noAutofit/>
          </a:bodyPr>
          <a:lstStyle/>
          <a:p>
            <a:r>
              <a:rPr lang="ru-RU" sz="3600" b="1" dirty="0"/>
              <a:t>Порядковая регрессия</a:t>
            </a:r>
            <a:br>
              <a:rPr lang="ru-RU" sz="3600" b="1" dirty="0"/>
            </a:br>
            <a:endParaRPr lang="ru-RU" sz="3600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669814" y="2218885"/>
            <a:ext cx="10729706" cy="3848315"/>
          </a:xfrm>
        </p:spPr>
        <p:txBody>
          <a:bodyPr numCol="1"/>
          <a:lstStyle/>
          <a:p>
            <a:pPr algn="just">
              <a:spcBef>
                <a:spcPts val="0"/>
              </a:spcBef>
            </a:pP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	Применяется когда зависимая переменная имеет порядковую шкалу измерения значений. </a:t>
            </a:r>
          </a:p>
          <a:p>
            <a:pPr algn="just">
              <a:spcBef>
                <a:spcPts val="0"/>
              </a:spcBef>
            </a:pP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	Рассчитывается не вероятность наступления определённого события, как в </a:t>
            </a:r>
            <a:r>
              <a:rPr lang="ru-RU" sz="2500" dirty="0" err="1">
                <a:solidFill>
                  <a:schemeClr val="bg2">
                    <a:lumMod val="10000"/>
                  </a:schemeClr>
                </a:solidFill>
              </a:rPr>
              <a:t>мультиномиальной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 логистической регрессии,  а вероятность наступления события и всех других событий, соответствующих меньшему значению зависимой переменной.</a:t>
            </a:r>
          </a:p>
          <a:p>
            <a:pPr algn="just">
              <a:spcBef>
                <a:spcPts val="0"/>
              </a:spcBef>
            </a:pP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	Может применяться когда отношения шансов для каждой независимой переменной не изменяются по разным уровням зависимой переменной.</a:t>
            </a:r>
            <a:r>
              <a:rPr lang="en-US" sz="25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Для проверки этой </a:t>
            </a:r>
            <a:r>
              <a:rPr lang="ru-RU" sz="2500" dirty="0" err="1">
                <a:solidFill>
                  <a:schemeClr val="bg2">
                    <a:lumMod val="10000"/>
                  </a:schemeClr>
                </a:solidFill>
              </a:rPr>
              <a:t>предпослыки</a:t>
            </a:r>
            <a:r>
              <a:rPr lang="ru-RU" sz="2500" dirty="0">
                <a:solidFill>
                  <a:schemeClr val="bg2">
                    <a:lumMod val="10000"/>
                  </a:schemeClr>
                </a:solidFill>
              </a:rPr>
              <a:t> используется тест параллельных линий.</a:t>
            </a: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en-US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  <a:p>
            <a:pPr algn="just">
              <a:spcBef>
                <a:spcPts val="0"/>
              </a:spcBef>
            </a:pPr>
            <a:endParaRPr lang="ru-RU" sz="2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Мультиномиальная</a:t>
            </a:r>
            <a:r>
              <a:rPr lang="ru-RU" dirty="0"/>
              <a:t> и порядковая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3044196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schemas.openxmlformats.org/package/2006/metadata/core-properties"/>
    <ds:schemaRef ds:uri="e96afe77-3acb-4328-97fc-408e1bde3ecd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9875bd71-cde8-496c-a136-433f55d5e6d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8546</TotalTime>
  <Words>1124</Words>
  <Application>Microsoft Macintosh PowerPoint</Application>
  <PresentationFormat>Широкоэкранный</PresentationFormat>
  <Paragraphs>143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HSE Sans</vt:lpstr>
      <vt:lpstr>Office Theme</vt:lpstr>
      <vt:lpstr>Лекция 6 Мультиномиальная и порядковая регрессии</vt:lpstr>
      <vt:lpstr>Логистическая регрессия </vt:lpstr>
      <vt:lpstr>Мультиномиальная логистическая регрессия </vt:lpstr>
      <vt:lpstr>Результаты анализа</vt:lpstr>
      <vt:lpstr>Диагностика модели</vt:lpstr>
      <vt:lpstr>Графическое представление</vt:lpstr>
      <vt:lpstr>Интерпретация результатов</vt:lpstr>
      <vt:lpstr>Интерпретация результатов</vt:lpstr>
      <vt:lpstr>Порядковая регрессия </vt:lpstr>
      <vt:lpstr>Пример зависимой переменной</vt:lpstr>
      <vt:lpstr>Пример со шкалой Лайкерта</vt:lpstr>
      <vt:lpstr>Интерпретация коэффициентов регрессии</vt:lpstr>
      <vt:lpstr>Интерпретация результатов</vt:lpstr>
      <vt:lpstr>Качество прогнозирования</vt:lpstr>
      <vt:lpstr>Полезные ссылки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Меликян Алиса Валерьевна</cp:lastModifiedBy>
  <cp:revision>420</cp:revision>
  <cp:lastPrinted>2021-11-11T13:08:42Z</cp:lastPrinted>
  <dcterms:created xsi:type="dcterms:W3CDTF">2021-11-11T08:52:47Z</dcterms:created>
  <dcterms:modified xsi:type="dcterms:W3CDTF">2024-11-18T14:17:58Z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