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8"/>
  </p:notesMasterIdLst>
  <p:sldIdLst>
    <p:sldId id="271" r:id="rId5"/>
    <p:sldId id="358" r:id="rId6"/>
    <p:sldId id="365" r:id="rId7"/>
    <p:sldId id="366" r:id="rId8"/>
    <p:sldId id="367" r:id="rId9"/>
    <p:sldId id="368" r:id="rId10"/>
    <p:sldId id="369" r:id="rId11"/>
    <p:sldId id="370" r:id="rId12"/>
    <p:sldId id="371" r:id="rId13"/>
    <p:sldId id="364" r:id="rId14"/>
    <p:sldId id="341" r:id="rId15"/>
    <p:sldId id="342" r:id="rId16"/>
    <p:sldId id="343" r:id="rId17"/>
    <p:sldId id="344" r:id="rId18"/>
    <p:sldId id="345" r:id="rId19"/>
    <p:sldId id="346" r:id="rId20"/>
    <p:sldId id="298" r:id="rId21"/>
    <p:sldId id="299" r:id="rId22"/>
    <p:sldId id="300" r:id="rId23"/>
    <p:sldId id="301" r:id="rId24"/>
    <p:sldId id="360" r:id="rId25"/>
    <p:sldId id="361" r:id="rId26"/>
    <p:sldId id="362" r:id="rId27"/>
    <p:sldId id="363" r:id="rId28"/>
    <p:sldId id="308" r:id="rId29"/>
    <p:sldId id="309" r:id="rId30"/>
    <p:sldId id="310" r:id="rId31"/>
    <p:sldId id="312" r:id="rId32"/>
    <p:sldId id="313" r:id="rId33"/>
    <p:sldId id="314" r:id="rId34"/>
    <p:sldId id="315"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47" r:id="rId49"/>
    <p:sldId id="348" r:id="rId50"/>
    <p:sldId id="350" r:id="rId51"/>
    <p:sldId id="351" r:id="rId52"/>
    <p:sldId id="352" r:id="rId53"/>
    <p:sldId id="353" r:id="rId54"/>
    <p:sldId id="354" r:id="rId55"/>
    <p:sldId id="359" r:id="rId56"/>
    <p:sldId id="340" r:id="rId57"/>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29C63"/>
    <a:srgbClr val="96628C"/>
    <a:srgbClr val="11A0D7"/>
    <a:srgbClr val="E61F3D"/>
    <a:srgbClr val="CD5A5A"/>
    <a:srgbClr val="FFD746"/>
    <a:srgbClr val="0E2D6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5"/>
    <p:restoredTop sz="94684"/>
  </p:normalViewPr>
  <p:slideViewPr>
    <p:cSldViewPr snapToGrid="0" snapToObjects="1">
      <p:cViewPr varScale="1">
        <p:scale>
          <a:sx n="105" d="100"/>
          <a:sy n="105" d="100"/>
        </p:scale>
        <p:origin x="1038" y="96"/>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09/09/2024</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ru-RU" sz="4400" dirty="0">
                <a:solidFill>
                  <a:srgbClr val="102D69"/>
                </a:solidFill>
                <a:latin typeface="HSE Sans" panose="02000000000000000000" pitchFamily="2" charset="0"/>
              </a:rPr>
              <a:t>Название презентации</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может быть набрано в две </a:t>
            </a:r>
            <a:br>
              <a:rPr lang="ru-RU" sz="4400" dirty="0">
                <a:solidFill>
                  <a:srgbClr val="102D69"/>
                </a:solidFill>
                <a:latin typeface="HSE Sans" panose="02000000000000000000" pitchFamily="2" charset="0"/>
              </a:rPr>
            </a:br>
            <a:r>
              <a:rPr lang="ru-RU" sz="4400" dirty="0">
                <a:solidFill>
                  <a:srgbClr val="102D69"/>
                </a:solidFill>
                <a:latin typeface="HSE Sans" panose="02000000000000000000" pitchFamily="2" charset="0"/>
              </a:rPr>
              <a:t>или три строки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p:spPr>
        <p:txBody>
          <a:bodyPr lIns="0" tIns="0" rIns="0" bIns="0" anchor="t">
            <a:noAutofit/>
          </a:bodyPr>
          <a:lstStyle>
            <a:lvl1pPr marL="0" indent="0" algn="l">
              <a:lnSpc>
                <a:spcPct val="100000"/>
              </a:lnSpc>
              <a:spcBef>
                <a:spcPts val="0"/>
              </a:spcBef>
              <a:buNone/>
              <a:defRPr sz="1600" b="0" i="0">
                <a:latin typeface="Arial" panose="020B0604020202020204" pitchFamily="34" charset="0"/>
                <a:cs typeface="Arial" panose="020B0604020202020204" pitchFamily="34"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ru-RU" dirty="0">
                <a:latin typeface="HSE Sans" panose="02000000000000000000" pitchFamily="2" charset="0"/>
              </a:rPr>
              <a:t>Название факультета</a:t>
            </a:r>
            <a:br>
              <a:rPr lang="ru-RU" dirty="0">
                <a:latin typeface="HSE Sans" panose="02000000000000000000" pitchFamily="2" charset="0"/>
              </a:rPr>
            </a:br>
            <a:r>
              <a:rPr lang="ru-RU" dirty="0">
                <a:latin typeface="HSE Sans" panose="02000000000000000000" pitchFamily="2" charset="0"/>
              </a:rPr>
              <a:t>в две строки</a:t>
            </a:r>
            <a:r>
              <a:rPr lang="en-GB" dirty="0">
                <a:latin typeface="HSE Sans" panose="02000000000000000000" pitchFamily="2" charset="0"/>
              </a:rPr>
              <a:t> (16 </a:t>
            </a:r>
            <a:r>
              <a:rPr lang="en-GB" dirty="0" err="1">
                <a:latin typeface="HSE Sans" panose="02000000000000000000" pitchFamily="2" charset="0"/>
              </a:rPr>
              <a:t>pt</a:t>
            </a:r>
            <a:r>
              <a:rPr lang="en-GB" dirty="0">
                <a:latin typeface="HSE Sans" panose="02000000000000000000" pitchFamily="2" charset="0"/>
              </a:rPr>
              <a:t>)</a:t>
            </a:r>
            <a:endParaRPr lang="ru-RU"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Название подразделения</a:t>
            </a:r>
            <a:br>
              <a:rPr lang="ru-RU" sz="1200" dirty="0">
                <a:latin typeface="HSE Sans" panose="02000000000000000000" pitchFamily="2" charset="0"/>
              </a:rPr>
            </a:br>
            <a:r>
              <a:rPr lang="ru-RU" sz="1200" dirty="0">
                <a:latin typeface="HSE Sans" panose="02000000000000000000" pitchFamily="2" charset="0"/>
              </a:rPr>
              <a:t>в две или три строки</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200" dirty="0">
                <a:latin typeface="HSE Sans" panose="02000000000000000000" pitchFamily="2" charset="0"/>
              </a:rPr>
              <a:t>Москва</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(12pt)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1600" dirty="0">
                <a:latin typeface="HSE Sans" panose="02000000000000000000" pitchFamily="2" charset="0"/>
              </a:rPr>
              <a:t>Если нужно больше места, то используйте подзаголовок</a:t>
            </a:r>
            <a:r>
              <a:rPr lang="en-GB" sz="1600" dirty="0">
                <a:latin typeface="HSE Sans" panose="02000000000000000000" pitchFamily="2" charset="0"/>
              </a:rPr>
              <a:t>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9C21DFE9-C3B2-C54E-9275-7776355F736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5A73F99D-6D58-724E-ADB3-150D9B24F8CB}"/>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7E89E360-BE39-5041-BAD6-C7B708340AA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Дополнительная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цветовая гамма</a:t>
            </a: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Для оформления графиков, таблиц, диаграмм могут потребоваться дополнительные цвета и вы совершенно правы, задавая вопрос, какие цвета использовать и где их взять. Мы предлагаем использовать палитру цветов Вышки для этих целей.</a:t>
            </a: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9856D01B-EC9A-6047-B7FB-D47084AB3F50}"/>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83E23342-AC91-354A-9A28-A14FF7BADCD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BB1CCE68-8F57-1A41-BC43-633D2EFC801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276999"/>
          </a:xfrm>
          <a:prstGeom prst="rect">
            <a:avLst/>
          </a:prstGeom>
          <a:noFill/>
        </p:spPr>
        <p:txBody>
          <a:bodyPr wrap="square" lIns="0" tIns="0" rIns="0" bIns="0" rtlCol="0">
            <a:spAutoFit/>
          </a:bodyPr>
          <a:lstStyle/>
          <a:p>
            <a:pPr algn="ctr"/>
            <a:fld id="{32AF94B5-93D7-5247-B727-C7089232F508}" type="slidenum">
              <a:rPr lang="ru-RU" sz="1800" smtClean="0">
                <a:solidFill>
                  <a:srgbClr val="102D69"/>
                </a:solidFill>
                <a:latin typeface="Arial" panose="020B0604020202020204" pitchFamily="34" charset="0"/>
                <a:cs typeface="Arial" panose="020B0604020202020204" pitchFamily="34" charset="0"/>
              </a:rPr>
              <a:pPr algn="ctr"/>
              <a:t>‹#›</a:t>
            </a:fld>
            <a:endParaRPr lang="ru-RU" sz="1800" dirty="0">
              <a:solidFill>
                <a:srgbClr val="102D69"/>
              </a:solidFill>
              <a:latin typeface="Arial" panose="020B0604020202020204" pitchFamily="34" charset="0"/>
              <a:cs typeface="Arial" panose="020B0604020202020204" pitchFamily="34"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2800" dirty="0">
                <a:solidFill>
                  <a:schemeClr val="tx1"/>
                </a:solidFill>
                <a:latin typeface="HSE Sans" panose="02000000000000000000" pitchFamily="2" charset="0"/>
              </a:rPr>
              <a:t>Чтобы слайд не выглядел пустым, сюда можно поставить иллюстрацию или фотографию</a:t>
            </a:r>
            <a:endParaRPr lang="en-RU" sz="280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Arial" panose="020B0604020202020204" pitchFamily="34" charset="0"/>
                <a:cs typeface="Arial" panose="020B0604020202020204" pitchFamily="34"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276999"/>
          </a:xfrm>
          <a:prstGeom prst="rect">
            <a:avLst/>
          </a:prstGeom>
          <a:noFill/>
        </p:spPr>
        <p:txBody>
          <a:bodyPr wrap="square" lIns="0" tIns="0" rIns="0" bIns="0" rtlCol="0">
            <a:spAutoFit/>
          </a:bodyPr>
          <a:lstStyle/>
          <a:p>
            <a:pPr algn="ctr"/>
            <a:fld id="{32AF94B5-93D7-5247-B727-C7089232F508}" type="slidenum">
              <a:rPr lang="ru-RU" sz="1800" smtClean="0">
                <a:solidFill>
                  <a:srgbClr val="102D69"/>
                </a:solidFill>
                <a:latin typeface="Arial" panose="020B0604020202020204" pitchFamily="34" charset="0"/>
                <a:cs typeface="Arial" panose="020B0604020202020204" pitchFamily="34" charset="0"/>
              </a:rPr>
              <a:pPr algn="ctr"/>
              <a:t>‹#›</a:t>
            </a:fld>
            <a:endParaRPr lang="ru-RU" sz="1800" dirty="0">
              <a:solidFill>
                <a:srgbClr val="102D69"/>
              </a:solidFill>
              <a:latin typeface="Arial" panose="020B0604020202020204" pitchFamily="34" charset="0"/>
              <a:cs typeface="Arial" panose="020B0604020202020204" pitchFamily="34"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5026DBD8-54A3-1446-9D3B-BA2B38460F1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E8AA3569-5054-7D47-AB14-BCFB0440D0A6}"/>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ru-RU" sz="1300" dirty="0">
                <a:latin typeface="HSE Sans" panose="02000000000000000000" pitchFamily="2" charset="0"/>
              </a:rPr>
              <a:t>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текста много, то рекомендуем набирать его в несколько колонок, две или три.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a:t>
            </a:r>
          </a:p>
        </p:txBody>
      </p:sp>
      <p:sp>
        <p:nvSpPr>
          <p:cNvPr id="18" name="Текст 39">
            <a:extLst>
              <a:ext uri="{FF2B5EF4-FFF2-40B4-BE49-F238E27FC236}">
                <a16:creationId xmlns:a16="http://schemas.microsoft.com/office/drawing/2014/main" id="{8A048480-30C9-044E-8C2E-0F67398FEE12}"/>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C2D710AE-3CBE-5940-A7EB-F96132E6592D}"/>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FCC5A33D-0A3C-F140-B745-367744A5F308}"/>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lvl="0"/>
            <a:r>
              <a:rPr lang="ru-RU" dirty="0"/>
              <a:t>Небольшие куски текста (13</a:t>
            </a:r>
            <a:r>
              <a:rPr lang="en-US" dirty="0" err="1"/>
              <a:t>pt</a:t>
            </a:r>
            <a:r>
              <a:rPr lang="en-US" dirty="0"/>
              <a:t>) </a:t>
            </a:r>
            <a:r>
              <a:rPr lang="ru-RU" dirty="0"/>
              <a:t>можно набирать в одну колонку, но не делайте колонку на всю ширину экрана. Текст, набранный длинной строкой очень трудно читать, подумайте о тех, кто будет читать вашу презентацию. Старайтесь чтобы в строке было в среднем семь — девять слов. Большее количество слов в строке способствует хорошему сну, но не чтению. Если у вас есть свободное пространство и вы считаете, что текст одинок и ему нужна компания, то поставьте рядом небольшое изображение, которое иллюстрирует ваш текст или дополняет его.</a:t>
            </a: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sz="3200" dirty="0">
                <a:solidFill>
                  <a:srgbClr val="102D69"/>
                </a:solidFill>
                <a:latin typeface="HSE Sans" panose="02000000000000000000" pitchFamily="2" charset="0"/>
              </a:rPr>
              <a:t>Небольшую фразу, с важной информацией, можно выделить, набрав ее более крупным кеглем, чем обычный  текст. Делать это часто не рекомендуется.</a:t>
            </a:r>
          </a:p>
          <a:p>
            <a:pPr lvl="0"/>
            <a:endParaRPr lang="ru-RU" dirty="0"/>
          </a:p>
        </p:txBody>
      </p:sp>
      <p:sp>
        <p:nvSpPr>
          <p:cNvPr id="24" name="Текст 39">
            <a:extLst>
              <a:ext uri="{FF2B5EF4-FFF2-40B4-BE49-F238E27FC236}">
                <a16:creationId xmlns:a16="http://schemas.microsoft.com/office/drawing/2014/main" id="{3BE4279A-8109-B244-B721-18F10C696B17}"/>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3" name="Текст 37">
            <a:extLst>
              <a:ext uri="{FF2B5EF4-FFF2-40B4-BE49-F238E27FC236}">
                <a16:creationId xmlns:a16="http://schemas.microsoft.com/office/drawing/2014/main" id="{A9BD5ADD-B3F2-C342-82F7-83683F040D2F}"/>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4F15CBC0-FC8B-744E-95A7-C9863CDC31B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BC3B54AA-A0BD-E646-B3B7-C0E724D26D23}"/>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a:t>
            </a:r>
            <a:br>
              <a:rPr lang="ru-RU" sz="2400" dirty="0">
                <a:solidFill>
                  <a:srgbClr val="102D69"/>
                </a:solidFill>
                <a:latin typeface="HSE Sans" panose="02000000000000000000" pitchFamily="2" charset="0"/>
              </a:rPr>
            </a:br>
            <a:r>
              <a:rPr lang="ru-RU" sz="2400" dirty="0">
                <a:solidFill>
                  <a:srgbClr val="102D69"/>
                </a:solidFill>
                <a:latin typeface="HSE Sans" panose="02000000000000000000" pitchFamily="2" charset="0"/>
              </a:rPr>
              <a:t>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p:spPr>
        <p:txBody>
          <a:bodyPr/>
          <a:lstStyle/>
          <a:p>
            <a:endParaRPr lang="ru-RU"/>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3E0AB43B-5E98-6042-A282-C61E0C5A37B9}"/>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7388A8DF-D130-5445-A3F8-F96E1202BA19}"/>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02CBC466-1703-7541-94E4-AC76F4E6D938}"/>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графика. Обратите внимание, что название графика набирается меньшим кеглем, чем заголовок</a:t>
            </a:r>
            <a:r>
              <a:rPr lang="en-GB" sz="1600" dirty="0">
                <a:solidFill>
                  <a:srgbClr val="102D69"/>
                </a:solidFill>
                <a:latin typeface="HSE Sans" panose="02000000000000000000" pitchFamily="2" charset="0"/>
              </a:rPr>
              <a:t> (16pt)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Текст 37">
            <a:extLst>
              <a:ext uri="{FF2B5EF4-FFF2-40B4-BE49-F238E27FC236}">
                <a16:creationId xmlns:a16="http://schemas.microsoft.com/office/drawing/2014/main" id="{D9986185-6D5E-FD48-A5CA-AF2D5B58A3E7}"/>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3" name="Текст 39">
            <a:extLst>
              <a:ext uri="{FF2B5EF4-FFF2-40B4-BE49-F238E27FC236}">
                <a16:creationId xmlns:a16="http://schemas.microsoft.com/office/drawing/2014/main" id="{5DBFD327-E3A8-944A-AABF-7D813AD0F13C}"/>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D206FCE0-05C3-2C45-A7D6-1FC287C017BE}"/>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p:spPr>
        <p:txBody>
          <a:bodyPr lIns="0" tIns="0" rIns="0" bIns="0" anchor="t">
            <a:normAutofit/>
          </a:bodyPr>
          <a:lstStyle>
            <a:lvl1pPr>
              <a:lnSpc>
                <a:spcPct val="100000"/>
              </a:lnSpc>
              <a:defRPr sz="2400" b="0" i="0">
                <a:latin typeface="HSE Sans" panose="02000000000000000000" pitchFamily="2" charset="0"/>
              </a:defRPr>
            </a:lvl1pPr>
          </a:lstStyle>
          <a:p>
            <a:r>
              <a:rPr lang="ru-RU" sz="2400" dirty="0">
                <a:solidFill>
                  <a:srgbClr val="102D69"/>
                </a:solidFill>
                <a:latin typeface="HSE Sans" panose="02000000000000000000" pitchFamily="2" charset="0"/>
              </a:rPr>
              <a:t>Заголовок может быть набран в две или три строки</a:t>
            </a:r>
            <a:r>
              <a:rPr lang="en-GB" sz="2400" dirty="0">
                <a:solidFill>
                  <a:srgbClr val="102D69"/>
                </a:solidFill>
                <a:latin typeface="HSE Sans" panose="02000000000000000000" pitchFamily="2" charset="0"/>
              </a:rPr>
              <a:t> (24 </a:t>
            </a:r>
            <a:r>
              <a:rPr lang="en-GB" sz="2400" dirty="0" err="1">
                <a:solidFill>
                  <a:srgbClr val="102D69"/>
                </a:solidFill>
                <a:latin typeface="HSE Sans" panose="02000000000000000000" pitchFamily="2" charset="0"/>
              </a:rPr>
              <a:t>pt</a:t>
            </a:r>
            <a:r>
              <a:rPr lang="en-GB"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300" dirty="0">
                <a:latin typeface="HSE Sans" panose="02000000000000000000" pitchFamily="2" charset="0"/>
              </a:rPr>
              <a:t>Если у вас мало данных, то не переживайте. Сделайте несколько крупных цифр и аккуратные подписи к ним, это позволит подать информацию красиво и аккуратно.</a:t>
            </a: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Текст 37">
            <a:extLst>
              <a:ext uri="{FF2B5EF4-FFF2-40B4-BE49-F238E27FC236}">
                <a16:creationId xmlns:a16="http://schemas.microsoft.com/office/drawing/2014/main" id="{6EC59AAD-5962-8D49-BF4D-7DA5D573073E}"/>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2" name="Текст 39">
            <a:extLst>
              <a:ext uri="{FF2B5EF4-FFF2-40B4-BE49-F238E27FC236}">
                <a16:creationId xmlns:a16="http://schemas.microsoft.com/office/drawing/2014/main" id="{49041ACC-EEF4-D34B-A7DE-87B1AF2ED383}"/>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4" name="Текст 39">
            <a:extLst>
              <a:ext uri="{FF2B5EF4-FFF2-40B4-BE49-F238E27FC236}">
                <a16:creationId xmlns:a16="http://schemas.microsoft.com/office/drawing/2014/main" id="{BF93B2CC-81A4-0943-AF6C-C86576792995}"/>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p:spPr>
        <p:txBody>
          <a:bodyPr/>
          <a:lstStyle/>
          <a:p>
            <a:endParaRPr lang="ru-RU"/>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4" name="Текст 37">
            <a:extLst>
              <a:ext uri="{FF2B5EF4-FFF2-40B4-BE49-F238E27FC236}">
                <a16:creationId xmlns:a16="http://schemas.microsoft.com/office/drawing/2014/main" id="{44D0326E-FD7A-3541-A998-62A1C30E2738}"/>
              </a:ext>
            </a:extLst>
          </p:cNvPr>
          <p:cNvSpPr>
            <a:spLocks noGrp="1"/>
          </p:cNvSpPr>
          <p:nvPr>
            <p:ph type="body" sz="quarter" idx="13" hasCustomPrompt="1"/>
          </p:nvPr>
        </p:nvSpPr>
        <p:spPr>
          <a:xfrm>
            <a:off x="1143689" y="540904"/>
            <a:ext cx="1901825" cy="415925"/>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ru-RU" sz="1000" dirty="0">
                <a:latin typeface="HSE Sans" panose="02000000000000000000" pitchFamily="2" charset="0"/>
              </a:rPr>
              <a:t>Название подразделения</a:t>
            </a:r>
            <a:br>
              <a:rPr lang="ru-RU" sz="1000" dirty="0">
                <a:latin typeface="HSE Sans" panose="02000000000000000000" pitchFamily="2" charset="0"/>
              </a:rPr>
            </a:br>
            <a:r>
              <a:rPr lang="ru-RU" sz="1000" dirty="0">
                <a:latin typeface="HSE Sans" panose="02000000000000000000" pitchFamily="2" charset="0"/>
              </a:rPr>
              <a:t>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5" name="Текст 39">
            <a:extLst>
              <a:ext uri="{FF2B5EF4-FFF2-40B4-BE49-F238E27FC236}">
                <a16:creationId xmlns:a16="http://schemas.microsoft.com/office/drawing/2014/main" id="{279CCCA0-F959-5245-8321-106D3C5E837D}"/>
              </a:ext>
            </a:extLst>
          </p:cNvPr>
          <p:cNvSpPr>
            <a:spLocks noGrp="1"/>
          </p:cNvSpPr>
          <p:nvPr>
            <p:ph type="body" sz="quarter" idx="14" hasCustomPrompt="1"/>
          </p:nvPr>
        </p:nvSpPr>
        <p:spPr>
          <a:xfrm>
            <a:off x="3459163"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презентации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7" name="Текст 39">
            <a:extLst>
              <a:ext uri="{FF2B5EF4-FFF2-40B4-BE49-F238E27FC236}">
                <a16:creationId xmlns:a16="http://schemas.microsoft.com/office/drawing/2014/main" id="{8B839C6B-8494-8841-9714-4C8F710F8400}"/>
              </a:ext>
            </a:extLst>
          </p:cNvPr>
          <p:cNvSpPr>
            <a:spLocks noGrp="1"/>
          </p:cNvSpPr>
          <p:nvPr>
            <p:ph type="body" sz="quarter" idx="15" hasCustomPrompt="1"/>
          </p:nvPr>
        </p:nvSpPr>
        <p:spPr>
          <a:xfrm>
            <a:off x="6259892" y="548720"/>
            <a:ext cx="2070100" cy="408109"/>
          </a:xfr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ru-RU" sz="1000" dirty="0">
                <a:latin typeface="HSE Sans" panose="02000000000000000000" pitchFamily="2" charset="0"/>
              </a:rPr>
              <a:t>Название раздела может быть набрано в две или три строки</a:t>
            </a:r>
            <a:r>
              <a:rPr lang="en-GB" sz="1000" dirty="0">
                <a:latin typeface="HSE Sans" panose="02000000000000000000" pitchFamily="2" charset="0"/>
              </a:rPr>
              <a:t> (10pt)</a:t>
            </a:r>
            <a:endParaRPr lang="ru-RU" sz="1000" dirty="0">
              <a:latin typeface="HSE Sans" panose="02000000000000000000" pitchFamily="2" charset="0"/>
            </a:endParaRPr>
          </a:p>
        </p:txBody>
      </p: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ru-RU" sz="1600" dirty="0">
                <a:solidFill>
                  <a:srgbClr val="102D69"/>
                </a:solidFill>
                <a:latin typeface="HSE Sans" panose="02000000000000000000" pitchFamily="2" charset="0"/>
              </a:rPr>
              <a:t>Название таблицы. Обратите внимание, что название графика набирается меньшим кеглем, чем заголовок (16</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ru-RU" sz="1300" b="0" dirty="0">
                <a:ln>
                  <a:noFill/>
                </a:ln>
                <a:latin typeface="HSE Sans" panose="02000000000000000000" pitchFamily="2" charset="0"/>
              </a:rPr>
              <a:t>Мы рекомендуем очень аккуратно использовать жирное начертание, старайтесь выделять жирным самое важное. </a:t>
            </a:r>
            <a:r>
              <a:rPr lang="ru-RU" sz="1300" dirty="0">
                <a:latin typeface="HSE Sans" panose="02000000000000000000" pitchFamily="2" charset="0"/>
              </a:rPr>
              <a:t>Также старайтесь не использовать выделение жирным начертанием вместе с заливкой ячеек каким-либо цветом, достаточно и одного акцента.</a:t>
            </a:r>
            <a:endParaRPr lang="en-RU" sz="1300" b="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3F8FDE-7383-E947-8568-FF6B7A7765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U"/>
          </a:p>
        </p:txBody>
      </p:sp>
      <p:sp>
        <p:nvSpPr>
          <p:cNvPr id="3" name="Text Placeholder 2">
            <a:extLst>
              <a:ext uri="{FF2B5EF4-FFF2-40B4-BE49-F238E27FC236}">
                <a16:creationId xmlns:a16="http://schemas.microsoft.com/office/drawing/2014/main" id="{6F8E6541-45CA-8B42-98B4-D42737B85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4" name="Date Placeholder 3">
            <a:extLst>
              <a:ext uri="{FF2B5EF4-FFF2-40B4-BE49-F238E27FC236}">
                <a16:creationId xmlns:a16="http://schemas.microsoft.com/office/drawing/2014/main" id="{0E70645B-C5D9-8544-BBF2-E4A13F8E4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63DFB-8595-A44B-9F09-A50FA310E559}" type="datetimeFigureOut">
              <a:rPr lang="en-RU" smtClean="0"/>
              <a:t>09/09/2024</a:t>
            </a:fld>
            <a:endParaRPr lang="en-RU"/>
          </a:p>
        </p:txBody>
      </p:sp>
      <p:sp>
        <p:nvSpPr>
          <p:cNvPr id="5" name="Footer Placeholder 4">
            <a:extLst>
              <a:ext uri="{FF2B5EF4-FFF2-40B4-BE49-F238E27FC236}">
                <a16:creationId xmlns:a16="http://schemas.microsoft.com/office/drawing/2014/main" id="{71F52289-7F57-544F-95EE-F8B2E1062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RU"/>
          </a:p>
        </p:txBody>
      </p:sp>
      <p:sp>
        <p:nvSpPr>
          <p:cNvPr id="6" name="Slide Number Placeholder 5">
            <a:extLst>
              <a:ext uri="{FF2B5EF4-FFF2-40B4-BE49-F238E27FC236}">
                <a16:creationId xmlns:a16="http://schemas.microsoft.com/office/drawing/2014/main" id="{A11C5F56-F795-5643-ABE3-DDED21869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0F133-126C-5944-A0E4-6A9616EDC0DA}" type="slidenum">
              <a:rPr lang="en-RU" smtClean="0"/>
              <a:t>‹#›</a:t>
            </a:fld>
            <a:endParaRPr lang="en-RU"/>
          </a:p>
        </p:txBody>
      </p:sp>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setsearch.research.google.com/" TargetMode="External"/><Relationship Id="rId7" Type="http://schemas.openxmlformats.org/officeDocument/2006/relationships/hyperlink" Target="https://data.mos.ru/opendata?sorting=byNameCatalog-ASC&amp;activeStatus=true" TargetMode="External"/><Relationship Id="rId2" Type="http://schemas.openxmlformats.org/officeDocument/2006/relationships/hyperlink" Target="https://www.kaggle.com/" TargetMode="External"/><Relationship Id="rId1" Type="http://schemas.openxmlformats.org/officeDocument/2006/relationships/slideLayout" Target="../slideLayouts/slideLayout3.xml"/><Relationship Id="rId6" Type="http://schemas.openxmlformats.org/officeDocument/2006/relationships/hyperlink" Target="https://rosstat.gov.ru/databases" TargetMode="External"/><Relationship Id="rId5" Type="http://schemas.openxmlformats.org/officeDocument/2006/relationships/hyperlink" Target="https://europa.eu/eurobarometer/screen/home" TargetMode="External"/><Relationship Id="rId4" Type="http://schemas.openxmlformats.org/officeDocument/2006/relationships/hyperlink" Target="https://dataverse.harva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1523265" y="2665927"/>
            <a:ext cx="7634059" cy="1978323"/>
          </a:xfrm>
        </p:spPr>
        <p:txBody>
          <a:bodyPr/>
          <a:lstStyle/>
          <a:p>
            <a:r>
              <a:rPr lang="ru-RU" b="1" dirty="0" smtClean="0">
                <a:latin typeface="Arial" panose="020B0604020202020204" pitchFamily="34" charset="0"/>
                <a:cs typeface="Arial" panose="020B0604020202020204" pitchFamily="34" charset="0"/>
              </a:rPr>
              <a:t>Введение и </a:t>
            </a:r>
            <a:r>
              <a:rPr lang="ru-RU" b="1" dirty="0">
                <a:latin typeface="Arial" panose="020B0604020202020204" pitchFamily="34" charset="0"/>
                <a:cs typeface="Arial" panose="020B0604020202020204" pitchFamily="34" charset="0"/>
              </a:rPr>
              <a:t>о</a:t>
            </a:r>
            <a:r>
              <a:rPr lang="ru-RU" b="1" dirty="0" smtClean="0">
                <a:latin typeface="Arial" panose="020B0604020202020204" pitchFamily="34" charset="0"/>
                <a:cs typeface="Arial" panose="020B0604020202020204" pitchFamily="34" charset="0"/>
              </a:rPr>
              <a:t>писательная </a:t>
            </a:r>
            <a:r>
              <a:rPr lang="ru-RU" b="1" dirty="0">
                <a:latin typeface="Arial" panose="020B0604020202020204" pitchFamily="34" charset="0"/>
                <a:cs typeface="Arial" panose="020B0604020202020204" pitchFamily="34" charset="0"/>
              </a:rPr>
              <a:t>статистика</a:t>
            </a: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r>
              <a:rPr lang="ru-RU" sz="1900" dirty="0">
                <a:latin typeface="Arial" panose="020B0604020202020204" pitchFamily="34" charset="0"/>
                <a:cs typeface="Arial" panose="020B0604020202020204" pitchFamily="34" charset="0"/>
              </a:rPr>
              <a:t>Факультет компьютерных наук</a:t>
            </a:r>
          </a:p>
        </p:txBody>
      </p:sp>
      <p:sp>
        <p:nvSpPr>
          <p:cNvPr id="6" name="Текст 5">
            <a:extLst>
              <a:ext uri="{FF2B5EF4-FFF2-40B4-BE49-F238E27FC236}">
                <a16:creationId xmlns:a16="http://schemas.microsoft.com/office/drawing/2014/main" id="{44AFB2BF-A7AB-5648-ADCD-2A7F1BD35815}"/>
              </a:ext>
            </a:extLst>
          </p:cNvPr>
          <p:cNvSpPr>
            <a:spLocks noGrp="1"/>
          </p:cNvSpPr>
          <p:nvPr>
            <p:ph type="body" sz="quarter" idx="13"/>
          </p:nvPr>
        </p:nvSpPr>
        <p:spPr/>
        <p:txBody>
          <a:bodyPr>
            <a:normAutofit/>
          </a:bodyPr>
          <a:lstStyle/>
          <a:p>
            <a:r>
              <a:rPr lang="ru-RU" sz="1800" dirty="0">
                <a:latin typeface="Arial" panose="020B0604020202020204" pitchFamily="34" charset="0"/>
                <a:cs typeface="Arial" panose="020B0604020202020204" pitchFamily="34" charset="0"/>
              </a:rPr>
              <a:t>Преподаватель: Меликян Алиса Валерьевна, </a:t>
            </a:r>
            <a:r>
              <a:rPr lang="en-US" sz="1800" dirty="0">
                <a:latin typeface="Arial" panose="020B0604020202020204" pitchFamily="34" charset="0"/>
                <a:cs typeface="Arial" panose="020B0604020202020204" pitchFamily="34" charset="0"/>
              </a:rPr>
              <a:t>amelikyan@hse.ru</a:t>
            </a:r>
            <a:endParaRPr lang="ru-RU"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кандидат наук, доцент Департамента программной инженерии</a:t>
            </a: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900" dirty="0">
                <a:latin typeface="Arial" panose="020B0604020202020204" pitchFamily="34" charset="0"/>
                <a:cs typeface="Arial" panose="020B0604020202020204" pitchFamily="34" charset="0"/>
              </a:rPr>
              <a:t>НИС </a:t>
            </a:r>
            <a:r>
              <a:rPr lang="en-US" sz="1900" dirty="0">
                <a:latin typeface="Arial" panose="020B0604020202020204" pitchFamily="34" charset="0"/>
                <a:cs typeface="Arial" panose="020B0604020202020204" pitchFamily="34" charset="0"/>
              </a:rPr>
              <a:t>“</a:t>
            </a:r>
            <a:r>
              <a:rPr lang="ru-RU" sz="1900" dirty="0">
                <a:latin typeface="Arial" panose="020B0604020202020204" pitchFamily="34" charset="0"/>
                <a:cs typeface="Arial" panose="020B0604020202020204" pitchFamily="34" charset="0"/>
              </a:rPr>
              <a:t>Анализ данных в </a:t>
            </a:r>
            <a:r>
              <a:rPr lang="en-US" sz="1900" dirty="0">
                <a:latin typeface="Arial" panose="020B0604020202020204" pitchFamily="34" charset="0"/>
                <a:cs typeface="Arial" panose="020B0604020202020204" pitchFamily="34" charset="0"/>
              </a:rPr>
              <a:t>Python”</a:t>
            </a:r>
            <a:endParaRPr lang="ru-RU" sz="1900" dirty="0">
              <a:latin typeface="Arial" panose="020B0604020202020204" pitchFamily="34" charset="0"/>
              <a:cs typeface="Arial" panose="020B0604020202020204" pitchFamily="34" charset="0"/>
            </a:endParaRP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1900" dirty="0">
                <a:latin typeface="Arial" panose="020B0604020202020204" pitchFamily="34" charset="0"/>
                <a:cs typeface="Arial" panose="020B0604020202020204" pitchFamily="34" charset="0"/>
              </a:rPr>
              <a:t>Москва </a:t>
            </a:r>
            <a:r>
              <a:rPr lang="ru-RU" sz="1900" dirty="0" smtClean="0">
                <a:latin typeface="Arial" panose="020B0604020202020204" pitchFamily="34" charset="0"/>
                <a:cs typeface="Arial" panose="020B0604020202020204" pitchFamily="34" charset="0"/>
              </a:rPr>
              <a:t>202</a:t>
            </a:r>
            <a:r>
              <a:rPr lang="ru-RU" sz="1900"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982325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smtClean="0">
                <a:latin typeface="Arial" panose="020B0604020202020204" pitchFamily="34" charset="0"/>
                <a:cs typeface="Arial" panose="020B0604020202020204" pitchFamily="34" charset="0"/>
              </a:rPr>
              <a:t>Анализ данных</a:t>
            </a:r>
            <a:endParaRPr lang="ru-RU"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a:xfrm>
            <a:off x="3459162" y="548720"/>
            <a:ext cx="253015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a:normAutofit/>
          </a:bodyPr>
          <a:lstStyle/>
          <a:p>
            <a:r>
              <a:rPr lang="ru-RU" sz="3500" b="1" dirty="0" smtClean="0">
                <a:latin typeface="Arial" panose="020B0604020202020204" pitchFamily="34" charset="0"/>
                <a:cs typeface="Arial" panose="020B0604020202020204" pitchFamily="34" charset="0"/>
              </a:rPr>
              <a:t>Источники данных</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30676"/>
            <a:ext cx="11057971" cy="3745092"/>
          </a:xfrm>
        </p:spPr>
        <p:txBody>
          <a:bodyPr numCol="1"/>
          <a:lstStyle/>
          <a:p>
            <a:pPr marL="342900" indent="-342900" algn="just">
              <a:spcBef>
                <a:spcPct val="20000"/>
              </a:spcBef>
              <a:buFont typeface="Arial" panose="020B0604020202020204" pitchFamily="34" charset="0"/>
              <a:buChar char="•"/>
            </a:pPr>
            <a:r>
              <a:rPr lang="en-US" sz="2400" dirty="0" err="1" smtClean="0">
                <a:latin typeface="Arial" panose="020B0604020202020204" pitchFamily="34" charset="0"/>
                <a:cs typeface="Arial" panose="020B0604020202020204" pitchFamily="34" charset="0"/>
                <a:hlinkClick r:id="rId2"/>
              </a:rPr>
              <a:t>Kaggle</a:t>
            </a:r>
            <a:endParaRPr lang="en-US" sz="2400" dirty="0" smtClean="0">
              <a:latin typeface="Arial" panose="020B0604020202020204" pitchFamily="34" charset="0"/>
              <a:cs typeface="Arial" panose="020B0604020202020204" pitchFamily="34" charset="0"/>
            </a:endParaRPr>
          </a:p>
          <a:p>
            <a:pPr marL="342900" indent="-342900" algn="just">
              <a:spcBef>
                <a:spcPct val="20000"/>
              </a:spcBef>
              <a:buFont typeface="Arial" panose="020B0604020202020204" pitchFamily="34" charset="0"/>
              <a:buChar char="•"/>
            </a:pPr>
            <a:r>
              <a:rPr lang="en-US" sz="2400" dirty="0" smtClean="0">
                <a:solidFill>
                  <a:schemeClr val="bg2">
                    <a:lumMod val="10000"/>
                  </a:schemeClr>
                </a:solidFill>
                <a:latin typeface="Arial" panose="020B0604020202020204" pitchFamily="34" charset="0"/>
                <a:cs typeface="Arial" panose="020B0604020202020204" pitchFamily="34" charset="0"/>
                <a:hlinkClick r:id="rId3"/>
              </a:rPr>
              <a:t>Google Dataset Search</a:t>
            </a:r>
            <a:endParaRPr lang="en-US" sz="2400" dirty="0" smtClean="0">
              <a:solidFill>
                <a:schemeClr val="bg2">
                  <a:lumMod val="10000"/>
                </a:schemeClr>
              </a:solidFill>
              <a:latin typeface="Arial" panose="020B0604020202020204" pitchFamily="34" charset="0"/>
              <a:cs typeface="Arial" panose="020B0604020202020204" pitchFamily="34" charset="0"/>
            </a:endParaRPr>
          </a:p>
          <a:p>
            <a:pPr marL="342900" indent="-342900" algn="just">
              <a:spcBef>
                <a:spcPct val="20000"/>
              </a:spcBef>
              <a:buFont typeface="Arial" panose="020B0604020202020204" pitchFamily="34" charset="0"/>
              <a:buChar char="•"/>
            </a:pPr>
            <a:r>
              <a:rPr lang="en-US" sz="2400" dirty="0">
                <a:latin typeface="Arial" panose="020B0604020202020204" pitchFamily="34" charset="0"/>
                <a:cs typeface="Arial" panose="020B0604020202020204" pitchFamily="34" charset="0"/>
                <a:hlinkClick r:id="rId4"/>
              </a:rPr>
              <a:t>Harvard </a:t>
            </a:r>
            <a:r>
              <a:rPr lang="en-US" sz="2400" dirty="0" err="1" smtClean="0">
                <a:latin typeface="Arial" panose="020B0604020202020204" pitchFamily="34" charset="0"/>
                <a:cs typeface="Arial" panose="020B0604020202020204" pitchFamily="34" charset="0"/>
                <a:hlinkClick r:id="rId4"/>
              </a:rPr>
              <a:t>Dataverse</a:t>
            </a:r>
            <a:endParaRPr lang="en-US" sz="2400" dirty="0" smtClean="0">
              <a:latin typeface="Arial" panose="020B0604020202020204" pitchFamily="34" charset="0"/>
              <a:cs typeface="Arial" panose="020B0604020202020204" pitchFamily="34" charset="0"/>
            </a:endParaRPr>
          </a:p>
          <a:p>
            <a:pPr marL="342900" indent="-342900" algn="just">
              <a:spcBef>
                <a:spcPct val="20000"/>
              </a:spcBef>
              <a:buFont typeface="Arial" panose="020B0604020202020204" pitchFamily="34" charset="0"/>
              <a:buChar char="•"/>
            </a:pPr>
            <a:r>
              <a:rPr lang="en-US" sz="2400" dirty="0" smtClean="0">
                <a:latin typeface="Arial" panose="020B0604020202020204" pitchFamily="34" charset="0"/>
                <a:cs typeface="Arial" panose="020B0604020202020204" pitchFamily="34" charset="0"/>
                <a:hlinkClick r:id="rId5"/>
              </a:rPr>
              <a:t>Eurobarometer</a:t>
            </a:r>
            <a:endParaRPr lang="en-US" sz="2400" dirty="0" smtClean="0">
              <a:latin typeface="Arial" panose="020B0604020202020204" pitchFamily="34" charset="0"/>
              <a:cs typeface="Arial" panose="020B0604020202020204" pitchFamily="34" charset="0"/>
            </a:endParaRPr>
          </a:p>
          <a:p>
            <a:pPr marL="342900" indent="-342900" algn="just">
              <a:spcBef>
                <a:spcPct val="20000"/>
              </a:spcBef>
              <a:buFont typeface="Arial" panose="020B0604020202020204" pitchFamily="34" charset="0"/>
              <a:buChar char="•"/>
            </a:pPr>
            <a:r>
              <a:rPr lang="ru-RU" sz="2400" dirty="0" smtClean="0">
                <a:latin typeface="Arial" panose="020B0604020202020204" pitchFamily="34" charset="0"/>
                <a:cs typeface="Arial" panose="020B0604020202020204" pitchFamily="34" charset="0"/>
                <a:hlinkClick r:id="rId6"/>
              </a:rPr>
              <a:t>Росстат</a:t>
            </a:r>
            <a:endParaRPr lang="en-US" sz="2400" dirty="0" smtClean="0">
              <a:latin typeface="Arial" panose="020B0604020202020204" pitchFamily="34" charset="0"/>
              <a:cs typeface="Arial" panose="020B0604020202020204" pitchFamily="34" charset="0"/>
            </a:endParaRPr>
          </a:p>
          <a:p>
            <a:pPr marL="342900" indent="-342900" algn="just">
              <a:spcBef>
                <a:spcPct val="20000"/>
              </a:spcBef>
              <a:buFont typeface="Arial" panose="020B0604020202020204" pitchFamily="34" charset="0"/>
              <a:buChar char="•"/>
            </a:pPr>
            <a:r>
              <a:rPr lang="ru-RU" sz="2400" dirty="0">
                <a:latin typeface="Arial" panose="020B0604020202020204" pitchFamily="34" charset="0"/>
                <a:cs typeface="Arial" panose="020B0604020202020204" pitchFamily="34" charset="0"/>
                <a:hlinkClick r:id="rId7"/>
              </a:rPr>
              <a:t>Портал открытых данных правительства </a:t>
            </a:r>
            <a:r>
              <a:rPr lang="ru-RU" sz="2400" dirty="0" smtClean="0">
                <a:latin typeface="Arial" panose="020B0604020202020204" pitchFamily="34" charset="0"/>
                <a:cs typeface="Arial" panose="020B0604020202020204" pitchFamily="34" charset="0"/>
                <a:hlinkClick r:id="rId7"/>
              </a:rPr>
              <a:t>Москвы</a:t>
            </a:r>
            <a:endParaRPr lang="en-US" sz="2400" dirty="0" smtClean="0">
              <a:latin typeface="Arial" panose="020B0604020202020204" pitchFamily="34" charset="0"/>
              <a:cs typeface="Arial" panose="020B0604020202020204" pitchFamily="34" charset="0"/>
            </a:endParaRPr>
          </a:p>
          <a:p>
            <a:pPr marL="25400" indent="-25400" algn="just">
              <a:spcBef>
                <a:spcPct val="20000"/>
              </a:spcBef>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smtClean="0">
                <a:latin typeface="Arial" panose="020B0604020202020204" pitchFamily="34" charset="0"/>
                <a:cs typeface="Arial" panose="020B0604020202020204" pitchFamily="34" charset="0"/>
              </a:rPr>
              <a:t>Введение</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331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548445"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600" b="1" dirty="0">
                <a:latin typeface="Arial" panose="020B0604020202020204" pitchFamily="34" charset="0"/>
                <a:cs typeface="Arial" panose="020B0604020202020204" pitchFamily="34" charset="0"/>
              </a:rPr>
              <a:t>Типы данных и их структура</a:t>
            </a:r>
          </a:p>
        </p:txBody>
      </p:sp>
      <p:sp>
        <p:nvSpPr>
          <p:cNvPr id="5" name="Текст 4"/>
          <p:cNvSpPr>
            <a:spLocks noGrp="1"/>
          </p:cNvSpPr>
          <p:nvPr>
            <p:ph type="body" sz="quarter" idx="12"/>
          </p:nvPr>
        </p:nvSpPr>
        <p:spPr>
          <a:xfrm>
            <a:off x="585897" y="2493966"/>
            <a:ext cx="11057971" cy="3745092"/>
          </a:xfrm>
        </p:spPr>
        <p:txBody>
          <a:bodyPr numCol="1"/>
          <a:lstStyle/>
          <a:p>
            <a:pPr marL="342900" indent="-342900" algn="just">
              <a:buFont typeface="Arial" panose="020B0604020202020204" pitchFamily="34" charset="0"/>
              <a:buChar char="•"/>
            </a:pPr>
            <a:r>
              <a:rPr lang="ru-RU" sz="2600" dirty="0">
                <a:solidFill>
                  <a:schemeClr val="bg2">
                    <a:lumMod val="10000"/>
                  </a:schemeClr>
                </a:solidFill>
                <a:latin typeface="Arial" panose="020B0604020202020204" pitchFamily="34" charset="0"/>
                <a:cs typeface="Arial" panose="020B0604020202020204" pitchFamily="34" charset="0"/>
              </a:rPr>
              <a:t>Перекрёстные данные (</a:t>
            </a:r>
            <a:r>
              <a:rPr lang="en-US" sz="2600" dirty="0">
                <a:solidFill>
                  <a:schemeClr val="bg2">
                    <a:lumMod val="10000"/>
                  </a:schemeClr>
                </a:solidFill>
                <a:latin typeface="Arial" panose="020B0604020202020204" pitchFamily="34" charset="0"/>
                <a:cs typeface="Arial" panose="020B0604020202020204" pitchFamily="34" charset="0"/>
              </a:rPr>
              <a:t>cross-sectional data</a:t>
            </a:r>
            <a:r>
              <a:rPr lang="en-US" sz="2600" dirty="0" smtClean="0">
                <a:solidFill>
                  <a:schemeClr val="bg2">
                    <a:lumMod val="10000"/>
                  </a:schemeClr>
                </a:solidFill>
                <a:latin typeface="Arial" panose="020B0604020202020204" pitchFamily="34" charset="0"/>
                <a:cs typeface="Arial" panose="020B0604020202020204" pitchFamily="34" charset="0"/>
              </a:rPr>
              <a:t>)</a:t>
            </a:r>
            <a:endParaRPr lang="en-US" sz="2600" dirty="0">
              <a:solidFill>
                <a:schemeClr val="bg2">
                  <a:lumMod val="10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ru-RU" sz="2600" dirty="0">
                <a:solidFill>
                  <a:schemeClr val="bg2">
                    <a:lumMod val="10000"/>
                  </a:schemeClr>
                </a:solidFill>
                <a:latin typeface="Arial" panose="020B0604020202020204" pitchFamily="34" charset="0"/>
                <a:cs typeface="Arial" panose="020B0604020202020204" pitchFamily="34" charset="0"/>
              </a:rPr>
              <a:t>Временные ряды (</a:t>
            </a:r>
            <a:r>
              <a:rPr lang="en-US" sz="2600" dirty="0">
                <a:solidFill>
                  <a:schemeClr val="bg2">
                    <a:lumMod val="10000"/>
                  </a:schemeClr>
                </a:solidFill>
                <a:latin typeface="Arial" panose="020B0604020202020204" pitchFamily="34" charset="0"/>
                <a:cs typeface="Arial" panose="020B0604020202020204" pitchFamily="34" charset="0"/>
              </a:rPr>
              <a:t>time series</a:t>
            </a:r>
            <a:r>
              <a:rPr lang="ru-RU" sz="2600" dirty="0">
                <a:solidFill>
                  <a:schemeClr val="bg2">
                    <a:lumMod val="10000"/>
                  </a:schemeClr>
                </a:solidFill>
                <a:latin typeface="Arial" panose="020B0604020202020204" pitchFamily="34" charset="0"/>
                <a:cs typeface="Arial" panose="020B0604020202020204" pitchFamily="34" charset="0"/>
              </a:rPr>
              <a:t> </a:t>
            </a:r>
            <a:r>
              <a:rPr lang="en-US" sz="2600" dirty="0">
                <a:solidFill>
                  <a:schemeClr val="bg2">
                    <a:lumMod val="10000"/>
                  </a:schemeClr>
                </a:solidFill>
                <a:latin typeface="Arial" panose="020B0604020202020204" pitchFamily="34" charset="0"/>
                <a:cs typeface="Arial" panose="020B0604020202020204" pitchFamily="34" charset="0"/>
              </a:rPr>
              <a:t>data</a:t>
            </a:r>
            <a:r>
              <a:rPr lang="en-US" sz="2600" dirty="0" smtClean="0">
                <a:solidFill>
                  <a:schemeClr val="bg2">
                    <a:lumMod val="10000"/>
                  </a:schemeClr>
                </a:solidFill>
                <a:latin typeface="Arial" panose="020B0604020202020204" pitchFamily="34" charset="0"/>
                <a:cs typeface="Arial" panose="020B0604020202020204" pitchFamily="34" charset="0"/>
              </a:rPr>
              <a:t>)</a:t>
            </a:r>
            <a:endParaRPr lang="en-US" sz="2600" dirty="0">
              <a:solidFill>
                <a:schemeClr val="bg2">
                  <a:lumMod val="10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ru-RU" sz="2600" dirty="0">
                <a:solidFill>
                  <a:schemeClr val="bg2">
                    <a:lumMod val="10000"/>
                  </a:schemeClr>
                </a:solidFill>
                <a:latin typeface="Arial" panose="020B0604020202020204" pitchFamily="34" charset="0"/>
                <a:cs typeface="Arial" panose="020B0604020202020204" pitchFamily="34" charset="0"/>
              </a:rPr>
              <a:t>Панельные данные (</a:t>
            </a:r>
            <a:r>
              <a:rPr lang="en-US" sz="2600" dirty="0">
                <a:solidFill>
                  <a:schemeClr val="bg2">
                    <a:lumMod val="10000"/>
                  </a:schemeClr>
                </a:solidFill>
                <a:latin typeface="Arial" panose="020B0604020202020204" pitchFamily="34" charset="0"/>
                <a:cs typeface="Arial" panose="020B0604020202020204" pitchFamily="34" charset="0"/>
              </a:rPr>
              <a:t>panel data) </a:t>
            </a:r>
            <a:endParaRPr lang="ru-RU" sz="2600" dirty="0">
              <a:solidFill>
                <a:schemeClr val="bg2">
                  <a:lumMod val="10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ru-RU" sz="2400" dirty="0">
              <a:solidFill>
                <a:schemeClr val="bg2">
                  <a:lumMod val="10000"/>
                </a:schemeClr>
              </a:solidFill>
              <a:latin typeface="Arial" panose="020B0604020202020204" pitchFamily="34" charset="0"/>
              <a:cs typeface="Arial" panose="020B0604020202020204" pitchFamily="34" charset="0"/>
            </a:endParaRPr>
          </a:p>
          <a:p>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53956"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spTree>
    <p:extLst>
      <p:ext uri="{BB962C8B-B14F-4D97-AF65-F5344CB8AC3E}">
        <p14:creationId xmlns:p14="http://schemas.microsoft.com/office/powerpoint/2010/main" val="3498465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8" y="540904"/>
            <a:ext cx="2120719"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566733"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600" b="1" dirty="0">
                <a:latin typeface="Arial" panose="020B0604020202020204" pitchFamily="34" charset="0"/>
                <a:cs typeface="Arial" panose="020B0604020202020204" pitchFamily="34" charset="0"/>
              </a:rPr>
              <a:t>Перекрёстные данные</a:t>
            </a:r>
          </a:p>
        </p:txBody>
      </p:sp>
      <p:sp>
        <p:nvSpPr>
          <p:cNvPr id="5" name="Текст 4"/>
          <p:cNvSpPr>
            <a:spLocks noGrp="1"/>
          </p:cNvSpPr>
          <p:nvPr>
            <p:ph type="body" sz="quarter" idx="12"/>
          </p:nvPr>
        </p:nvSpPr>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Тип данных, собранный путем наблюдения за многими объектами в один и тот же период времени.</a:t>
            </a:r>
          </a:p>
        </p:txBody>
      </p:sp>
      <p:sp>
        <p:nvSpPr>
          <p:cNvPr id="6" name="Текст 5"/>
          <p:cNvSpPr>
            <a:spLocks noGrp="1"/>
          </p:cNvSpPr>
          <p:nvPr>
            <p:ph type="body" sz="quarter" idx="15"/>
          </p:nvPr>
        </p:nvSpPr>
        <p:spPr>
          <a:xfrm>
            <a:off x="6259892" y="548720"/>
            <a:ext cx="3862516"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sp>
        <p:nvSpPr>
          <p:cNvPr id="14" name="Стрелка вправо 13"/>
          <p:cNvSpPr/>
          <p:nvPr/>
        </p:nvSpPr>
        <p:spPr>
          <a:xfrm>
            <a:off x="2178293" y="4531414"/>
            <a:ext cx="2520280" cy="1644844"/>
          </a:xfrm>
          <a:prstGeom prst="rightArrow">
            <a:avLst>
              <a:gd name="adj1" fmla="val 44850"/>
              <a:gd name="adj2" fmla="val 59012"/>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200" dirty="0">
                <a:solidFill>
                  <a:schemeClr val="bg2">
                    <a:lumMod val="10000"/>
                  </a:schemeClr>
                </a:solidFill>
                <a:latin typeface="Arial" panose="020B0604020202020204" pitchFamily="34" charset="0"/>
                <a:cs typeface="Arial" panose="020B0604020202020204" pitchFamily="34" charset="0"/>
              </a:rPr>
              <a:t>Наблюдения</a:t>
            </a:r>
          </a:p>
        </p:txBody>
      </p:sp>
      <p:graphicFrame>
        <p:nvGraphicFramePr>
          <p:cNvPr id="15" name="Таблица 14"/>
          <p:cNvGraphicFramePr>
            <a:graphicFrameLocks noGrp="1"/>
          </p:cNvGraphicFramePr>
          <p:nvPr/>
        </p:nvGraphicFramePr>
        <p:xfrm>
          <a:off x="4842589" y="4095234"/>
          <a:ext cx="5688632" cy="2225040"/>
        </p:xfrm>
        <a:graphic>
          <a:graphicData uri="http://schemas.openxmlformats.org/drawingml/2006/table">
            <a:tbl>
              <a:tblPr firstRow="1" bandRow="1">
                <a:tableStyleId>{7E9639D4-E3E2-4D34-9284-5A2195B3D0D7}</a:tableStyleId>
              </a:tblPr>
              <a:tblGrid>
                <a:gridCol w="1512168">
                  <a:extLst>
                    <a:ext uri="{9D8B030D-6E8A-4147-A177-3AD203B41FA5}">
                      <a16:colId xmlns:a16="http://schemas.microsoft.com/office/drawing/2014/main" val="763951447"/>
                    </a:ext>
                  </a:extLst>
                </a:gridCol>
                <a:gridCol w="1332148">
                  <a:extLst>
                    <a:ext uri="{9D8B030D-6E8A-4147-A177-3AD203B41FA5}">
                      <a16:colId xmlns:a16="http://schemas.microsoft.com/office/drawing/2014/main" val="3279961809"/>
                    </a:ext>
                  </a:extLst>
                </a:gridCol>
                <a:gridCol w="1422158">
                  <a:extLst>
                    <a:ext uri="{9D8B030D-6E8A-4147-A177-3AD203B41FA5}">
                      <a16:colId xmlns:a16="http://schemas.microsoft.com/office/drawing/2014/main" val="3152527169"/>
                    </a:ext>
                  </a:extLst>
                </a:gridCol>
                <a:gridCol w="1422158">
                  <a:extLst>
                    <a:ext uri="{9D8B030D-6E8A-4147-A177-3AD203B41FA5}">
                      <a16:colId xmlns:a16="http://schemas.microsoft.com/office/drawing/2014/main" val="1929188327"/>
                    </a:ext>
                  </a:extLst>
                </a:gridCol>
              </a:tblGrid>
              <a:tr h="370840">
                <a:tc>
                  <a:txBody>
                    <a:bodyPr/>
                    <a:lstStyle/>
                    <a:p>
                      <a:pPr algn="ctr"/>
                      <a:r>
                        <a:rPr lang="en-US" dirty="0" err="1"/>
                        <a:t>company_id</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country</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employees</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income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3788830"/>
                  </a:ext>
                </a:extLst>
              </a:tr>
              <a:tr h="370840">
                <a:tc>
                  <a:txBody>
                    <a:bodyPr/>
                    <a:lstStyle/>
                    <a:p>
                      <a:r>
                        <a:rPr lang="en-US" dirty="0"/>
                        <a:t>324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Russia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2540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450000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603802"/>
                  </a:ext>
                </a:extLst>
              </a:tr>
              <a:tr h="370840">
                <a:tc>
                  <a:txBody>
                    <a:bodyPr/>
                    <a:lstStyle/>
                    <a:p>
                      <a:r>
                        <a:rPr lang="en-US" dirty="0"/>
                        <a:t>332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5232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443000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43479"/>
                  </a:ext>
                </a:extLst>
              </a:tr>
              <a:tr h="370840">
                <a:tc>
                  <a:txBody>
                    <a:bodyPr/>
                    <a:lstStyle/>
                    <a:p>
                      <a:r>
                        <a:rPr lang="en-US" dirty="0"/>
                        <a:t>643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France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3451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322600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490350"/>
                  </a:ext>
                </a:extLst>
              </a:tr>
              <a:tr h="370840">
                <a:tc>
                  <a:txBody>
                    <a:bodyPr/>
                    <a:lstStyle/>
                    <a:p>
                      <a:r>
                        <a:rPr lang="en-US" dirty="0"/>
                        <a:t>435</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Russia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436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33256</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9045730"/>
                  </a:ext>
                </a:extLst>
              </a:tr>
              <a:tr h="370840">
                <a:tc>
                  <a:txBody>
                    <a:bodyPr/>
                    <a:lstStyle/>
                    <a:p>
                      <a:r>
                        <a:rPr lang="en-US" dirty="0"/>
                        <a:t>532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Canada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325</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43454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490046"/>
                  </a:ext>
                </a:extLst>
              </a:tr>
            </a:tbl>
          </a:graphicData>
        </a:graphic>
      </p:graphicFrame>
      <p:sp>
        <p:nvSpPr>
          <p:cNvPr id="16" name="TextBox 15"/>
          <p:cNvSpPr txBox="1"/>
          <p:nvPr/>
        </p:nvSpPr>
        <p:spPr>
          <a:xfrm>
            <a:off x="6793701" y="3059160"/>
            <a:ext cx="2304256" cy="507831"/>
          </a:xfrm>
          <a:prstGeom prst="rect">
            <a:avLst/>
          </a:prstGeom>
          <a:noFill/>
        </p:spPr>
        <p:txBody>
          <a:bodyPr wrap="square" rtlCol="0">
            <a:spAutoFit/>
          </a:bodyPr>
          <a:lstStyle/>
          <a:p>
            <a:r>
              <a:rPr lang="ru-RU" sz="2700" dirty="0">
                <a:solidFill>
                  <a:schemeClr val="bg2">
                    <a:lumMod val="10000"/>
                  </a:schemeClr>
                </a:solidFill>
                <a:latin typeface="Arial" panose="020B0604020202020204" pitchFamily="34" charset="0"/>
                <a:cs typeface="Arial" panose="020B0604020202020204" pitchFamily="34" charset="0"/>
              </a:rPr>
              <a:t>Переменные</a:t>
            </a:r>
          </a:p>
        </p:txBody>
      </p:sp>
      <p:cxnSp>
        <p:nvCxnSpPr>
          <p:cNvPr id="17" name="Прямая со стрелкой 16"/>
          <p:cNvCxnSpPr/>
          <p:nvPr/>
        </p:nvCxnSpPr>
        <p:spPr>
          <a:xfrm flipH="1">
            <a:off x="5726902" y="3613158"/>
            <a:ext cx="1779984" cy="4124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Прямая со стрелкой 17"/>
          <p:cNvCxnSpPr/>
          <p:nvPr/>
        </p:nvCxnSpPr>
        <p:spPr>
          <a:xfrm flipH="1">
            <a:off x="6921629" y="3636180"/>
            <a:ext cx="774896" cy="3663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p:nvPr/>
        </p:nvCxnSpPr>
        <p:spPr>
          <a:xfrm>
            <a:off x="8031158" y="3589840"/>
            <a:ext cx="1707975" cy="4357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19"/>
          <p:cNvCxnSpPr/>
          <p:nvPr/>
        </p:nvCxnSpPr>
        <p:spPr>
          <a:xfrm>
            <a:off x="7811685" y="3636180"/>
            <a:ext cx="579385" cy="3893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9949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8" y="540904"/>
            <a:ext cx="2129863"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612453"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600" b="1" dirty="0">
                <a:latin typeface="Arial" panose="020B0604020202020204" pitchFamily="34" charset="0"/>
                <a:cs typeface="Arial" panose="020B0604020202020204" pitchFamily="34" charset="0"/>
              </a:rPr>
              <a:t>Структура перекрёстных данных</a:t>
            </a:r>
          </a:p>
        </p:txBody>
      </p:sp>
      <p:sp>
        <p:nvSpPr>
          <p:cNvPr id="5" name="Текст 4"/>
          <p:cNvSpPr>
            <a:spLocks noGrp="1"/>
          </p:cNvSpPr>
          <p:nvPr>
            <p:ph type="body" sz="quarter" idx="12"/>
          </p:nvPr>
        </p:nvSpPr>
        <p:spPr/>
        <p:txBody>
          <a:bodyPr numCol="1"/>
          <a:lstStyle/>
          <a:p>
            <a:pPr algn="just"/>
            <a:r>
              <a:rPr lang="ru-RU" sz="2400" dirty="0">
                <a:solidFill>
                  <a:schemeClr val="bg2">
                    <a:lumMod val="10000"/>
                  </a:schemeClr>
                </a:solidFill>
              </a:rPr>
              <a:t>	</a:t>
            </a:r>
            <a:r>
              <a:rPr lang="ru-RU" sz="2400" dirty="0">
                <a:solidFill>
                  <a:schemeClr val="bg2">
                    <a:lumMod val="10000"/>
                  </a:schemeClr>
                </a:solidFill>
                <a:latin typeface="Arial" panose="020B0604020202020204" pitchFamily="34" charset="0"/>
                <a:cs typeface="Arial" panose="020B0604020202020204" pitchFamily="34" charset="0"/>
              </a:rPr>
              <a:t>Каждая строка представляет собой отдельное наблюдение. Это единица анализа – элементарная, единичная часть объекта исследования (респондент, организация, город, страна).</a:t>
            </a:r>
          </a:p>
          <a:p>
            <a:pPr algn="just"/>
            <a:r>
              <a:rPr lang="ru-RU" sz="2400" dirty="0">
                <a:solidFill>
                  <a:schemeClr val="bg2">
                    <a:lumMod val="10000"/>
                  </a:schemeClr>
                </a:solidFill>
                <a:latin typeface="Arial" panose="020B0604020202020204" pitchFamily="34" charset="0"/>
                <a:cs typeface="Arial" panose="020B0604020202020204" pitchFamily="34" charset="0"/>
              </a:rPr>
              <a:t>	Каждый столбец представляет отдельную переменную. Переменная – элементарный показатель, признак, характеризующий одно из изучаемых свойств единицы анализа (пол, возраст, заработная плата респондента).</a:t>
            </a:r>
          </a:p>
          <a:p>
            <a:pPr algn="just"/>
            <a:r>
              <a:rPr lang="ru-RU" sz="2400" dirty="0">
                <a:solidFill>
                  <a:schemeClr val="bg2">
                    <a:lumMod val="10000"/>
                  </a:schemeClr>
                </a:solidFill>
                <a:latin typeface="Arial" panose="020B0604020202020204" pitchFamily="34" charset="0"/>
                <a:cs typeface="Arial" panose="020B0604020202020204" pitchFamily="34" charset="0"/>
              </a:rPr>
              <a:t>	Ячейки содержат значения (числовые, текстовые, даты). Каждая ячейка содержит одно значение конкретной переменной для определённого наблюдения.</a:t>
            </a:r>
          </a:p>
        </p:txBody>
      </p:sp>
      <p:sp>
        <p:nvSpPr>
          <p:cNvPr id="6" name="Текст 5"/>
          <p:cNvSpPr>
            <a:spLocks noGrp="1"/>
          </p:cNvSpPr>
          <p:nvPr>
            <p:ph type="body" sz="quarter" idx="15"/>
          </p:nvPr>
        </p:nvSpPr>
        <p:spPr>
          <a:xfrm>
            <a:off x="6259892" y="548720"/>
            <a:ext cx="3972244"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spTree>
    <p:extLst>
      <p:ext uri="{BB962C8B-B14F-4D97-AF65-F5344CB8AC3E}">
        <p14:creationId xmlns:p14="http://schemas.microsoft.com/office/powerpoint/2010/main" val="3467860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8" y="540904"/>
            <a:ext cx="2139007"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603309"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346192"/>
            <a:ext cx="11057955" cy="777025"/>
          </a:xfrm>
        </p:spPr>
        <p:txBody>
          <a:bodyPr>
            <a:normAutofit/>
          </a:bodyPr>
          <a:lstStyle/>
          <a:p>
            <a:r>
              <a:rPr lang="ru-RU" sz="3600" b="1" dirty="0">
                <a:latin typeface="Arial" panose="020B0604020202020204" pitchFamily="34" charset="0"/>
                <a:cs typeface="Arial" panose="020B0604020202020204" pitchFamily="34" charset="0"/>
              </a:rPr>
              <a:t>Временной ряд</a:t>
            </a:r>
          </a:p>
        </p:txBody>
      </p:sp>
      <p:sp>
        <p:nvSpPr>
          <p:cNvPr id="5" name="Текст 4"/>
          <p:cNvSpPr>
            <a:spLocks noGrp="1"/>
          </p:cNvSpPr>
          <p:nvPr>
            <p:ph type="body" sz="quarter" idx="12"/>
          </p:nvPr>
        </p:nvSpPr>
        <p:spPr>
          <a:xfrm>
            <a:off x="585897" y="2091802"/>
            <a:ext cx="11057971" cy="3745092"/>
          </a:xfrm>
        </p:spPr>
        <p:txBody>
          <a:bodyPr numCol="1"/>
          <a:lstStyle/>
          <a:p>
            <a:pPr algn="just"/>
            <a:r>
              <a:rPr lang="ru-RU" sz="2400" dirty="0">
                <a:solidFill>
                  <a:schemeClr val="bg2">
                    <a:lumMod val="10000"/>
                  </a:schemeClr>
                </a:solidFill>
                <a:latin typeface="Arial" panose="020B0604020202020204" pitchFamily="34" charset="0"/>
                <a:cs typeface="Arial" panose="020B0604020202020204" pitchFamily="34" charset="0"/>
              </a:rPr>
              <a:t>Временной ряд (ряд динамики) – значения признака, измеренные через постоянные временные интервалы, например, ежедневные курсы валют, средняя дневная цена акции компании. </a:t>
            </a:r>
          </a:p>
        </p:txBody>
      </p:sp>
      <p:sp>
        <p:nvSpPr>
          <p:cNvPr id="6" name="Текст 5"/>
          <p:cNvSpPr>
            <a:spLocks noGrp="1"/>
          </p:cNvSpPr>
          <p:nvPr>
            <p:ph type="body" sz="quarter" idx="15"/>
          </p:nvPr>
        </p:nvSpPr>
        <p:spPr>
          <a:xfrm>
            <a:off x="6259892" y="548720"/>
            <a:ext cx="3999676"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pic>
        <p:nvPicPr>
          <p:cNvPr id="1026" name="Picture 2" descr="Time series data | Hands-On Time Series Analysis with 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874" y="3326989"/>
            <a:ext cx="5904000" cy="339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082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8" y="540904"/>
            <a:ext cx="2102431"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603309"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500" b="1" dirty="0">
                <a:latin typeface="Arial" panose="020B0604020202020204" pitchFamily="34" charset="0"/>
                <a:cs typeface="Arial" panose="020B0604020202020204" pitchFamily="34" charset="0"/>
              </a:rPr>
              <a:t>Панельные данные</a:t>
            </a:r>
          </a:p>
        </p:txBody>
      </p:sp>
      <p:sp>
        <p:nvSpPr>
          <p:cNvPr id="5" name="Текст 4"/>
          <p:cNvSpPr>
            <a:spLocks noGrp="1"/>
          </p:cNvSpPr>
          <p:nvPr>
            <p:ph type="body" sz="quarter" idx="12"/>
          </p:nvPr>
        </p:nvSpPr>
        <p:spPr/>
        <p:txBody>
          <a:bodyPr numCol="1"/>
          <a:lstStyle/>
          <a:p>
            <a:pPr algn="just"/>
            <a:r>
              <a:rPr lang="ru-RU" sz="2400" dirty="0">
                <a:solidFill>
                  <a:schemeClr val="bg2">
                    <a:lumMod val="10000"/>
                  </a:schemeClr>
                </a:solidFill>
              </a:rPr>
              <a:t>	</a:t>
            </a:r>
            <a:r>
              <a:rPr lang="ru-RU" sz="2400" dirty="0">
                <a:solidFill>
                  <a:schemeClr val="bg2">
                    <a:lumMod val="10000"/>
                  </a:schemeClr>
                </a:solidFill>
                <a:latin typeface="Arial" panose="020B0604020202020204" pitchFamily="34" charset="0"/>
                <a:cs typeface="Arial" panose="020B0604020202020204" pitchFamily="34" charset="0"/>
              </a:rPr>
              <a:t>Панельные данные </a:t>
            </a:r>
            <a:r>
              <a:rPr lang="en-US" sz="2400" dirty="0">
                <a:solidFill>
                  <a:schemeClr val="bg2">
                    <a:lumMod val="10000"/>
                  </a:schemeClr>
                </a:solidFill>
                <a:latin typeface="Arial" panose="020B0604020202020204" pitchFamily="34" charset="0"/>
                <a:cs typeface="Arial" panose="020B0604020202020204" pitchFamily="34" charset="0"/>
              </a:rPr>
              <a:t>(Panel Data or Longitudinal Data)</a:t>
            </a:r>
            <a:r>
              <a:rPr lang="ru-RU" sz="2400" dirty="0">
                <a:solidFill>
                  <a:schemeClr val="bg2">
                    <a:lumMod val="10000"/>
                  </a:schemeClr>
                </a:solidFill>
                <a:latin typeface="Arial" panose="020B0604020202020204" pitchFamily="34" charset="0"/>
                <a:cs typeface="Arial" panose="020B0604020202020204" pitchFamily="34" charset="0"/>
              </a:rPr>
              <a:t> состоят из наблюдений одних и тех же единиц, которые осуществляются в последовательные периоды времени. Они насчитывают три измерения: </a:t>
            </a:r>
          </a:p>
          <a:p>
            <a:pPr marL="800100" lvl="1" indent="-342900" algn="just">
              <a:buAutoNum type="arabicParenR"/>
            </a:pPr>
            <a:r>
              <a:rPr lang="ru-RU" sz="2400" dirty="0" smtClean="0">
                <a:solidFill>
                  <a:schemeClr val="bg2">
                    <a:lumMod val="10000"/>
                  </a:schemeClr>
                </a:solidFill>
                <a:latin typeface="Arial" panose="020B0604020202020204" pitchFamily="34" charset="0"/>
                <a:cs typeface="Arial" panose="020B0604020202020204" pitchFamily="34" charset="0"/>
              </a:rPr>
              <a:t>признаки </a:t>
            </a:r>
            <a:r>
              <a:rPr lang="ru-RU" sz="2400" dirty="0">
                <a:solidFill>
                  <a:schemeClr val="bg2">
                    <a:lumMod val="10000"/>
                  </a:schemeClr>
                </a:solidFill>
                <a:latin typeface="Arial" panose="020B0604020202020204" pitchFamily="34" charset="0"/>
                <a:cs typeface="Arial" panose="020B0604020202020204" pitchFamily="34" charset="0"/>
              </a:rPr>
              <a:t>(переменные), </a:t>
            </a:r>
          </a:p>
          <a:p>
            <a:pPr marL="800100" lvl="1" indent="-342900" algn="just">
              <a:buAutoNum type="arabicParenR"/>
            </a:pPr>
            <a:r>
              <a:rPr lang="ru-RU" sz="2400" dirty="0">
                <a:solidFill>
                  <a:schemeClr val="bg2">
                    <a:lumMod val="10000"/>
                  </a:schemeClr>
                </a:solidFill>
                <a:latin typeface="Arial" panose="020B0604020202020204" pitchFamily="34" charset="0"/>
                <a:cs typeface="Arial" panose="020B0604020202020204" pitchFamily="34" charset="0"/>
              </a:rPr>
              <a:t>объекты,</a:t>
            </a:r>
          </a:p>
          <a:p>
            <a:pPr marL="800100" lvl="1" indent="-342900" algn="just">
              <a:buAutoNum type="arabicParenR"/>
            </a:pPr>
            <a:r>
              <a:rPr lang="ru-RU" sz="2400" dirty="0">
                <a:solidFill>
                  <a:schemeClr val="bg2">
                    <a:lumMod val="10000"/>
                  </a:schemeClr>
                </a:solidFill>
                <a:latin typeface="Arial" panose="020B0604020202020204" pitchFamily="34" charset="0"/>
                <a:cs typeface="Arial" panose="020B0604020202020204" pitchFamily="34" charset="0"/>
              </a:rPr>
              <a:t>время.  </a:t>
            </a:r>
          </a:p>
        </p:txBody>
      </p:sp>
      <p:sp>
        <p:nvSpPr>
          <p:cNvPr id="6" name="Текст 5"/>
          <p:cNvSpPr>
            <a:spLocks noGrp="1"/>
          </p:cNvSpPr>
          <p:nvPr>
            <p:ph type="body" sz="quarter" idx="15"/>
          </p:nvPr>
        </p:nvSpPr>
        <p:spPr>
          <a:xfrm>
            <a:off x="6259892" y="548720"/>
            <a:ext cx="3981388"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spTree>
    <p:extLst>
      <p:ext uri="{BB962C8B-B14F-4D97-AF65-F5344CB8AC3E}">
        <p14:creationId xmlns:p14="http://schemas.microsoft.com/office/powerpoint/2010/main" val="1736056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8" y="540904"/>
            <a:ext cx="2193871"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539301"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69568" y="1235513"/>
            <a:ext cx="11057955" cy="777025"/>
          </a:xfrm>
        </p:spPr>
        <p:txBody>
          <a:bodyPr>
            <a:normAutofit/>
          </a:bodyPr>
          <a:lstStyle/>
          <a:p>
            <a:r>
              <a:rPr lang="ru-RU" sz="3500" b="1" dirty="0">
                <a:latin typeface="Arial" panose="020B0604020202020204" pitchFamily="34" charset="0"/>
                <a:cs typeface="Arial" panose="020B0604020202020204" pitchFamily="34" charset="0"/>
              </a:rPr>
              <a:t>Пример панельных данных</a:t>
            </a: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pic>
        <p:nvPicPr>
          <p:cNvPr id="8" name="Рисунок 7" descr="Вырезка экрана"/>
          <p:cNvPicPr>
            <a:picLocks noChangeAspect="1"/>
          </p:cNvPicPr>
          <p:nvPr/>
        </p:nvPicPr>
        <p:blipFill rotWithShape="1">
          <a:blip r:embed="rId2">
            <a:extLst>
              <a:ext uri="{28A0092B-C50C-407E-A947-70E740481C1C}">
                <a14:useLocalDpi xmlns:a14="http://schemas.microsoft.com/office/drawing/2010/main" val="0"/>
              </a:ext>
            </a:extLst>
          </a:blip>
          <a:srcRect t="5170" b="12537"/>
          <a:stretch/>
        </p:blipFill>
        <p:spPr>
          <a:xfrm>
            <a:off x="3167738" y="2024756"/>
            <a:ext cx="5336811" cy="4644000"/>
          </a:xfrm>
          <a:prstGeom prst="rect">
            <a:avLst/>
          </a:prstGeom>
        </p:spPr>
      </p:pic>
    </p:spTree>
    <p:extLst>
      <p:ext uri="{BB962C8B-B14F-4D97-AF65-F5344CB8AC3E}">
        <p14:creationId xmlns:p14="http://schemas.microsoft.com/office/powerpoint/2010/main" val="3576242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621597"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600" b="1" dirty="0">
                <a:latin typeface="Arial" panose="020B0604020202020204" pitchFamily="34" charset="0"/>
                <a:cs typeface="Arial" panose="020B0604020202020204" pitchFamily="34" charset="0"/>
              </a:rPr>
              <a:t>Шкалы измерения переменных: номинальная</a:t>
            </a:r>
          </a:p>
        </p:txBody>
      </p:sp>
      <p:sp>
        <p:nvSpPr>
          <p:cNvPr id="5" name="Текст 4"/>
          <p:cNvSpPr>
            <a:spLocks noGrp="1"/>
          </p:cNvSpPr>
          <p:nvPr>
            <p:ph type="body" sz="quarter" idx="12"/>
          </p:nvPr>
        </p:nvSpPr>
        <p:spPr/>
        <p:txBody>
          <a:bodyPr numCol="1"/>
          <a:lstStyle/>
          <a:p>
            <a:pPr marL="25400" indent="-25400" algn="just"/>
            <a:r>
              <a:rPr lang="ru-RU" sz="2400" dirty="0">
                <a:solidFill>
                  <a:schemeClr val="bg2">
                    <a:lumMod val="10000"/>
                  </a:schemeClr>
                </a:solidFill>
                <a:latin typeface="Arial" panose="020B0604020202020204" pitchFamily="34" charset="0"/>
                <a:cs typeface="Arial" panose="020B0604020202020204" pitchFamily="34" charset="0"/>
              </a:rPr>
              <a:t>		Номинальные (категориальные) переменные используются для качественной классификации. То есть мы определяем принадлежность к определённому классу, отличающемуся от других но при этом классы не подлежат упорядочиванию (например, национальность, цвет, город).</a:t>
            </a:r>
          </a:p>
          <a:p>
            <a:pPr marL="25400" indent="-25400" algn="just"/>
            <a:r>
              <a:rPr lang="ru-RU" sz="2400" dirty="0">
                <a:solidFill>
                  <a:schemeClr val="bg2">
                    <a:lumMod val="10000"/>
                  </a:schemeClr>
                </a:solidFill>
                <a:latin typeface="Arial" panose="020B0604020202020204" pitchFamily="34" charset="0"/>
                <a:cs typeface="Arial" panose="020B0604020202020204" pitchFamily="34" charset="0"/>
              </a:rPr>
              <a:t>		Дихотомические переменные – имеют два варианта ответа (например, пол, да</a:t>
            </a:r>
            <a:r>
              <a:rPr lang="en-US" sz="2400" dirty="0">
                <a:solidFill>
                  <a:schemeClr val="bg2">
                    <a:lumMod val="10000"/>
                  </a:schemeClr>
                </a:solidFill>
                <a:latin typeface="Arial" panose="020B0604020202020204" pitchFamily="34" charset="0"/>
                <a:cs typeface="Arial" panose="020B0604020202020204" pitchFamily="34" charset="0"/>
              </a:rPr>
              <a:t>/</a:t>
            </a:r>
            <a:r>
              <a:rPr lang="ru-RU" sz="2400" dirty="0">
                <a:solidFill>
                  <a:schemeClr val="bg2">
                    <a:lumMod val="10000"/>
                  </a:schemeClr>
                </a:solidFill>
                <a:latin typeface="Arial" panose="020B0604020202020204" pitchFamily="34" charset="0"/>
                <a:cs typeface="Arial" panose="020B0604020202020204" pitchFamily="34" charset="0"/>
              </a:rPr>
              <a:t>нет).</a:t>
            </a:r>
          </a:p>
          <a:p>
            <a:pPr marL="342900" indent="-342900">
              <a:buFont typeface="Arial" panose="020B0604020202020204" pitchFamily="34" charset="0"/>
              <a:buChar char="•"/>
            </a:pPr>
            <a:endParaRPr lang="ru-RU" sz="2400" dirty="0">
              <a:solidFill>
                <a:schemeClr val="bg2">
                  <a:lumMod val="10000"/>
                </a:schemeClr>
              </a:solidFill>
              <a:latin typeface="Arial" panose="020B0604020202020204" pitchFamily="34" charset="0"/>
              <a:cs typeface="Arial" panose="020B0604020202020204" pitchFamily="34" charset="0"/>
            </a:endParaRPr>
          </a:p>
          <a:p>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53956"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spTree>
    <p:extLst>
      <p:ext uri="{BB962C8B-B14F-4D97-AF65-F5344CB8AC3E}">
        <p14:creationId xmlns:p14="http://schemas.microsoft.com/office/powerpoint/2010/main" val="2595843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621597"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600" b="1" dirty="0">
                <a:latin typeface="Arial" panose="020B0604020202020204" pitchFamily="34" charset="0"/>
                <a:cs typeface="Arial" panose="020B0604020202020204" pitchFamily="34" charset="0"/>
              </a:rPr>
              <a:t>Шкалы измерения переменных: порядковая</a:t>
            </a:r>
          </a:p>
        </p:txBody>
      </p:sp>
      <p:sp>
        <p:nvSpPr>
          <p:cNvPr id="5" name="Текст 4"/>
          <p:cNvSpPr>
            <a:spLocks noGrp="1"/>
          </p:cNvSpPr>
          <p:nvPr>
            <p:ph type="body" sz="quarter" idx="12"/>
          </p:nvPr>
        </p:nvSpPr>
        <p:spPr/>
        <p:txBody>
          <a:bodyPr numCol="1"/>
          <a:lstStyle/>
          <a:p>
            <a:pPr marL="25400" indent="-25400" algn="just"/>
            <a:r>
              <a:rPr lang="ru-RU" sz="2400" dirty="0">
                <a:solidFill>
                  <a:schemeClr val="bg2">
                    <a:lumMod val="10000"/>
                  </a:schemeClr>
                </a:solidFill>
              </a:rPr>
              <a:t>		</a:t>
            </a:r>
            <a:r>
              <a:rPr lang="ru-RU" sz="2400" dirty="0">
                <a:solidFill>
                  <a:schemeClr val="bg2">
                    <a:lumMod val="10000"/>
                  </a:schemeClr>
                </a:solidFill>
                <a:latin typeface="Arial" panose="020B0604020202020204" pitchFamily="34" charset="0"/>
                <a:cs typeface="Arial" panose="020B0604020202020204" pitchFamily="34" charset="0"/>
              </a:rPr>
              <a:t>Порядковые (ординальные) переменные позволяют ранжировать (упорядочить) объекты, указав какие из них в большей или меньшей степени обладают качеством, выраженным данной переменной. Но не позволяют сказать «на сколько больше» или «на сколько меньше» (например, социально-экономический статус семьи). Разница между уровнями низкий, средний и высокий существует, но её нельзя измерить</a:t>
            </a:r>
            <a:r>
              <a:rPr lang="ru-RU" sz="2400" dirty="0" smtClean="0">
                <a:solidFill>
                  <a:schemeClr val="bg2">
                    <a:lumMod val="10000"/>
                  </a:schemeClr>
                </a:solidFill>
                <a:latin typeface="Arial" panose="020B0604020202020204" pitchFamily="34" charset="0"/>
                <a:cs typeface="Arial" panose="020B0604020202020204" pitchFamily="34" charset="0"/>
              </a:rPr>
              <a:t>.</a:t>
            </a:r>
            <a:endParaRPr lang="ru-RU" sz="2400" dirty="0">
              <a:solidFill>
                <a:schemeClr val="bg2">
                  <a:lumMod val="10000"/>
                </a:schemeClr>
              </a:solidFill>
              <a:latin typeface="Arial" panose="020B0604020202020204" pitchFamily="34" charset="0"/>
              <a:cs typeface="Arial" panose="020B0604020202020204" pitchFamily="34" charset="0"/>
            </a:endParaRPr>
          </a:p>
          <a:p>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17380"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spTree>
    <p:extLst>
      <p:ext uri="{BB962C8B-B14F-4D97-AF65-F5344CB8AC3E}">
        <p14:creationId xmlns:p14="http://schemas.microsoft.com/office/powerpoint/2010/main" val="3752208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447790"/>
            <a:ext cx="11203332" cy="777025"/>
          </a:xfrm>
        </p:spPr>
        <p:txBody>
          <a:bodyPr>
            <a:noAutofit/>
          </a:bodyPr>
          <a:lstStyle/>
          <a:p>
            <a:r>
              <a:rPr lang="ru-RU" sz="3600" b="1" dirty="0">
                <a:latin typeface="Arial" panose="020B0604020202020204" pitchFamily="34" charset="0"/>
                <a:cs typeface="Arial" panose="020B0604020202020204" pitchFamily="34" charset="0"/>
              </a:rPr>
              <a:t>Шкалы измерения переменных: интервальная</a:t>
            </a:r>
          </a:p>
        </p:txBody>
      </p:sp>
      <p:sp>
        <p:nvSpPr>
          <p:cNvPr id="5" name="Текст 4"/>
          <p:cNvSpPr>
            <a:spLocks noGrp="1"/>
          </p:cNvSpPr>
          <p:nvPr>
            <p:ph type="body" sz="quarter" idx="12"/>
          </p:nvPr>
        </p:nvSpPr>
        <p:spPr/>
        <p:txBody>
          <a:bodyPr numCol="1"/>
          <a:lstStyle/>
          <a:p>
            <a:pPr marL="25400" indent="-25400" algn="just"/>
            <a:r>
              <a:rPr lang="ru-RU" sz="2400" dirty="0">
                <a:solidFill>
                  <a:schemeClr val="bg2">
                    <a:lumMod val="10000"/>
                  </a:schemeClr>
                </a:solidFill>
              </a:rPr>
              <a:t>		</a:t>
            </a:r>
            <a:r>
              <a:rPr lang="ru-RU" sz="2400" dirty="0">
                <a:solidFill>
                  <a:schemeClr val="bg2">
                    <a:lumMod val="10000"/>
                  </a:schemeClr>
                </a:solidFill>
                <a:latin typeface="Arial" panose="020B0604020202020204" pitchFamily="34" charset="0"/>
                <a:cs typeface="Arial" panose="020B0604020202020204" pitchFamily="34" charset="0"/>
              </a:rPr>
              <a:t>Интервальная шкала позволяет не только упорядочивать объекты измерения, но и численно выразить и сравнить различия между ними (например, температура по Цельсию). </a:t>
            </a:r>
          </a:p>
          <a:p>
            <a:pPr marL="25400" indent="-25400" algn="just"/>
            <a:r>
              <a:rPr lang="ru-RU" sz="2400" dirty="0">
                <a:solidFill>
                  <a:schemeClr val="bg2">
                    <a:lumMod val="10000"/>
                  </a:schemeClr>
                </a:solidFill>
                <a:latin typeface="Arial" panose="020B0604020202020204" pitchFamily="34" charset="0"/>
                <a:cs typeface="Arial" panose="020B0604020202020204" pitchFamily="34" charset="0"/>
              </a:rPr>
              <a:t>		Например, температура воды в море утром – 18 градусов, вечером – 24, т.е. вечерняя на 5 градусов выше, но нельзя сказать, что она в 1.33 раз выше.</a:t>
            </a:r>
          </a:p>
          <a:p>
            <a:pPr marL="25400" indent="-25400" algn="just"/>
            <a:endParaRPr lang="ru-RU" sz="2400"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ru-RU" sz="2400" dirty="0">
              <a:solidFill>
                <a:schemeClr val="bg2">
                  <a:lumMod val="10000"/>
                </a:schemeClr>
              </a:solidFill>
              <a:latin typeface="Arial" panose="020B0604020202020204" pitchFamily="34" charset="0"/>
              <a:cs typeface="Arial" panose="020B0604020202020204" pitchFamily="34" charset="0"/>
            </a:endParaRPr>
          </a:p>
          <a:p>
            <a:endParaRPr lang="ru-RU" sz="2400" dirty="0">
              <a:solidFill>
                <a:schemeClr val="bg2">
                  <a:lumMod val="10000"/>
                </a:schemeClr>
              </a:solidFill>
            </a:endParaRPr>
          </a:p>
        </p:txBody>
      </p:sp>
      <p:sp>
        <p:nvSpPr>
          <p:cNvPr id="6" name="Текст 5"/>
          <p:cNvSpPr>
            <a:spLocks noGrp="1"/>
          </p:cNvSpPr>
          <p:nvPr>
            <p:ph type="body" sz="quarter" idx="15"/>
          </p:nvPr>
        </p:nvSpPr>
        <p:spPr>
          <a:xfrm>
            <a:off x="6259892" y="548720"/>
            <a:ext cx="3889948"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spTree>
    <p:extLst>
      <p:ext uri="{BB962C8B-B14F-4D97-AF65-F5344CB8AC3E}">
        <p14:creationId xmlns:p14="http://schemas.microsoft.com/office/powerpoint/2010/main" val="1819154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smtClean="0">
                <a:latin typeface="Arial" panose="020B0604020202020204" pitchFamily="34" charset="0"/>
                <a:cs typeface="Arial" panose="020B0604020202020204" pitchFamily="34" charset="0"/>
              </a:rPr>
              <a:t>Анализ данных</a:t>
            </a:r>
            <a:endParaRPr lang="ru-RU"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a:xfrm>
            <a:off x="3459162" y="548720"/>
            <a:ext cx="253015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a:normAutofit/>
          </a:bodyPr>
          <a:lstStyle/>
          <a:p>
            <a:r>
              <a:rPr lang="ru-RU" sz="3500" b="1" dirty="0" smtClean="0">
                <a:latin typeface="Arial" panose="020B0604020202020204" pitchFamily="34" charset="0"/>
                <a:cs typeface="Arial" panose="020B0604020202020204" pitchFamily="34" charset="0"/>
              </a:rPr>
              <a:t>Задачи обучения</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30676"/>
            <a:ext cx="11057971" cy="3745092"/>
          </a:xfrm>
        </p:spPr>
        <p:txBody>
          <a:bodyPr numCol="1"/>
          <a:lstStyle/>
          <a:p>
            <a:pPr algn="just">
              <a:spcBef>
                <a:spcPts val="0"/>
              </a:spcBef>
            </a:pPr>
            <a:r>
              <a:rPr lang="ru-RU" sz="2400" dirty="0" smtClean="0">
                <a:latin typeface="Arial" panose="020B0604020202020204" pitchFamily="34" charset="0"/>
                <a:cs typeface="Arial" panose="020B0604020202020204" pitchFamily="34" charset="0"/>
              </a:rPr>
              <a:t>	</a:t>
            </a:r>
            <a:r>
              <a:rPr lang="ru-RU" sz="2400" dirty="0" smtClean="0">
                <a:solidFill>
                  <a:schemeClr val="bg2">
                    <a:lumMod val="10000"/>
                  </a:schemeClr>
                </a:solidFill>
                <a:latin typeface="Arial" panose="020B0604020202020204" pitchFamily="34" charset="0"/>
                <a:cs typeface="Arial" panose="020B0604020202020204" pitchFamily="34" charset="0"/>
              </a:rPr>
              <a:t>В </a:t>
            </a:r>
            <a:r>
              <a:rPr lang="ru-RU" sz="2400" dirty="0">
                <a:solidFill>
                  <a:schemeClr val="bg2">
                    <a:lumMod val="10000"/>
                  </a:schemeClr>
                </a:solidFill>
                <a:latin typeface="Arial" panose="020B0604020202020204" pitchFamily="34" charset="0"/>
                <a:cs typeface="Arial" panose="020B0604020202020204" pitchFamily="34" charset="0"/>
              </a:rPr>
              <a:t>результате освоения дисциплины студенты изучат возможности языка программирования </a:t>
            </a:r>
            <a:r>
              <a:rPr lang="en-US" sz="2400" dirty="0">
                <a:solidFill>
                  <a:schemeClr val="bg2">
                    <a:lumMod val="10000"/>
                  </a:schemeClr>
                </a:solidFill>
                <a:latin typeface="Arial" panose="020B0604020202020204" pitchFamily="34" charset="0"/>
                <a:cs typeface="Arial" panose="020B0604020202020204" pitchFamily="34" charset="0"/>
              </a:rPr>
              <a:t>Python </a:t>
            </a:r>
            <a:r>
              <a:rPr lang="ru-RU" sz="2400" dirty="0">
                <a:solidFill>
                  <a:schemeClr val="bg2">
                    <a:lumMod val="10000"/>
                  </a:schemeClr>
                </a:solidFill>
                <a:latin typeface="Arial" panose="020B0604020202020204" pitchFamily="34" charset="0"/>
                <a:cs typeface="Arial" panose="020B0604020202020204" pitchFamily="34" charset="0"/>
              </a:rPr>
              <a:t>для сбора, обработки и анализа данных. Студенты смогут осуществлять автоматизированный сбор данных из сети Интернет, предварительную обработку данных для последующей работы с ними, выбирать подходящий метод анализа в зависимости от типа данных и исследовательской задачи, проводить анализ данных и интерпретировать полученные результаты, представлять их в доступном для широкой аудитории виде.</a:t>
            </a: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smtClean="0">
                <a:latin typeface="Arial" panose="020B0604020202020204" pitchFamily="34" charset="0"/>
                <a:cs typeface="Arial" panose="020B0604020202020204" pitchFamily="34" charset="0"/>
              </a:rPr>
              <a:t>Введение</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873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94165"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600" b="1" dirty="0">
                <a:latin typeface="Arial" panose="020B0604020202020204" pitchFamily="34" charset="0"/>
                <a:cs typeface="Arial" panose="020B0604020202020204" pitchFamily="34" charset="0"/>
              </a:rPr>
              <a:t>Шкалы измерения переменных: абсолютная</a:t>
            </a:r>
          </a:p>
        </p:txBody>
      </p:sp>
      <p:sp>
        <p:nvSpPr>
          <p:cNvPr id="5" name="Текст 4"/>
          <p:cNvSpPr>
            <a:spLocks noGrp="1"/>
          </p:cNvSpPr>
          <p:nvPr>
            <p:ph type="body" sz="quarter" idx="12"/>
          </p:nvPr>
        </p:nvSpPr>
        <p:spPr/>
        <p:txBody>
          <a:bodyPr numCol="1"/>
          <a:lstStyle/>
          <a:p>
            <a:pPr marL="25400" indent="-25400" algn="just"/>
            <a:r>
              <a:rPr lang="ru-RU" sz="2400" dirty="0">
                <a:solidFill>
                  <a:schemeClr val="bg2">
                    <a:lumMod val="10000"/>
                  </a:schemeClr>
                </a:solidFill>
                <a:latin typeface="Arial" panose="020B0604020202020204" pitchFamily="34" charset="0"/>
                <a:cs typeface="Arial" panose="020B0604020202020204" pitchFamily="34" charset="0"/>
              </a:rPr>
              <a:t>		В абсолютной шкале действует отношение "во столько-то раз больше". Это единственная из четырёх шкал имеющая абсолютный ноль, характеризующий отсутствие измеряемого качества. Например: цена на товар. Здесь за точку отсчета можно взять «ноль» рублей. </a:t>
            </a:r>
          </a:p>
          <a:p>
            <a:pPr marL="342900" indent="-342900">
              <a:buFont typeface="Arial" panose="020B0604020202020204" pitchFamily="34" charset="0"/>
              <a:buChar char="•"/>
            </a:pPr>
            <a:endParaRPr lang="ru-RU" sz="2400" dirty="0">
              <a:solidFill>
                <a:schemeClr val="bg2">
                  <a:lumMod val="10000"/>
                </a:schemeClr>
              </a:solidFill>
              <a:latin typeface="Arial" panose="020B0604020202020204" pitchFamily="34" charset="0"/>
              <a:cs typeface="Arial" panose="020B0604020202020204" pitchFamily="34" charset="0"/>
            </a:endParaRPr>
          </a:p>
          <a:p>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889948"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spTree>
    <p:extLst>
      <p:ext uri="{BB962C8B-B14F-4D97-AF65-F5344CB8AC3E}">
        <p14:creationId xmlns:p14="http://schemas.microsoft.com/office/powerpoint/2010/main" val="2516997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Текст 1"/>
          <p:cNvSpPr>
            <a:spLocks noGrp="1"/>
          </p:cNvSpPr>
          <p:nvPr>
            <p:ph type="body" sz="quarter" idx="13"/>
          </p:nvPr>
        </p:nvSpPr>
        <p:spPr bwMode="auto">
          <a:xfrm>
            <a:off x="1143689" y="540904"/>
            <a:ext cx="2024054" cy="415925"/>
          </a:xfrm>
        </p:spPr>
        <p:txBody>
          <a:bodyPr/>
          <a:lstStyle/>
          <a:p>
            <a:pPr algn="ctr">
              <a:defRPr/>
            </a:pPr>
            <a:r>
              <a:rPr lang="ru-RU" sz="1800" dirty="0" smtClean="0">
                <a:latin typeface="Arial" panose="020B0604020202020204" pitchFamily="34" charset="0"/>
                <a:cs typeface="Arial" panose="020B0604020202020204" pitchFamily="34" charset="0"/>
              </a:rPr>
              <a:t>Анализ данных</a:t>
            </a:r>
            <a:endParaRPr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bwMode="auto">
          <a:xfrm>
            <a:off x="3459162" y="548720"/>
            <a:ext cx="2621597" cy="408109"/>
          </a:xfrm>
        </p:spPr>
        <p:txBody>
          <a:bodyPr/>
          <a:lstStyle/>
          <a:p>
            <a:pPr algn="ctr">
              <a:defRPr/>
            </a:pPr>
            <a:r>
              <a:rPr lang="ru-RU" sz="1800" dirty="0" smtClean="0">
                <a:solidFill>
                  <a:schemeClr val="tx1"/>
                </a:solidFill>
                <a:latin typeface="Arial" panose="020B0604020202020204" pitchFamily="34" charset="0"/>
                <a:cs typeface="Arial" panose="020B0604020202020204" pitchFamily="34" charset="0"/>
              </a:rPr>
              <a:t>Лекция</a:t>
            </a:r>
            <a:endParaRPr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bwMode="auto"/>
        <p:txBody>
          <a:bodyPr>
            <a:normAutofit/>
          </a:bodyPr>
          <a:lstStyle/>
          <a:p>
            <a:pPr>
              <a:defRPr/>
            </a:pPr>
            <a:r>
              <a:rPr lang="ru-RU" sz="3500" b="1">
                <a:latin typeface="Arial"/>
                <a:cs typeface="Arial"/>
              </a:rPr>
              <a:t>Дихотомный метод</a:t>
            </a:r>
            <a:endParaRPr/>
          </a:p>
        </p:txBody>
      </p:sp>
      <p:sp>
        <p:nvSpPr>
          <p:cNvPr id="6" name="Текст 5"/>
          <p:cNvSpPr>
            <a:spLocks noGrp="1"/>
          </p:cNvSpPr>
          <p:nvPr>
            <p:ph type="body" sz="quarter" idx="15"/>
          </p:nvPr>
        </p:nvSpPr>
        <p:spPr bwMode="auto">
          <a:xfrm>
            <a:off x="6259892" y="548720"/>
            <a:ext cx="3972244" cy="408109"/>
          </a:xfrm>
        </p:spPr>
        <p:txBody>
          <a:bodyPr/>
          <a:lstStyle/>
          <a:p>
            <a:pPr algn="ctr"/>
            <a:r>
              <a:rPr lang="ru-RU" sz="1800" dirty="0">
                <a:latin typeface="Arial" panose="020B0604020202020204" pitchFamily="34" charset="0"/>
                <a:cs typeface="Arial" panose="020B0604020202020204" pitchFamily="34" charset="0"/>
              </a:rPr>
              <a:t> Описательная статистика</a:t>
            </a:r>
          </a:p>
        </p:txBody>
      </p:sp>
      <p:sp>
        <p:nvSpPr>
          <p:cNvPr id="7" name="Rectangle 3"/>
          <p:cNvSpPr txBox="1">
            <a:spLocks noGrp="1" noChangeArrowheads="1"/>
          </p:cNvSpPr>
          <p:nvPr>
            <p:ph type="body" sz="quarter" idx="12"/>
          </p:nvPr>
        </p:nvSpPr>
        <p:spPr bwMode="auto">
          <a:xfrm>
            <a:off x="585897" y="2216373"/>
            <a:ext cx="11057971" cy="3745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a:spcBef>
                <a:spcPts val="600"/>
              </a:spcBef>
              <a:spcAft>
                <a:spcPts val="0"/>
              </a:spcAft>
              <a:buClr>
                <a:schemeClr val="accent1"/>
              </a:buClr>
              <a:buSzPct val="80000"/>
              <a:buFont typeface="Wingdings 2"/>
              <a:buChar char=""/>
              <a:defRPr sz="3200">
                <a:solidFill>
                  <a:schemeClr val="tx1"/>
                </a:solidFill>
                <a:latin typeface="+mn-lt"/>
                <a:ea typeface="+mn-ea"/>
                <a:cs typeface="+mn-cs"/>
              </a:defRPr>
            </a:lvl1pPr>
            <a:lvl2pPr marL="639763" indent="-236538" algn="l">
              <a:spcBef>
                <a:spcPts val="550"/>
              </a:spcBef>
              <a:spcAft>
                <a:spcPts val="0"/>
              </a:spcAft>
              <a:buClr>
                <a:schemeClr val="accent1"/>
              </a:buClr>
              <a:buFont typeface="Verdana"/>
              <a:buChar char="◦"/>
              <a:defRPr sz="2800">
                <a:solidFill>
                  <a:schemeClr val="tx1"/>
                </a:solidFill>
                <a:latin typeface="+mn-lt"/>
                <a:ea typeface="+mn-ea"/>
                <a:cs typeface="+mn-cs"/>
              </a:defRPr>
            </a:lvl2pPr>
            <a:lvl3pPr marL="885825" indent="-228600" algn="l">
              <a:spcBef>
                <a:spcPts val="0"/>
              </a:spcBef>
              <a:spcAft>
                <a:spcPts val="0"/>
              </a:spcAft>
              <a:buClr>
                <a:schemeClr val="accent2"/>
              </a:buClr>
              <a:buFont typeface="Wingdings 2"/>
              <a:buChar char=""/>
              <a:defRPr sz="2400">
                <a:solidFill>
                  <a:schemeClr val="tx1"/>
                </a:solidFill>
                <a:latin typeface="+mn-lt"/>
                <a:ea typeface="+mn-ea"/>
                <a:cs typeface="+mn-cs"/>
              </a:defRPr>
            </a:lvl3pPr>
            <a:lvl4pPr marL="1096963" indent="-173038" algn="l">
              <a:spcBef>
                <a:spcPts val="0"/>
              </a:spcBef>
              <a:spcAft>
                <a:spcPts val="0"/>
              </a:spcAft>
              <a:buClr>
                <a:srgbClr val="C32D2E"/>
              </a:buClr>
              <a:buFont typeface="Wingdings 2"/>
              <a:buChar char=""/>
              <a:defRPr sz="2000">
                <a:solidFill>
                  <a:schemeClr val="tx1"/>
                </a:solidFill>
                <a:latin typeface="+mn-lt"/>
                <a:ea typeface="+mn-ea"/>
                <a:cs typeface="+mn-cs"/>
              </a:defRPr>
            </a:lvl4pPr>
            <a:lvl5pPr marL="1296988" indent="-182563" algn="l">
              <a:spcBef>
                <a:spcPts val="0"/>
              </a:spcBef>
              <a:spcAft>
                <a:spcPts val="0"/>
              </a:spcAft>
              <a:buClr>
                <a:srgbClr val="84AA33"/>
              </a:buClr>
              <a:buFont typeface="Wingdings 2"/>
              <a:buChar char=""/>
              <a:defRPr sz="2000">
                <a:solidFill>
                  <a:schemeClr val="tx1"/>
                </a:solidFill>
                <a:latin typeface="+mn-lt"/>
                <a:ea typeface="+mn-ea"/>
                <a:cs typeface="+mn-cs"/>
              </a:defRPr>
            </a:lvl5pPr>
            <a:lvl6pPr marL="1508759" indent="-182880" algn="l">
              <a:lnSpc>
                <a:spcPct val="100000"/>
              </a:lnSpc>
              <a:spcBef>
                <a:spcPts val="0"/>
              </a:spcBef>
              <a:buClr>
                <a:schemeClr val="accent5"/>
              </a:buClr>
              <a:buFont typeface="Wingdings 2"/>
              <a:buChar char=""/>
              <a:defRPr sz="2000">
                <a:solidFill>
                  <a:schemeClr val="tx1"/>
                </a:solidFill>
                <a:latin typeface="+mn-lt"/>
                <a:ea typeface="+mn-ea"/>
                <a:cs typeface="+mn-cs"/>
              </a:defRPr>
            </a:lvl6pPr>
            <a:lvl7pPr marL="1719072" indent="-182880" algn="l">
              <a:lnSpc>
                <a:spcPct val="100000"/>
              </a:lnSpc>
              <a:spcBef>
                <a:spcPts val="0"/>
              </a:spcBef>
              <a:buClr>
                <a:schemeClr val="accent6"/>
              </a:buClr>
              <a:buFont typeface="Wingdings 2"/>
              <a:buChar char=""/>
              <a:defRPr sz="2000">
                <a:solidFill>
                  <a:schemeClr val="tx1"/>
                </a:solidFill>
                <a:latin typeface="+mn-lt"/>
                <a:ea typeface="+mn-ea"/>
                <a:cs typeface="+mn-cs"/>
              </a:defRPr>
            </a:lvl7pPr>
            <a:lvl8pPr marL="1920240" indent="-182880" algn="l">
              <a:lnSpc>
                <a:spcPct val="100000"/>
              </a:lnSpc>
              <a:spcBef>
                <a:spcPts val="0"/>
              </a:spcBef>
              <a:buClr>
                <a:schemeClr val="accent6"/>
              </a:buClr>
              <a:buFont typeface="Wingdings 2"/>
              <a:buChar char=""/>
              <a:defRPr sz="2000">
                <a:solidFill>
                  <a:schemeClr val="tx1"/>
                </a:solidFill>
                <a:latin typeface="+mn-lt"/>
                <a:ea typeface="+mn-ea"/>
                <a:cs typeface="+mn-cs"/>
              </a:defRPr>
            </a:lvl8pPr>
            <a:lvl9pPr marL="2130552" indent="-182880" algn="l">
              <a:lnSpc>
                <a:spcPct val="100000"/>
              </a:lnSpc>
              <a:spcBef>
                <a:spcPts val="0"/>
              </a:spcBef>
              <a:buClr>
                <a:schemeClr val="accent6"/>
              </a:buClr>
              <a:buFont typeface="Wingdings 2"/>
              <a:buChar char=""/>
              <a:defRPr sz="2000">
                <a:solidFill>
                  <a:schemeClr val="tx1"/>
                </a:solidFill>
                <a:latin typeface="+mn-lt"/>
                <a:ea typeface="+mn-ea"/>
                <a:cs typeface="+mn-cs"/>
              </a:defRPr>
            </a:lvl9pPr>
          </a:lstStyle>
          <a:p>
            <a:pPr>
              <a:lnSpc>
                <a:spcPct val="80000"/>
              </a:lnSpc>
              <a:buFont typeface="Wingdings 2"/>
              <a:buNone/>
              <a:defRPr/>
            </a:pPr>
            <a:r>
              <a:rPr lang="ru-RU" sz="2400" dirty="0">
                <a:solidFill>
                  <a:schemeClr val="bg2">
                    <a:lumMod val="10000"/>
                  </a:schemeClr>
                </a:solidFill>
                <a:latin typeface="Arial"/>
                <a:cs typeface="Arial"/>
              </a:rPr>
              <a:t>Какими языками Вы владеете?               </a:t>
            </a:r>
            <a:endParaRPr dirty="0"/>
          </a:p>
          <a:p>
            <a:pPr>
              <a:lnSpc>
                <a:spcPct val="80000"/>
              </a:lnSpc>
              <a:buFont typeface="Wingdings 2"/>
              <a:buNone/>
              <a:defRPr/>
            </a:pPr>
            <a:r>
              <a:rPr lang="ru-RU" sz="2400" dirty="0">
                <a:solidFill>
                  <a:schemeClr val="bg2">
                    <a:lumMod val="10000"/>
                  </a:schemeClr>
                </a:solidFill>
                <a:latin typeface="Arial"/>
                <a:cs typeface="Arial"/>
              </a:rPr>
              <a:t>(можно выбрать любое число ответов)</a:t>
            </a:r>
            <a:endParaRPr dirty="0"/>
          </a:p>
          <a:p>
            <a:pPr algn="just">
              <a:lnSpc>
                <a:spcPct val="80000"/>
              </a:lnSpc>
              <a:buFont typeface="Wingdings 2"/>
              <a:buNone/>
              <a:defRPr/>
            </a:pPr>
            <a:r>
              <a:rPr lang="en-US" sz="2400" dirty="0">
                <a:solidFill>
                  <a:schemeClr val="bg2">
                    <a:lumMod val="10000"/>
                  </a:schemeClr>
                </a:solidFill>
                <a:latin typeface="Arial"/>
                <a:cs typeface="Arial"/>
              </a:rPr>
              <a:t>1) English</a:t>
            </a:r>
            <a:endParaRPr dirty="0"/>
          </a:p>
          <a:p>
            <a:pPr marL="82550" indent="0" algn="just">
              <a:lnSpc>
                <a:spcPct val="80000"/>
              </a:lnSpc>
              <a:buNone/>
              <a:defRPr/>
            </a:pPr>
            <a:r>
              <a:rPr lang="en-US" sz="2400" dirty="0">
                <a:solidFill>
                  <a:schemeClr val="bg2">
                    <a:lumMod val="10000"/>
                  </a:schemeClr>
                </a:solidFill>
                <a:latin typeface="Arial"/>
                <a:cs typeface="Arial"/>
              </a:rPr>
              <a:t>2) Russian</a:t>
            </a:r>
            <a:endParaRPr dirty="0"/>
          </a:p>
          <a:p>
            <a:pPr marL="82550" indent="0" algn="just">
              <a:lnSpc>
                <a:spcPct val="80000"/>
              </a:lnSpc>
              <a:buNone/>
              <a:defRPr/>
            </a:pPr>
            <a:r>
              <a:rPr lang="en-US" sz="2400" dirty="0">
                <a:solidFill>
                  <a:schemeClr val="bg2">
                    <a:lumMod val="10000"/>
                  </a:schemeClr>
                </a:solidFill>
                <a:latin typeface="Arial"/>
                <a:cs typeface="Arial"/>
              </a:rPr>
              <a:t>3) French</a:t>
            </a:r>
            <a:endParaRPr lang="ru-RU" sz="2400" dirty="0">
              <a:solidFill>
                <a:schemeClr val="bg2">
                  <a:lumMod val="10000"/>
                </a:schemeClr>
              </a:solidFill>
              <a:latin typeface="Arial"/>
              <a:cs typeface="Arial"/>
            </a:endParaRPr>
          </a:p>
          <a:p>
            <a:pPr marL="82550" indent="0" algn="just">
              <a:lnSpc>
                <a:spcPct val="80000"/>
              </a:lnSpc>
              <a:buNone/>
              <a:defRPr/>
            </a:pPr>
            <a:r>
              <a:rPr lang="en-US" sz="2400" dirty="0">
                <a:solidFill>
                  <a:schemeClr val="bg2">
                    <a:lumMod val="10000"/>
                  </a:schemeClr>
                </a:solidFill>
                <a:latin typeface="Arial"/>
                <a:cs typeface="Arial"/>
              </a:rPr>
              <a:t>4) Italian</a:t>
            </a:r>
            <a:endParaRPr dirty="0"/>
          </a:p>
          <a:p>
            <a:pPr marL="82550" indent="0" algn="just">
              <a:lnSpc>
                <a:spcPct val="80000"/>
              </a:lnSpc>
              <a:buNone/>
              <a:defRPr/>
            </a:pPr>
            <a:r>
              <a:rPr lang="en-US" sz="2400" dirty="0">
                <a:solidFill>
                  <a:schemeClr val="bg2">
                    <a:lumMod val="10000"/>
                  </a:schemeClr>
                </a:solidFill>
                <a:latin typeface="Arial"/>
                <a:cs typeface="Arial"/>
              </a:rPr>
              <a:t>5) German</a:t>
            </a:r>
            <a:endParaRPr dirty="0"/>
          </a:p>
          <a:p>
            <a:pPr marL="539750" indent="-457200" algn="just">
              <a:lnSpc>
                <a:spcPct val="80000"/>
              </a:lnSpc>
              <a:buFont typeface="Wingdings 2"/>
              <a:buAutoNum type="arabicPeriod"/>
              <a:defRPr/>
            </a:pPr>
            <a:endParaRPr lang="ru-RU" sz="2000" dirty="0">
              <a:latin typeface="Arial"/>
              <a:cs typeface="Arial"/>
            </a:endParaRPr>
          </a:p>
        </p:txBody>
      </p:sp>
      <p:sp>
        <p:nvSpPr>
          <p:cNvPr id="8" name="TextBox 7"/>
          <p:cNvSpPr txBox="1"/>
          <p:nvPr/>
        </p:nvSpPr>
        <p:spPr bwMode="auto">
          <a:xfrm>
            <a:off x="7215884" y="2200866"/>
            <a:ext cx="4427984" cy="2308324"/>
          </a:xfrm>
          <a:prstGeom prst="rect">
            <a:avLst/>
          </a:prstGeom>
          <a:solidFill>
            <a:srgbClr val="D9D9D9"/>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defRPr/>
            </a:pPr>
            <a:r>
              <a:rPr lang="ru-RU" sz="2400">
                <a:solidFill>
                  <a:schemeClr val="bg2">
                    <a:lumMod val="10000"/>
                  </a:schemeClr>
                </a:solidFill>
                <a:latin typeface="Arial"/>
                <a:cs typeface="Arial"/>
              </a:rPr>
              <a:t>Ответы</a:t>
            </a:r>
            <a:r>
              <a:rPr lang="en-US" sz="2400">
                <a:solidFill>
                  <a:schemeClr val="bg2">
                    <a:lumMod val="10000"/>
                  </a:schemeClr>
                </a:solidFill>
                <a:latin typeface="Arial"/>
                <a:cs typeface="Arial"/>
              </a:rPr>
              <a:t>:</a:t>
            </a:r>
            <a:endParaRPr/>
          </a:p>
          <a:p>
            <a:pPr>
              <a:defRPr/>
            </a:pPr>
            <a:r>
              <a:rPr lang="en-US" sz="2400">
                <a:solidFill>
                  <a:schemeClr val="bg2">
                    <a:lumMod val="10000"/>
                  </a:schemeClr>
                </a:solidFill>
                <a:latin typeface="Arial"/>
                <a:cs typeface="Arial"/>
              </a:rPr>
              <a:t>Dave: English, German</a:t>
            </a:r>
            <a:endParaRPr/>
          </a:p>
          <a:p>
            <a:pPr>
              <a:defRPr/>
            </a:pPr>
            <a:r>
              <a:rPr lang="en-US" sz="2400">
                <a:solidFill>
                  <a:schemeClr val="bg2">
                    <a:lumMod val="10000"/>
                  </a:schemeClr>
                </a:solidFill>
                <a:latin typeface="Arial"/>
                <a:cs typeface="Arial"/>
              </a:rPr>
              <a:t>Ann: Russian</a:t>
            </a:r>
            <a:endParaRPr/>
          </a:p>
          <a:p>
            <a:pPr>
              <a:defRPr/>
            </a:pPr>
            <a:r>
              <a:rPr lang="en-US" sz="2400">
                <a:solidFill>
                  <a:schemeClr val="bg2">
                    <a:lumMod val="10000"/>
                  </a:schemeClr>
                </a:solidFill>
                <a:latin typeface="Arial"/>
                <a:cs typeface="Arial"/>
              </a:rPr>
              <a:t>Peter: English, French, Italian, German</a:t>
            </a:r>
            <a:endParaRPr/>
          </a:p>
          <a:p>
            <a:pPr>
              <a:defRPr/>
            </a:pPr>
            <a:r>
              <a:rPr lang="en-US" sz="2400">
                <a:solidFill>
                  <a:schemeClr val="bg2">
                    <a:lumMod val="10000"/>
                  </a:schemeClr>
                </a:solidFill>
                <a:latin typeface="Arial"/>
                <a:cs typeface="Arial"/>
              </a:rPr>
              <a:t>Oliver: Russian, German </a:t>
            </a:r>
            <a:endParaRPr lang="ru-RU" sz="2400">
              <a:solidFill>
                <a:schemeClr val="bg2">
                  <a:lumMod val="10000"/>
                </a:schemeClr>
              </a:solidFill>
              <a:latin typeface="Arial"/>
              <a:cs typeface="Arial"/>
            </a:endParaRPr>
          </a:p>
        </p:txBody>
      </p:sp>
      <p:graphicFrame>
        <p:nvGraphicFramePr>
          <p:cNvPr id="9" name="Таблица 8"/>
          <p:cNvGraphicFramePr>
            <a:graphicFrameLocks noGrp="1"/>
          </p:cNvGraphicFramePr>
          <p:nvPr/>
        </p:nvGraphicFramePr>
        <p:xfrm>
          <a:off x="2676745" y="4657774"/>
          <a:ext cx="6876258" cy="1981200"/>
        </p:xfrm>
        <a:graphic>
          <a:graphicData uri="http://schemas.openxmlformats.org/drawingml/2006/table">
            <a:tbl>
              <a:tblPr firstRow="1" bandRow="1">
                <a:tableStyleId>{7E9639D4-E3E2-4D34-9284-5A2195B3D0D7}</a:tableStyleId>
              </a:tblPr>
              <a:tblGrid>
                <a:gridCol w="1146043">
                  <a:extLst>
                    <a:ext uri="{9D8B030D-6E8A-4147-A177-3AD203B41FA5}">
                      <a16:colId xmlns:a16="http://schemas.microsoft.com/office/drawing/2014/main" val="20000"/>
                    </a:ext>
                  </a:extLst>
                </a:gridCol>
                <a:gridCol w="1146043">
                  <a:extLst>
                    <a:ext uri="{9D8B030D-6E8A-4147-A177-3AD203B41FA5}">
                      <a16:colId xmlns:a16="http://schemas.microsoft.com/office/drawing/2014/main" val="20001"/>
                    </a:ext>
                  </a:extLst>
                </a:gridCol>
                <a:gridCol w="1146043">
                  <a:extLst>
                    <a:ext uri="{9D8B030D-6E8A-4147-A177-3AD203B41FA5}">
                      <a16:colId xmlns:a16="http://schemas.microsoft.com/office/drawing/2014/main" val="20002"/>
                    </a:ext>
                  </a:extLst>
                </a:gridCol>
                <a:gridCol w="1146043">
                  <a:extLst>
                    <a:ext uri="{9D8B030D-6E8A-4147-A177-3AD203B41FA5}">
                      <a16:colId xmlns:a16="http://schemas.microsoft.com/office/drawing/2014/main" val="20003"/>
                    </a:ext>
                  </a:extLst>
                </a:gridCol>
                <a:gridCol w="1146043">
                  <a:extLst>
                    <a:ext uri="{9D8B030D-6E8A-4147-A177-3AD203B41FA5}">
                      <a16:colId xmlns:a16="http://schemas.microsoft.com/office/drawing/2014/main" val="20004"/>
                    </a:ext>
                  </a:extLst>
                </a:gridCol>
                <a:gridCol w="1146043">
                  <a:extLst>
                    <a:ext uri="{9D8B030D-6E8A-4147-A177-3AD203B41FA5}">
                      <a16:colId xmlns:a16="http://schemas.microsoft.com/office/drawing/2014/main" val="20005"/>
                    </a:ext>
                  </a:extLst>
                </a:gridCol>
              </a:tblGrid>
              <a:tr h="370840">
                <a:tc>
                  <a:txBody>
                    <a:bodyPr/>
                    <a:lstStyle/>
                    <a:p>
                      <a:pPr algn="ctr">
                        <a:defRPr/>
                      </a:pPr>
                      <a:r>
                        <a:rPr lang="en-US" sz="2000"/>
                        <a:t>Name</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Lan_en</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Lan_ru</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Lan_fr</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Lan_it</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marL="0" algn="ctr">
                        <a:defRPr/>
                      </a:pPr>
                      <a:r>
                        <a:rPr lang="en-US" sz="2000"/>
                        <a:t>Lan_ge</a:t>
                      </a:r>
                      <a:endParaRPr lang="ru-RU" sz="2000">
                        <a:solidFill>
                          <a:schemeClr val="bg1"/>
                        </a:solidFill>
                        <a:latin typeface="+mn-lt"/>
                        <a:ea typeface="+mn-ea"/>
                        <a:cs typeface="+mn-cs"/>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0"/>
                  </a:ext>
                </a:extLst>
              </a:tr>
              <a:tr h="370840">
                <a:tc>
                  <a:txBody>
                    <a:bodyPr/>
                    <a:lstStyle/>
                    <a:p>
                      <a:pPr>
                        <a:defRPr/>
                      </a:pPr>
                      <a:r>
                        <a:rPr lang="en-US" sz="2000"/>
                        <a:t>Dave</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1</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marL="0" algn="ctr">
                        <a:defRPr/>
                      </a:pPr>
                      <a:r>
                        <a:rPr lang="en-US" sz="2000"/>
                        <a:t>1</a:t>
                      </a:r>
                      <a:endParaRPr lang="ru-RU" sz="2000">
                        <a:solidFill>
                          <a:schemeClr val="tx1"/>
                        </a:solidFill>
                        <a:latin typeface="+mn-lt"/>
                        <a:ea typeface="+mn-ea"/>
                        <a:cs typeface="+mn-cs"/>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1"/>
                  </a:ext>
                </a:extLst>
              </a:tr>
              <a:tr h="370840">
                <a:tc>
                  <a:txBody>
                    <a:bodyPr/>
                    <a:lstStyle/>
                    <a:p>
                      <a:pPr>
                        <a:defRPr/>
                      </a:pPr>
                      <a:r>
                        <a:rPr lang="en-US" sz="2000"/>
                        <a:t>Ann</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1</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marL="0" algn="ctr">
                        <a:defRPr/>
                      </a:pPr>
                      <a:r>
                        <a:rPr lang="en-US" sz="2000"/>
                        <a:t>0</a:t>
                      </a:r>
                      <a:endParaRPr lang="ru-RU" sz="2000">
                        <a:solidFill>
                          <a:schemeClr val="tx1"/>
                        </a:solidFill>
                        <a:latin typeface="+mn-lt"/>
                        <a:ea typeface="+mn-ea"/>
                        <a:cs typeface="+mn-cs"/>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2"/>
                  </a:ext>
                </a:extLst>
              </a:tr>
              <a:tr h="370840">
                <a:tc>
                  <a:txBody>
                    <a:bodyPr/>
                    <a:lstStyle/>
                    <a:p>
                      <a:pPr>
                        <a:defRPr/>
                      </a:pPr>
                      <a:r>
                        <a:rPr lang="en-US" sz="2000"/>
                        <a:t>Peter</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1</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1</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1</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marL="0" algn="ctr">
                        <a:defRPr/>
                      </a:pPr>
                      <a:r>
                        <a:rPr lang="en-US" sz="2000"/>
                        <a:t>1</a:t>
                      </a:r>
                      <a:endParaRPr lang="ru-RU" sz="2000">
                        <a:solidFill>
                          <a:schemeClr val="tx1"/>
                        </a:solidFill>
                        <a:latin typeface="+mn-lt"/>
                        <a:ea typeface="+mn-ea"/>
                        <a:cs typeface="+mn-cs"/>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3"/>
                  </a:ext>
                </a:extLst>
              </a:tr>
              <a:tr h="370840">
                <a:tc>
                  <a:txBody>
                    <a:bodyPr/>
                    <a:lstStyle/>
                    <a:p>
                      <a:pPr>
                        <a:defRPr/>
                      </a:pPr>
                      <a:r>
                        <a:rPr lang="en-US" sz="2000"/>
                        <a:t>Oliver</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1</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0</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marL="0" algn="ctr">
                        <a:defRPr/>
                      </a:pPr>
                      <a:r>
                        <a:rPr lang="en-US" sz="2000"/>
                        <a:t>1</a:t>
                      </a:r>
                      <a:endParaRPr lang="ru-RU" sz="2000">
                        <a:solidFill>
                          <a:schemeClr val="tx1"/>
                        </a:solidFill>
                        <a:latin typeface="+mn-lt"/>
                        <a:ea typeface="+mn-ea"/>
                        <a:cs typeface="+mn-cs"/>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59043338"/>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Текст 1"/>
          <p:cNvSpPr>
            <a:spLocks noGrp="1"/>
          </p:cNvSpPr>
          <p:nvPr>
            <p:ph type="body" sz="quarter" idx="13"/>
          </p:nvPr>
        </p:nvSpPr>
        <p:spPr bwMode="auto">
          <a:xfrm>
            <a:off x="1143689" y="540904"/>
            <a:ext cx="2024054" cy="415925"/>
          </a:xfrm>
        </p:spPr>
        <p:txBody>
          <a:bodyPr/>
          <a:lstStyle/>
          <a:p>
            <a:pPr>
              <a:defRPr/>
            </a:pPr>
            <a:r>
              <a:rPr lang="ru-RU" sz="1800" dirty="0" smtClean="0">
                <a:latin typeface="Arial"/>
                <a:cs typeface="Arial"/>
              </a:rPr>
              <a:t>Анализ данных</a:t>
            </a:r>
            <a:endParaRPr sz="1800" dirty="0"/>
          </a:p>
        </p:txBody>
      </p:sp>
      <p:sp>
        <p:nvSpPr>
          <p:cNvPr id="3" name="Текст 2"/>
          <p:cNvSpPr>
            <a:spLocks noGrp="1"/>
          </p:cNvSpPr>
          <p:nvPr>
            <p:ph type="body" sz="quarter" idx="14"/>
          </p:nvPr>
        </p:nvSpPr>
        <p:spPr bwMode="auto">
          <a:xfrm>
            <a:off x="3459162" y="548720"/>
            <a:ext cx="2548445" cy="408109"/>
          </a:xfrm>
        </p:spPr>
        <p:txBody>
          <a:bodyPr/>
          <a:lstStyle/>
          <a:p>
            <a:pPr algn="ctr">
              <a:defRPr/>
            </a:pPr>
            <a:r>
              <a:rPr lang="ru-RU" sz="1800" dirty="0" smtClean="0">
                <a:solidFill>
                  <a:schemeClr val="tx1"/>
                </a:solidFill>
                <a:latin typeface="Arial"/>
                <a:cs typeface="Arial"/>
              </a:rPr>
              <a:t>Лекция</a:t>
            </a:r>
            <a:endParaRPr sz="1800" dirty="0"/>
          </a:p>
        </p:txBody>
      </p:sp>
      <p:sp>
        <p:nvSpPr>
          <p:cNvPr id="4" name="Заголовок 3"/>
          <p:cNvSpPr>
            <a:spLocks noGrp="1"/>
          </p:cNvSpPr>
          <p:nvPr>
            <p:ph type="title"/>
          </p:nvPr>
        </p:nvSpPr>
        <p:spPr bwMode="auto"/>
        <p:txBody>
          <a:bodyPr>
            <a:normAutofit/>
          </a:bodyPr>
          <a:lstStyle/>
          <a:p>
            <a:pPr>
              <a:defRPr/>
            </a:pPr>
            <a:r>
              <a:rPr lang="ru-RU" sz="3600" b="1">
                <a:latin typeface="Arial"/>
                <a:ea typeface="Arial Unicode MS"/>
                <a:cs typeface="Arial"/>
              </a:rPr>
              <a:t>Категориальный</a:t>
            </a:r>
            <a:r>
              <a:rPr lang="ru-RU" sz="3500" b="1">
                <a:latin typeface="Arial"/>
                <a:cs typeface="Arial"/>
              </a:rPr>
              <a:t> метод</a:t>
            </a:r>
            <a:endParaRPr/>
          </a:p>
        </p:txBody>
      </p:sp>
      <p:sp>
        <p:nvSpPr>
          <p:cNvPr id="6" name="Текст 5"/>
          <p:cNvSpPr>
            <a:spLocks noGrp="1"/>
          </p:cNvSpPr>
          <p:nvPr>
            <p:ph type="body" sz="quarter" idx="15"/>
          </p:nvPr>
        </p:nvSpPr>
        <p:spPr bwMode="auto">
          <a:xfrm>
            <a:off x="6259892" y="548720"/>
            <a:ext cx="3899092" cy="408109"/>
          </a:xfrm>
        </p:spPr>
        <p:txBody>
          <a:bodyPr/>
          <a:lstStyle/>
          <a:p>
            <a:pPr algn="ctr">
              <a:defRPr/>
            </a:pPr>
            <a:r>
              <a:rPr lang="ru-RU" sz="1800" dirty="0" smtClean="0">
                <a:solidFill>
                  <a:schemeClr val="tx1"/>
                </a:solidFill>
                <a:latin typeface="Arial"/>
                <a:cs typeface="Arial"/>
              </a:rPr>
              <a:t>Описательная статистика</a:t>
            </a:r>
            <a:endParaRPr sz="1800" dirty="0"/>
          </a:p>
        </p:txBody>
      </p:sp>
      <p:sp>
        <p:nvSpPr>
          <p:cNvPr id="7" name="Rectangle 3"/>
          <p:cNvSpPr txBox="1">
            <a:spLocks noGrp="1" noChangeArrowheads="1"/>
          </p:cNvSpPr>
          <p:nvPr>
            <p:ph type="body" sz="quarter" idx="12"/>
          </p:nvPr>
        </p:nvSpPr>
        <p:spPr bwMode="auto">
          <a:xfrm>
            <a:off x="585897" y="2216373"/>
            <a:ext cx="11057971" cy="3745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82575" algn="l">
              <a:spcBef>
                <a:spcPts val="600"/>
              </a:spcBef>
              <a:spcAft>
                <a:spcPts val="0"/>
              </a:spcAft>
              <a:buClr>
                <a:schemeClr val="accent1"/>
              </a:buClr>
              <a:buSzPct val="80000"/>
              <a:buFont typeface="Wingdings 2"/>
              <a:buChar char=""/>
              <a:defRPr sz="3200">
                <a:solidFill>
                  <a:schemeClr val="tx1"/>
                </a:solidFill>
                <a:latin typeface="+mn-lt"/>
                <a:ea typeface="+mn-ea"/>
                <a:cs typeface="+mn-cs"/>
              </a:defRPr>
            </a:lvl1pPr>
            <a:lvl2pPr marL="639763" indent="-236538" algn="l">
              <a:spcBef>
                <a:spcPts val="550"/>
              </a:spcBef>
              <a:spcAft>
                <a:spcPts val="0"/>
              </a:spcAft>
              <a:buClr>
                <a:schemeClr val="accent1"/>
              </a:buClr>
              <a:buFont typeface="Verdana"/>
              <a:buChar char="◦"/>
              <a:defRPr sz="2800">
                <a:solidFill>
                  <a:schemeClr val="tx1"/>
                </a:solidFill>
                <a:latin typeface="+mn-lt"/>
                <a:ea typeface="+mn-ea"/>
                <a:cs typeface="+mn-cs"/>
              </a:defRPr>
            </a:lvl2pPr>
            <a:lvl3pPr marL="885825" indent="-228600" algn="l">
              <a:spcBef>
                <a:spcPts val="0"/>
              </a:spcBef>
              <a:spcAft>
                <a:spcPts val="0"/>
              </a:spcAft>
              <a:buClr>
                <a:schemeClr val="accent2"/>
              </a:buClr>
              <a:buFont typeface="Wingdings 2"/>
              <a:buChar char=""/>
              <a:defRPr sz="2400">
                <a:solidFill>
                  <a:schemeClr val="tx1"/>
                </a:solidFill>
                <a:latin typeface="+mn-lt"/>
                <a:ea typeface="+mn-ea"/>
                <a:cs typeface="+mn-cs"/>
              </a:defRPr>
            </a:lvl3pPr>
            <a:lvl4pPr marL="1096963" indent="-173038" algn="l">
              <a:spcBef>
                <a:spcPts val="0"/>
              </a:spcBef>
              <a:spcAft>
                <a:spcPts val="0"/>
              </a:spcAft>
              <a:buClr>
                <a:srgbClr val="C32D2E"/>
              </a:buClr>
              <a:buFont typeface="Wingdings 2"/>
              <a:buChar char=""/>
              <a:defRPr sz="2000">
                <a:solidFill>
                  <a:schemeClr val="tx1"/>
                </a:solidFill>
                <a:latin typeface="+mn-lt"/>
                <a:ea typeface="+mn-ea"/>
                <a:cs typeface="+mn-cs"/>
              </a:defRPr>
            </a:lvl4pPr>
            <a:lvl5pPr marL="1296988" indent="-182563" algn="l">
              <a:spcBef>
                <a:spcPts val="0"/>
              </a:spcBef>
              <a:spcAft>
                <a:spcPts val="0"/>
              </a:spcAft>
              <a:buClr>
                <a:srgbClr val="84AA33"/>
              </a:buClr>
              <a:buFont typeface="Wingdings 2"/>
              <a:buChar char=""/>
              <a:defRPr sz="2000">
                <a:solidFill>
                  <a:schemeClr val="tx1"/>
                </a:solidFill>
                <a:latin typeface="+mn-lt"/>
                <a:ea typeface="+mn-ea"/>
                <a:cs typeface="+mn-cs"/>
              </a:defRPr>
            </a:lvl5pPr>
            <a:lvl6pPr marL="1508759" indent="-182880" algn="l">
              <a:lnSpc>
                <a:spcPct val="100000"/>
              </a:lnSpc>
              <a:spcBef>
                <a:spcPts val="0"/>
              </a:spcBef>
              <a:buClr>
                <a:schemeClr val="accent5"/>
              </a:buClr>
              <a:buFont typeface="Wingdings 2"/>
              <a:buChar char=""/>
              <a:defRPr sz="2000">
                <a:solidFill>
                  <a:schemeClr val="tx1"/>
                </a:solidFill>
                <a:latin typeface="+mn-lt"/>
                <a:ea typeface="+mn-ea"/>
                <a:cs typeface="+mn-cs"/>
              </a:defRPr>
            </a:lvl6pPr>
            <a:lvl7pPr marL="1719072" indent="-182880" algn="l">
              <a:lnSpc>
                <a:spcPct val="100000"/>
              </a:lnSpc>
              <a:spcBef>
                <a:spcPts val="0"/>
              </a:spcBef>
              <a:buClr>
                <a:schemeClr val="accent6"/>
              </a:buClr>
              <a:buFont typeface="Wingdings 2"/>
              <a:buChar char=""/>
              <a:defRPr sz="2000">
                <a:solidFill>
                  <a:schemeClr val="tx1"/>
                </a:solidFill>
                <a:latin typeface="+mn-lt"/>
                <a:ea typeface="+mn-ea"/>
                <a:cs typeface="+mn-cs"/>
              </a:defRPr>
            </a:lvl7pPr>
            <a:lvl8pPr marL="1920240" indent="-182880" algn="l">
              <a:lnSpc>
                <a:spcPct val="100000"/>
              </a:lnSpc>
              <a:spcBef>
                <a:spcPts val="0"/>
              </a:spcBef>
              <a:buClr>
                <a:schemeClr val="accent6"/>
              </a:buClr>
              <a:buFont typeface="Wingdings 2"/>
              <a:buChar char=""/>
              <a:defRPr sz="2000">
                <a:solidFill>
                  <a:schemeClr val="tx1"/>
                </a:solidFill>
                <a:latin typeface="+mn-lt"/>
                <a:ea typeface="+mn-ea"/>
                <a:cs typeface="+mn-cs"/>
              </a:defRPr>
            </a:lvl8pPr>
            <a:lvl9pPr marL="2130552" indent="-182880" algn="l">
              <a:lnSpc>
                <a:spcPct val="100000"/>
              </a:lnSpc>
              <a:spcBef>
                <a:spcPts val="0"/>
              </a:spcBef>
              <a:buClr>
                <a:schemeClr val="accent6"/>
              </a:buClr>
              <a:buFont typeface="Wingdings 2"/>
              <a:buChar char=""/>
              <a:defRPr sz="2000">
                <a:solidFill>
                  <a:schemeClr val="tx1"/>
                </a:solidFill>
                <a:latin typeface="+mn-lt"/>
                <a:ea typeface="+mn-ea"/>
                <a:cs typeface="+mn-cs"/>
              </a:defRPr>
            </a:lvl9pPr>
          </a:lstStyle>
          <a:p>
            <a:pPr>
              <a:lnSpc>
                <a:spcPct val="80000"/>
              </a:lnSpc>
              <a:buFont typeface="Wingdings 2"/>
              <a:buNone/>
              <a:defRPr/>
            </a:pPr>
            <a:r>
              <a:rPr lang="ru-RU" sz="2400">
                <a:solidFill>
                  <a:schemeClr val="bg2">
                    <a:lumMod val="10000"/>
                  </a:schemeClr>
                </a:solidFill>
                <a:latin typeface="Arial"/>
                <a:cs typeface="Arial"/>
              </a:rPr>
              <a:t>Какими языками Вы владеете?               </a:t>
            </a:r>
            <a:endParaRPr/>
          </a:p>
          <a:p>
            <a:pPr>
              <a:lnSpc>
                <a:spcPct val="80000"/>
              </a:lnSpc>
              <a:buFont typeface="Wingdings 2"/>
              <a:buNone/>
              <a:defRPr/>
            </a:pPr>
            <a:r>
              <a:rPr lang="ru-RU" sz="2400">
                <a:solidFill>
                  <a:schemeClr val="bg2">
                    <a:lumMod val="10000"/>
                  </a:schemeClr>
                </a:solidFill>
                <a:latin typeface="Arial"/>
                <a:cs typeface="Arial"/>
              </a:rPr>
              <a:t>(можно выбрать любое число ответов)</a:t>
            </a:r>
            <a:endParaRPr/>
          </a:p>
          <a:p>
            <a:pPr>
              <a:lnSpc>
                <a:spcPct val="80000"/>
              </a:lnSpc>
              <a:buFont typeface="Wingdings 2"/>
              <a:buNone/>
              <a:defRPr/>
            </a:pPr>
            <a:r>
              <a:rPr lang="ru-RU" sz="2400">
                <a:solidFill>
                  <a:srgbClr val="00B050"/>
                </a:solidFill>
                <a:latin typeface="Arial"/>
                <a:cs typeface="Arial"/>
              </a:rPr>
              <a:t>(выберите не более 2 вариантов)</a:t>
            </a:r>
            <a:endParaRPr/>
          </a:p>
          <a:p>
            <a:pPr>
              <a:lnSpc>
                <a:spcPct val="80000"/>
              </a:lnSpc>
              <a:buFont typeface="Wingdings 2"/>
              <a:buNone/>
              <a:defRPr/>
            </a:pPr>
            <a:r>
              <a:rPr lang="ru-RU" sz="2400">
                <a:solidFill>
                  <a:srgbClr val="00B050"/>
                </a:solidFill>
                <a:latin typeface="Arial"/>
                <a:cs typeface="Arial"/>
              </a:rPr>
              <a:t>(расположите языки в порядке </a:t>
            </a:r>
            <a:endParaRPr/>
          </a:p>
          <a:p>
            <a:pPr>
              <a:lnSpc>
                <a:spcPct val="80000"/>
              </a:lnSpc>
              <a:buFont typeface="Wingdings 2"/>
              <a:buNone/>
              <a:defRPr/>
            </a:pPr>
            <a:r>
              <a:rPr lang="ru-RU" sz="2400">
                <a:solidFill>
                  <a:srgbClr val="00B050"/>
                </a:solidFill>
                <a:latin typeface="Arial"/>
                <a:cs typeface="Arial"/>
              </a:rPr>
              <a:t>владения ими)</a:t>
            </a:r>
            <a:endParaRPr/>
          </a:p>
          <a:p>
            <a:pPr algn="just">
              <a:lnSpc>
                <a:spcPct val="80000"/>
              </a:lnSpc>
              <a:buFont typeface="Wingdings 2"/>
              <a:buNone/>
              <a:defRPr/>
            </a:pPr>
            <a:r>
              <a:rPr lang="en-US" sz="2400">
                <a:solidFill>
                  <a:schemeClr val="bg2">
                    <a:lumMod val="10000"/>
                  </a:schemeClr>
                </a:solidFill>
                <a:latin typeface="Arial"/>
                <a:cs typeface="Arial"/>
              </a:rPr>
              <a:t>1) English</a:t>
            </a:r>
            <a:endParaRPr/>
          </a:p>
          <a:p>
            <a:pPr marL="82550" indent="0" algn="just">
              <a:lnSpc>
                <a:spcPct val="80000"/>
              </a:lnSpc>
              <a:buNone/>
              <a:defRPr/>
            </a:pPr>
            <a:r>
              <a:rPr lang="en-US" sz="2400">
                <a:solidFill>
                  <a:schemeClr val="bg2">
                    <a:lumMod val="10000"/>
                  </a:schemeClr>
                </a:solidFill>
                <a:latin typeface="Arial"/>
                <a:cs typeface="Arial"/>
              </a:rPr>
              <a:t>2) Russian</a:t>
            </a:r>
            <a:endParaRPr/>
          </a:p>
          <a:p>
            <a:pPr marL="82550" indent="0" algn="just">
              <a:lnSpc>
                <a:spcPct val="80000"/>
              </a:lnSpc>
              <a:buNone/>
              <a:defRPr/>
            </a:pPr>
            <a:r>
              <a:rPr lang="en-US" sz="2400">
                <a:solidFill>
                  <a:schemeClr val="bg2">
                    <a:lumMod val="10000"/>
                  </a:schemeClr>
                </a:solidFill>
                <a:latin typeface="Arial"/>
                <a:cs typeface="Arial"/>
              </a:rPr>
              <a:t>3) French</a:t>
            </a:r>
            <a:endParaRPr lang="ru-RU" sz="2400">
              <a:solidFill>
                <a:schemeClr val="bg2">
                  <a:lumMod val="10000"/>
                </a:schemeClr>
              </a:solidFill>
              <a:latin typeface="Arial"/>
              <a:cs typeface="Arial"/>
            </a:endParaRPr>
          </a:p>
          <a:p>
            <a:pPr marL="82550" indent="0" algn="just">
              <a:lnSpc>
                <a:spcPct val="80000"/>
              </a:lnSpc>
              <a:buNone/>
              <a:defRPr/>
            </a:pPr>
            <a:r>
              <a:rPr lang="en-US" sz="2400">
                <a:solidFill>
                  <a:schemeClr val="bg2">
                    <a:lumMod val="10000"/>
                  </a:schemeClr>
                </a:solidFill>
                <a:latin typeface="Arial"/>
                <a:cs typeface="Arial"/>
              </a:rPr>
              <a:t>4) Italian</a:t>
            </a:r>
            <a:endParaRPr/>
          </a:p>
          <a:p>
            <a:pPr marL="82550" indent="0" algn="just">
              <a:lnSpc>
                <a:spcPct val="80000"/>
              </a:lnSpc>
              <a:buNone/>
              <a:defRPr/>
            </a:pPr>
            <a:r>
              <a:rPr lang="en-US" sz="2400">
                <a:solidFill>
                  <a:schemeClr val="bg2">
                    <a:lumMod val="10000"/>
                  </a:schemeClr>
                </a:solidFill>
                <a:latin typeface="Arial"/>
                <a:cs typeface="Arial"/>
              </a:rPr>
              <a:t>5) German</a:t>
            </a:r>
            <a:endParaRPr/>
          </a:p>
          <a:p>
            <a:pPr marL="539750" indent="-457200" algn="just">
              <a:lnSpc>
                <a:spcPct val="80000"/>
              </a:lnSpc>
              <a:buFont typeface="Wingdings 2"/>
              <a:buAutoNum type="arabicPeriod"/>
              <a:defRPr/>
            </a:pPr>
            <a:endParaRPr lang="ru-RU" sz="2000">
              <a:latin typeface="Arial"/>
              <a:cs typeface="Arial"/>
            </a:endParaRPr>
          </a:p>
        </p:txBody>
      </p:sp>
      <p:sp>
        <p:nvSpPr>
          <p:cNvPr id="8" name="TextBox 7"/>
          <p:cNvSpPr txBox="1"/>
          <p:nvPr/>
        </p:nvSpPr>
        <p:spPr bwMode="auto">
          <a:xfrm>
            <a:off x="7215884" y="2200866"/>
            <a:ext cx="4427984" cy="2308324"/>
          </a:xfrm>
          <a:prstGeom prst="rect">
            <a:avLst/>
          </a:prstGeom>
          <a:solidFill>
            <a:srgbClr val="D9D9D9"/>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defRPr/>
            </a:pPr>
            <a:r>
              <a:rPr lang="ru-RU" sz="2400">
                <a:solidFill>
                  <a:schemeClr val="bg2">
                    <a:lumMod val="10000"/>
                  </a:schemeClr>
                </a:solidFill>
                <a:latin typeface="Arial"/>
                <a:cs typeface="Arial"/>
              </a:rPr>
              <a:t>Ответы</a:t>
            </a:r>
            <a:r>
              <a:rPr lang="en-US" sz="2400">
                <a:solidFill>
                  <a:schemeClr val="bg2">
                    <a:lumMod val="10000"/>
                  </a:schemeClr>
                </a:solidFill>
                <a:latin typeface="Arial"/>
                <a:cs typeface="Arial"/>
              </a:rPr>
              <a:t>:</a:t>
            </a:r>
            <a:endParaRPr/>
          </a:p>
          <a:p>
            <a:pPr>
              <a:defRPr/>
            </a:pPr>
            <a:r>
              <a:rPr lang="en-US" sz="2400">
                <a:solidFill>
                  <a:schemeClr val="bg2">
                    <a:lumMod val="10000"/>
                  </a:schemeClr>
                </a:solidFill>
                <a:latin typeface="Arial"/>
                <a:cs typeface="Arial"/>
              </a:rPr>
              <a:t>Dave: English, German</a:t>
            </a:r>
            <a:endParaRPr/>
          </a:p>
          <a:p>
            <a:pPr>
              <a:defRPr/>
            </a:pPr>
            <a:r>
              <a:rPr lang="en-US" sz="2400">
                <a:solidFill>
                  <a:schemeClr val="bg2">
                    <a:lumMod val="10000"/>
                  </a:schemeClr>
                </a:solidFill>
                <a:latin typeface="Arial"/>
                <a:cs typeface="Arial"/>
              </a:rPr>
              <a:t>Ann: Russian</a:t>
            </a:r>
            <a:endParaRPr/>
          </a:p>
          <a:p>
            <a:pPr>
              <a:defRPr/>
            </a:pPr>
            <a:r>
              <a:rPr lang="en-US" sz="2400">
                <a:solidFill>
                  <a:schemeClr val="bg2">
                    <a:lumMod val="10000"/>
                  </a:schemeClr>
                </a:solidFill>
                <a:latin typeface="Arial"/>
                <a:cs typeface="Arial"/>
              </a:rPr>
              <a:t>Peter: English, French, Italian, German</a:t>
            </a:r>
            <a:endParaRPr/>
          </a:p>
          <a:p>
            <a:pPr>
              <a:defRPr/>
            </a:pPr>
            <a:r>
              <a:rPr lang="en-US" sz="2400">
                <a:solidFill>
                  <a:schemeClr val="bg2">
                    <a:lumMod val="10000"/>
                  </a:schemeClr>
                </a:solidFill>
                <a:latin typeface="Arial"/>
                <a:cs typeface="Arial"/>
              </a:rPr>
              <a:t>Oliver: Russian, German </a:t>
            </a:r>
            <a:endParaRPr lang="ru-RU" sz="2400">
              <a:solidFill>
                <a:schemeClr val="bg2">
                  <a:lumMod val="10000"/>
                </a:schemeClr>
              </a:solidFill>
              <a:latin typeface="Arial"/>
              <a:cs typeface="Arial"/>
            </a:endParaRPr>
          </a:p>
        </p:txBody>
      </p:sp>
      <p:graphicFrame>
        <p:nvGraphicFramePr>
          <p:cNvPr id="10" name="Таблица 9"/>
          <p:cNvGraphicFramePr>
            <a:graphicFrameLocks noGrp="1"/>
          </p:cNvGraphicFramePr>
          <p:nvPr/>
        </p:nvGraphicFramePr>
        <p:xfrm>
          <a:off x="2821763" y="4617228"/>
          <a:ext cx="5730215" cy="1981200"/>
        </p:xfrm>
        <a:graphic>
          <a:graphicData uri="http://schemas.openxmlformats.org/drawingml/2006/table">
            <a:tbl>
              <a:tblPr firstRow="1" bandRow="1">
                <a:tableStyleId>{7E9639D4-E3E2-4D34-9284-5A2195B3D0D7}</a:tableStyleId>
              </a:tblPr>
              <a:tblGrid>
                <a:gridCol w="1146043">
                  <a:extLst>
                    <a:ext uri="{9D8B030D-6E8A-4147-A177-3AD203B41FA5}">
                      <a16:colId xmlns:a16="http://schemas.microsoft.com/office/drawing/2014/main" val="20000"/>
                    </a:ext>
                  </a:extLst>
                </a:gridCol>
                <a:gridCol w="1146043">
                  <a:extLst>
                    <a:ext uri="{9D8B030D-6E8A-4147-A177-3AD203B41FA5}">
                      <a16:colId xmlns:a16="http://schemas.microsoft.com/office/drawing/2014/main" val="20001"/>
                    </a:ext>
                  </a:extLst>
                </a:gridCol>
                <a:gridCol w="1146043">
                  <a:extLst>
                    <a:ext uri="{9D8B030D-6E8A-4147-A177-3AD203B41FA5}">
                      <a16:colId xmlns:a16="http://schemas.microsoft.com/office/drawing/2014/main" val="20002"/>
                    </a:ext>
                  </a:extLst>
                </a:gridCol>
                <a:gridCol w="1146043">
                  <a:extLst>
                    <a:ext uri="{9D8B030D-6E8A-4147-A177-3AD203B41FA5}">
                      <a16:colId xmlns:a16="http://schemas.microsoft.com/office/drawing/2014/main" val="20003"/>
                    </a:ext>
                  </a:extLst>
                </a:gridCol>
                <a:gridCol w="1146043">
                  <a:extLst>
                    <a:ext uri="{9D8B030D-6E8A-4147-A177-3AD203B41FA5}">
                      <a16:colId xmlns:a16="http://schemas.microsoft.com/office/drawing/2014/main" val="20004"/>
                    </a:ext>
                  </a:extLst>
                </a:gridCol>
              </a:tblGrid>
              <a:tr h="370840">
                <a:tc>
                  <a:txBody>
                    <a:bodyPr/>
                    <a:lstStyle/>
                    <a:p>
                      <a:pPr algn="ctr">
                        <a:defRPr/>
                      </a:pPr>
                      <a:r>
                        <a:rPr lang="en-US" sz="2000"/>
                        <a:t>Name</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Lan_1</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Lan_2</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Lan_3</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Lan_4</a:t>
                      </a:r>
                      <a:endParaRPr lang="ru-RU" sz="2000">
                        <a:solidFill>
                          <a:schemeClr val="bg1"/>
                        </a:solidFill>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0"/>
                  </a:ext>
                </a:extLst>
              </a:tr>
              <a:tr h="370840">
                <a:tc>
                  <a:txBody>
                    <a:bodyPr/>
                    <a:lstStyle/>
                    <a:p>
                      <a:pPr>
                        <a:defRPr/>
                      </a:pPr>
                      <a:r>
                        <a:rPr lang="en-US" sz="2000"/>
                        <a:t>Dave</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1</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5</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1"/>
                  </a:ext>
                </a:extLst>
              </a:tr>
              <a:tr h="370840">
                <a:tc>
                  <a:txBody>
                    <a:bodyPr/>
                    <a:lstStyle/>
                    <a:p>
                      <a:pPr>
                        <a:defRPr/>
                      </a:pPr>
                      <a:r>
                        <a:rPr lang="en-US" sz="2000"/>
                        <a:t>Ann</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2</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2"/>
                  </a:ext>
                </a:extLst>
              </a:tr>
              <a:tr h="370840">
                <a:tc>
                  <a:txBody>
                    <a:bodyPr/>
                    <a:lstStyle/>
                    <a:p>
                      <a:pPr>
                        <a:defRPr/>
                      </a:pPr>
                      <a:r>
                        <a:rPr lang="en-US" sz="2000"/>
                        <a:t>Peter</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1</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3</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4</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5</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3"/>
                  </a:ext>
                </a:extLst>
              </a:tr>
              <a:tr h="370840">
                <a:tc>
                  <a:txBody>
                    <a:bodyPr/>
                    <a:lstStyle/>
                    <a:p>
                      <a:pPr>
                        <a:defRPr/>
                      </a:pPr>
                      <a:r>
                        <a:rPr lang="en-US" sz="2000"/>
                        <a:t>Oliver</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2</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r>
                        <a:rPr lang="en-US" sz="2000"/>
                        <a:t>5</a:t>
                      </a: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tc>
                  <a:txBody>
                    <a:bodyPr/>
                    <a:lstStyle/>
                    <a:p>
                      <a:pPr algn="ctr">
                        <a:defRPr/>
                      </a:pPr>
                      <a:endParaRPr lang="ru-RU" sz="2000"/>
                    </a:p>
                  </a:txBody>
                  <a:tcPr>
                    <a:lnL w="12700" algn="ctr">
                      <a:solidFill>
                        <a:schemeClr val="tx1"/>
                      </a:solidFill>
                    </a:lnL>
                    <a:lnR w="12700" algn="ctr">
                      <a:solidFill>
                        <a:schemeClr val="tx1"/>
                      </a:solidFill>
                    </a:lnR>
                    <a:lnT w="12700" algn="ctr">
                      <a:solidFill>
                        <a:schemeClr val="tx1"/>
                      </a:solidFill>
                    </a:lnT>
                    <a:lnB w="12700" algn="ctr">
                      <a:solidFill>
                        <a:schemeClr val="tx1"/>
                      </a:solid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29217615"/>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Текст 1"/>
          <p:cNvSpPr>
            <a:spLocks noGrp="1"/>
          </p:cNvSpPr>
          <p:nvPr>
            <p:ph type="body" sz="quarter" idx="13"/>
          </p:nvPr>
        </p:nvSpPr>
        <p:spPr bwMode="auto">
          <a:xfrm>
            <a:off x="1143689" y="540904"/>
            <a:ext cx="2024054" cy="415925"/>
          </a:xfrm>
        </p:spPr>
        <p:txBody>
          <a:bodyPr/>
          <a:lstStyle/>
          <a:p>
            <a:pPr algn="ctr">
              <a:defRPr/>
            </a:pPr>
            <a:r>
              <a:rPr lang="ru-RU" sz="1800" dirty="0" smtClean="0">
                <a:latin typeface="Arial"/>
                <a:cs typeface="Arial"/>
              </a:rPr>
              <a:t>Анализ данных</a:t>
            </a:r>
            <a:endParaRPr sz="1800" dirty="0"/>
          </a:p>
        </p:txBody>
      </p:sp>
      <p:sp>
        <p:nvSpPr>
          <p:cNvPr id="3" name="Текст 2"/>
          <p:cNvSpPr>
            <a:spLocks noGrp="1"/>
          </p:cNvSpPr>
          <p:nvPr>
            <p:ph type="body" sz="quarter" idx="14"/>
          </p:nvPr>
        </p:nvSpPr>
        <p:spPr bwMode="auto"/>
        <p:txBody>
          <a:bodyPr/>
          <a:lstStyle/>
          <a:p>
            <a:pPr algn="ctr">
              <a:defRPr/>
            </a:pPr>
            <a:r>
              <a:rPr lang="ru-RU" sz="1800" dirty="0" smtClean="0">
                <a:solidFill>
                  <a:schemeClr val="tx1"/>
                </a:solidFill>
                <a:latin typeface="Arial"/>
                <a:cs typeface="Arial"/>
              </a:rPr>
              <a:t>Лекция</a:t>
            </a:r>
            <a:endParaRPr sz="1800" dirty="0"/>
          </a:p>
        </p:txBody>
      </p:sp>
      <p:sp>
        <p:nvSpPr>
          <p:cNvPr id="4" name="Заголовок 3"/>
          <p:cNvSpPr>
            <a:spLocks noGrp="1"/>
          </p:cNvSpPr>
          <p:nvPr>
            <p:ph type="title"/>
          </p:nvPr>
        </p:nvSpPr>
        <p:spPr bwMode="auto"/>
        <p:txBody>
          <a:bodyPr>
            <a:normAutofit/>
          </a:bodyPr>
          <a:lstStyle/>
          <a:p>
            <a:pPr>
              <a:defRPr/>
            </a:pPr>
            <a:r>
              <a:rPr lang="ru-RU" sz="3500" b="1">
                <a:latin typeface="Arial"/>
                <a:cs typeface="Arial"/>
              </a:rPr>
              <a:t>Выборка и генеральная совокупность</a:t>
            </a:r>
            <a:endParaRPr/>
          </a:p>
        </p:txBody>
      </p:sp>
      <p:sp>
        <p:nvSpPr>
          <p:cNvPr id="5" name="Текст 4"/>
          <p:cNvSpPr>
            <a:spLocks noGrp="1"/>
          </p:cNvSpPr>
          <p:nvPr>
            <p:ph type="body" sz="quarter" idx="12"/>
          </p:nvPr>
        </p:nvSpPr>
        <p:spPr bwMode="auto"/>
        <p:txBody>
          <a:bodyPr numCol="1"/>
          <a:lstStyle/>
          <a:p>
            <a:pPr algn="just">
              <a:defRPr/>
            </a:pPr>
            <a:r>
              <a:rPr lang="ru-RU" sz="2400" dirty="0">
                <a:solidFill>
                  <a:schemeClr val="bg2">
                    <a:lumMod val="10000"/>
                  </a:schemeClr>
                </a:solidFill>
                <a:latin typeface="Arial"/>
                <a:cs typeface="Arial"/>
              </a:rPr>
              <a:t>	Генеральная совокупность — это совокупность всех объектов, относительно которых исследователь намерен делать выводы при решении задачи. </a:t>
            </a:r>
            <a:endParaRPr dirty="0"/>
          </a:p>
          <a:p>
            <a:pPr algn="just">
              <a:defRPr/>
            </a:pPr>
            <a:r>
              <a:rPr lang="ru-RU" sz="2400" dirty="0">
                <a:solidFill>
                  <a:schemeClr val="bg2">
                    <a:lumMod val="10000"/>
                  </a:schemeClr>
                </a:solidFill>
                <a:latin typeface="Arial"/>
                <a:cs typeface="Arial"/>
              </a:rPr>
              <a:t>	Объем генеральной совокупности может быть настолько велик, что на практике рассмотреть все ее элементы не представляется возможным. Поэтому обычно из генеральной совокупности извлекаются выборки, на основе анализа которых исследователь делает вывод о свойствах всей совокупности, скрытых в ней закономерностях, действующих правилах и т.д. При этом выборки должны быть репрезентативными.</a:t>
            </a:r>
            <a:endParaRPr dirty="0"/>
          </a:p>
          <a:p>
            <a:pPr>
              <a:defRPr/>
            </a:pPr>
            <a:endParaRPr lang="ru-RU" dirty="0">
              <a:latin typeface="Arial"/>
              <a:cs typeface="Arial"/>
            </a:endParaRPr>
          </a:p>
        </p:txBody>
      </p:sp>
      <p:sp>
        <p:nvSpPr>
          <p:cNvPr id="6" name="Текст 5"/>
          <p:cNvSpPr>
            <a:spLocks noGrp="1"/>
          </p:cNvSpPr>
          <p:nvPr>
            <p:ph type="body" sz="quarter" idx="15"/>
          </p:nvPr>
        </p:nvSpPr>
        <p:spPr bwMode="auto">
          <a:xfrm>
            <a:off x="6259892" y="548720"/>
            <a:ext cx="3972244" cy="408109"/>
          </a:xfrm>
        </p:spPr>
        <p:txBody>
          <a:bodyPr/>
          <a:lstStyle/>
          <a:p>
            <a:pPr algn="ctr">
              <a:defRPr/>
            </a:pPr>
            <a:r>
              <a:rPr lang="ru-RU" sz="1800" dirty="0" smtClean="0">
                <a:solidFill>
                  <a:schemeClr val="tx1"/>
                </a:solidFill>
                <a:latin typeface="Arial"/>
                <a:cs typeface="Arial"/>
              </a:rPr>
              <a:t>Описательная статистика</a:t>
            </a:r>
            <a:endParaRPr sz="1800" dirty="0"/>
          </a:p>
        </p:txBody>
      </p:sp>
    </p:spTree>
    <p:extLst>
      <p:ext uri="{BB962C8B-B14F-4D97-AF65-F5344CB8AC3E}">
        <p14:creationId xmlns:p14="http://schemas.microsoft.com/office/powerpoint/2010/main" val="3612688500"/>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Текст 1"/>
          <p:cNvSpPr>
            <a:spLocks noGrp="1"/>
          </p:cNvSpPr>
          <p:nvPr>
            <p:ph type="body" sz="quarter" idx="13"/>
          </p:nvPr>
        </p:nvSpPr>
        <p:spPr bwMode="auto">
          <a:xfrm>
            <a:off x="1143689" y="540904"/>
            <a:ext cx="2024054" cy="415925"/>
          </a:xfrm>
        </p:spPr>
        <p:txBody>
          <a:bodyPr/>
          <a:lstStyle/>
          <a:p>
            <a:pPr algn="ctr">
              <a:defRPr/>
            </a:pPr>
            <a:r>
              <a:rPr lang="ru-RU" sz="1800" dirty="0" smtClean="0">
                <a:latin typeface="Arial"/>
                <a:cs typeface="Arial"/>
              </a:rPr>
              <a:t>Анализ данных</a:t>
            </a:r>
            <a:endParaRPr sz="1800" dirty="0"/>
          </a:p>
        </p:txBody>
      </p:sp>
      <p:sp>
        <p:nvSpPr>
          <p:cNvPr id="3" name="Текст 2"/>
          <p:cNvSpPr>
            <a:spLocks noGrp="1"/>
          </p:cNvSpPr>
          <p:nvPr>
            <p:ph type="body" sz="quarter" idx="14"/>
          </p:nvPr>
        </p:nvSpPr>
        <p:spPr bwMode="auto">
          <a:xfrm>
            <a:off x="3459162" y="548720"/>
            <a:ext cx="2475293" cy="408109"/>
          </a:xfrm>
        </p:spPr>
        <p:txBody>
          <a:bodyPr/>
          <a:lstStyle/>
          <a:p>
            <a:pPr algn="ctr">
              <a:defRPr/>
            </a:pPr>
            <a:r>
              <a:rPr lang="ru-RU" sz="1800" dirty="0" smtClean="0">
                <a:solidFill>
                  <a:schemeClr val="tx1"/>
                </a:solidFill>
                <a:latin typeface="Arial"/>
                <a:cs typeface="Arial"/>
              </a:rPr>
              <a:t>Лекция</a:t>
            </a:r>
            <a:endParaRPr sz="1800" dirty="0"/>
          </a:p>
        </p:txBody>
      </p:sp>
      <p:sp>
        <p:nvSpPr>
          <p:cNvPr id="4" name="Заголовок 3"/>
          <p:cNvSpPr>
            <a:spLocks noGrp="1"/>
          </p:cNvSpPr>
          <p:nvPr>
            <p:ph type="title"/>
          </p:nvPr>
        </p:nvSpPr>
        <p:spPr bwMode="auto">
          <a:xfrm>
            <a:off x="585897" y="1170197"/>
            <a:ext cx="11057955" cy="777025"/>
          </a:xfrm>
        </p:spPr>
        <p:txBody>
          <a:bodyPr>
            <a:normAutofit/>
          </a:bodyPr>
          <a:lstStyle/>
          <a:p>
            <a:pPr>
              <a:defRPr/>
            </a:pPr>
            <a:r>
              <a:rPr lang="ru-RU" sz="3500" b="1">
                <a:latin typeface="Arial"/>
                <a:cs typeface="Arial"/>
              </a:rPr>
              <a:t>Репрезентативность выборки</a:t>
            </a:r>
            <a:endParaRPr/>
          </a:p>
        </p:txBody>
      </p:sp>
      <p:sp>
        <p:nvSpPr>
          <p:cNvPr id="5" name="Текст 4"/>
          <p:cNvSpPr>
            <a:spLocks noGrp="1"/>
          </p:cNvSpPr>
          <p:nvPr>
            <p:ph type="body" sz="quarter" idx="12"/>
          </p:nvPr>
        </p:nvSpPr>
        <p:spPr bwMode="auto">
          <a:xfrm>
            <a:off x="585897" y="1922469"/>
            <a:ext cx="11057971" cy="3745092"/>
          </a:xfrm>
        </p:spPr>
        <p:txBody>
          <a:bodyPr numCol="1"/>
          <a:lstStyle/>
          <a:p>
            <a:pPr algn="just">
              <a:defRPr/>
            </a:pPr>
            <a:r>
              <a:rPr lang="ru-RU" sz="2400" dirty="0">
                <a:solidFill>
                  <a:schemeClr val="bg2">
                    <a:lumMod val="10000"/>
                  </a:schemeClr>
                </a:solidFill>
                <a:latin typeface="Arial"/>
                <a:cs typeface="Arial"/>
              </a:rPr>
              <a:t>	</a:t>
            </a:r>
            <a:r>
              <a:rPr lang="ru-RU" sz="2200" dirty="0">
                <a:solidFill>
                  <a:schemeClr val="bg2">
                    <a:lumMod val="10000"/>
                  </a:schemeClr>
                </a:solidFill>
                <a:latin typeface="Arial"/>
                <a:cs typeface="Arial"/>
              </a:rPr>
              <a:t>Под репрезентативностью выборки понимается соответствие её структурных характеристик характеристикам генеральной совокупности, из которой она сформирована. Репрезентативность определяет, насколько возможно обобщать результаты исследования с использованием выборки на всю исходную совокупность. Также репрезентативность можно определить как свойство выборочной совокупности представлять параметры генеральной совокупности, значимые с точки зрения задач исследования.</a:t>
            </a:r>
            <a:endParaRPr dirty="0"/>
          </a:p>
          <a:p>
            <a:pPr>
              <a:defRPr/>
            </a:pPr>
            <a:endParaRPr lang="ru-RU" sz="2400" dirty="0">
              <a:solidFill>
                <a:schemeClr val="bg2">
                  <a:lumMod val="10000"/>
                </a:schemeClr>
              </a:solidFill>
              <a:latin typeface="Arial"/>
              <a:cs typeface="Arial"/>
            </a:endParaRPr>
          </a:p>
        </p:txBody>
      </p:sp>
      <p:sp>
        <p:nvSpPr>
          <p:cNvPr id="6" name="Текст 5"/>
          <p:cNvSpPr>
            <a:spLocks noGrp="1"/>
          </p:cNvSpPr>
          <p:nvPr>
            <p:ph type="body" sz="quarter" idx="15"/>
          </p:nvPr>
        </p:nvSpPr>
        <p:spPr bwMode="auto">
          <a:xfrm>
            <a:off x="6259892" y="548720"/>
            <a:ext cx="3953956" cy="408109"/>
          </a:xfrm>
        </p:spPr>
        <p:txBody>
          <a:bodyPr/>
          <a:lstStyle/>
          <a:p>
            <a:pPr algn="ctr">
              <a:defRPr/>
            </a:pPr>
            <a:r>
              <a:rPr lang="ru-RU" sz="1800" dirty="0" smtClean="0">
                <a:solidFill>
                  <a:schemeClr val="tx1"/>
                </a:solidFill>
                <a:latin typeface="Arial"/>
                <a:cs typeface="Arial"/>
              </a:rPr>
              <a:t>Описательная статистика</a:t>
            </a:r>
            <a:endParaRPr sz="1800" dirty="0"/>
          </a:p>
        </p:txBody>
      </p:sp>
      <p:pic>
        <p:nvPicPr>
          <p:cNvPr id="7" name="Google Shape;250;p23" descr="Картинки по запросу &quot;representative sample&quot;"/>
          <p:cNvPicPr/>
          <p:nvPr/>
        </p:nvPicPr>
        <p:blipFill>
          <a:blip r:embed="rId2">
            <a:alphaModFix/>
          </a:blip>
          <a:stretch/>
        </p:blipFill>
        <p:spPr bwMode="auto">
          <a:xfrm>
            <a:off x="1887317" y="4886511"/>
            <a:ext cx="8991600" cy="1562100"/>
          </a:xfrm>
          <a:prstGeom prst="rect">
            <a:avLst/>
          </a:prstGeom>
          <a:noFill/>
          <a:ln>
            <a:noFill/>
          </a:ln>
        </p:spPr>
      </p:pic>
    </p:spTree>
    <p:extLst>
      <p:ext uri="{BB962C8B-B14F-4D97-AF65-F5344CB8AC3E}">
        <p14:creationId xmlns:p14="http://schemas.microsoft.com/office/powerpoint/2010/main" val="1327351445"/>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39301"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500" b="1" dirty="0">
                <a:latin typeface="Arial" panose="020B0604020202020204" pitchFamily="34" charset="0"/>
                <a:cs typeface="Arial" panose="020B0604020202020204" pitchFamily="34" charset="0"/>
              </a:rPr>
              <a:t>Описательная статистика</a:t>
            </a:r>
          </a:p>
        </p:txBody>
      </p:sp>
      <p:sp>
        <p:nvSpPr>
          <p:cNvPr id="5" name="Текст 4"/>
          <p:cNvSpPr>
            <a:spLocks noGrp="1"/>
          </p:cNvSpPr>
          <p:nvPr>
            <p:ph type="body" sz="quarter" idx="12"/>
          </p:nvPr>
        </p:nvSpPr>
        <p:spPr>
          <a:xfrm>
            <a:off x="585897" y="2330676"/>
            <a:ext cx="11057971" cy="3745092"/>
          </a:xfrm>
        </p:spPr>
        <p:txBody>
          <a:bodyPr numCol="1"/>
          <a:lstStyle/>
          <a:p>
            <a:pPr marL="25400" indent="-25400" algn="just">
              <a:spcBef>
                <a:spcPct val="20000"/>
              </a:spcBef>
            </a:pPr>
            <a:r>
              <a:rPr lang="ru-RU" sz="21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Описательная или дескриптивная статистика (</a:t>
            </a:r>
            <a:r>
              <a:rPr lang="ru-RU" sz="2400" dirty="0" err="1">
                <a:solidFill>
                  <a:schemeClr val="bg2">
                    <a:lumMod val="10000"/>
                  </a:schemeClr>
                </a:solidFill>
                <a:latin typeface="Arial" panose="020B0604020202020204" pitchFamily="34" charset="0"/>
                <a:cs typeface="Arial" panose="020B0604020202020204" pitchFamily="34" charset="0"/>
              </a:rPr>
              <a:t>descriptive</a:t>
            </a:r>
            <a:r>
              <a:rPr lang="ru-RU" sz="2400" dirty="0">
                <a:solidFill>
                  <a:schemeClr val="bg2">
                    <a:lumMod val="10000"/>
                  </a:schemeClr>
                </a:solidFill>
                <a:latin typeface="Arial" panose="020B0604020202020204" pitchFamily="34" charset="0"/>
                <a:cs typeface="Arial" panose="020B0604020202020204" pitchFamily="34" charset="0"/>
              </a:rPr>
              <a:t> </a:t>
            </a:r>
            <a:r>
              <a:rPr lang="ru-RU" sz="2400" dirty="0" err="1">
                <a:solidFill>
                  <a:schemeClr val="bg2">
                    <a:lumMod val="10000"/>
                  </a:schemeClr>
                </a:solidFill>
                <a:latin typeface="Arial" panose="020B0604020202020204" pitchFamily="34" charset="0"/>
                <a:cs typeface="Arial" panose="020B0604020202020204" pitchFamily="34" charset="0"/>
              </a:rPr>
              <a:t>statistics</a:t>
            </a:r>
            <a:r>
              <a:rPr lang="ru-RU" sz="2400" dirty="0">
                <a:solidFill>
                  <a:schemeClr val="bg2">
                    <a:lumMod val="10000"/>
                  </a:schemeClr>
                </a:solidFill>
                <a:latin typeface="Arial" panose="020B0604020202020204" pitchFamily="34" charset="0"/>
                <a:cs typeface="Arial" panose="020B0604020202020204" pitchFamily="34" charset="0"/>
              </a:rPr>
              <a:t>) решает задачу сжатия исходной информации, компактного её представления для дальнейшего осмысления. Данные наглядно представляются в форме графиков или таблиц, распределение их значений описывается посредством ряда статистических показателей. </a:t>
            </a:r>
          </a:p>
        </p:txBody>
      </p:sp>
      <p:sp>
        <p:nvSpPr>
          <p:cNvPr id="6" name="Текст 5"/>
          <p:cNvSpPr>
            <a:spLocks noGrp="1"/>
          </p:cNvSpPr>
          <p:nvPr>
            <p:ph type="body" sz="quarter" idx="15"/>
          </p:nvPr>
        </p:nvSpPr>
        <p:spPr>
          <a:xfrm>
            <a:off x="6259892" y="548720"/>
            <a:ext cx="3862516"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3393109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493581"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500" b="1" dirty="0">
                <a:latin typeface="Arial" panose="020B0604020202020204" pitchFamily="34" charset="0"/>
                <a:cs typeface="Arial" panose="020B0604020202020204" pitchFamily="34" charset="0"/>
              </a:rPr>
              <a:t>Частотный анализ</a:t>
            </a:r>
          </a:p>
        </p:txBody>
      </p:sp>
      <p:sp>
        <p:nvSpPr>
          <p:cNvPr id="5" name="Текст 4"/>
          <p:cNvSpPr>
            <a:spLocks noGrp="1"/>
          </p:cNvSpPr>
          <p:nvPr>
            <p:ph type="body" sz="quarter" idx="12"/>
          </p:nvPr>
        </p:nvSpPr>
        <p:spPr>
          <a:xfrm>
            <a:off x="585897" y="2330676"/>
            <a:ext cx="11057971" cy="3745092"/>
          </a:xfrm>
        </p:spPr>
        <p:txBody>
          <a:bodyPr numCol="1"/>
          <a:lstStyle/>
          <a:p>
            <a:pPr marL="25400" indent="-25400" algn="just"/>
            <a:r>
              <a:rPr lang="ru-RU" sz="21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Анализ частотных распределений позволяет получить общее представление об изучаемой выборке. Чаще применяется при анализе значений категориальных переменных.</a:t>
            </a:r>
          </a:p>
        </p:txBody>
      </p:sp>
      <p:sp>
        <p:nvSpPr>
          <p:cNvPr id="6" name="Текст 5"/>
          <p:cNvSpPr>
            <a:spLocks noGrp="1"/>
          </p:cNvSpPr>
          <p:nvPr>
            <p:ph type="body" sz="quarter" idx="15"/>
          </p:nvPr>
        </p:nvSpPr>
        <p:spPr>
          <a:xfrm>
            <a:off x="6259892" y="548720"/>
            <a:ext cx="3889948"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7" name="Picture 1"/>
          <p:cNvPicPr>
            <a:picLocks noChangeAspect="1" noChangeArrowheads="1"/>
          </p:cNvPicPr>
          <p:nvPr/>
        </p:nvPicPr>
        <p:blipFill>
          <a:blip r:embed="rId2"/>
          <a:srcRect/>
          <a:stretch>
            <a:fillRect/>
          </a:stretch>
        </p:blipFill>
        <p:spPr bwMode="auto">
          <a:xfrm>
            <a:off x="2006240" y="3558809"/>
            <a:ext cx="3698480" cy="2520000"/>
          </a:xfrm>
          <a:prstGeom prst="rect">
            <a:avLst/>
          </a:prstGeom>
          <a:noFill/>
          <a:ln w="9525">
            <a:noFill/>
            <a:miter lim="800000"/>
            <a:headEnd/>
            <a:tailEnd/>
          </a:ln>
        </p:spPr>
      </p:pic>
      <p:sp>
        <p:nvSpPr>
          <p:cNvPr id="8" name="TextBox 1"/>
          <p:cNvSpPr txBox="1">
            <a:spLocks noChangeArrowheads="1"/>
          </p:cNvSpPr>
          <p:nvPr/>
        </p:nvSpPr>
        <p:spPr bwMode="auto">
          <a:xfrm>
            <a:off x="1971409" y="6078809"/>
            <a:ext cx="3455988" cy="461665"/>
          </a:xfrm>
          <a:prstGeom prst="rect">
            <a:avLst/>
          </a:prstGeom>
          <a:noFill/>
          <a:ln w="9525">
            <a:noFill/>
            <a:miter lim="800000"/>
            <a:headEnd/>
            <a:tailEnd/>
          </a:ln>
        </p:spPr>
        <p:txBody>
          <a:bodyPr>
            <a:spAutoFit/>
          </a:bodyPr>
          <a:lstStyle/>
          <a:p>
            <a:pPr algn="ctr"/>
            <a:r>
              <a:rPr lang="ru-RU" sz="2400" dirty="0">
                <a:latin typeface="Arial" panose="020B0604020202020204" pitchFamily="34" charset="0"/>
                <a:cs typeface="Arial" panose="020B0604020202020204" pitchFamily="34" charset="0"/>
              </a:rPr>
              <a:t>Частотная таблица</a:t>
            </a:r>
          </a:p>
        </p:txBody>
      </p:sp>
      <p:pic>
        <p:nvPicPr>
          <p:cNvPr id="9" name="Picture 2"/>
          <p:cNvPicPr>
            <a:picLocks noChangeAspect="1" noChangeArrowheads="1"/>
          </p:cNvPicPr>
          <p:nvPr/>
        </p:nvPicPr>
        <p:blipFill>
          <a:blip r:embed="rId3"/>
          <a:srcRect/>
          <a:stretch>
            <a:fillRect/>
          </a:stretch>
        </p:blipFill>
        <p:spPr bwMode="auto">
          <a:xfrm>
            <a:off x="6938040" y="3561849"/>
            <a:ext cx="3472508" cy="2520000"/>
          </a:xfrm>
          <a:prstGeom prst="rect">
            <a:avLst/>
          </a:prstGeom>
          <a:noFill/>
          <a:ln w="9525">
            <a:noFill/>
            <a:miter lim="800000"/>
            <a:headEnd/>
            <a:tailEnd/>
          </a:ln>
        </p:spPr>
      </p:pic>
      <p:sp>
        <p:nvSpPr>
          <p:cNvPr id="10" name="TextBox 9"/>
          <p:cNvSpPr txBox="1">
            <a:spLocks noChangeArrowheads="1"/>
          </p:cNvSpPr>
          <p:nvPr/>
        </p:nvSpPr>
        <p:spPr bwMode="auto">
          <a:xfrm>
            <a:off x="6938040" y="6099791"/>
            <a:ext cx="3673326" cy="461665"/>
          </a:xfrm>
          <a:prstGeom prst="rect">
            <a:avLst/>
          </a:prstGeom>
          <a:noFill/>
          <a:ln w="9525">
            <a:noFill/>
            <a:miter lim="800000"/>
            <a:headEnd/>
            <a:tailEnd/>
          </a:ln>
        </p:spPr>
        <p:txBody>
          <a:bodyPr wrap="square">
            <a:spAutoFit/>
          </a:bodyPr>
          <a:lstStyle/>
          <a:p>
            <a:pPr algn="ctr"/>
            <a:r>
              <a:rPr lang="ru-RU" sz="2400" dirty="0">
                <a:latin typeface="Arial" panose="020B0604020202020204" pitchFamily="34" charset="0"/>
                <a:cs typeface="Arial" panose="020B0604020202020204" pitchFamily="34" charset="0"/>
              </a:rPr>
              <a:t>Столбиковая диаграмма</a:t>
            </a:r>
          </a:p>
        </p:txBody>
      </p:sp>
    </p:spTree>
    <p:extLst>
      <p:ext uri="{BB962C8B-B14F-4D97-AF65-F5344CB8AC3E}">
        <p14:creationId xmlns:p14="http://schemas.microsoft.com/office/powerpoint/2010/main" val="3466872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66733"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500" b="1" dirty="0">
                <a:latin typeface="Arial" panose="020B0604020202020204" pitchFamily="34" charset="0"/>
                <a:cs typeface="Arial" panose="020B0604020202020204" pitchFamily="34" charset="0"/>
              </a:rPr>
              <a:t>Меры центральной тенденции</a:t>
            </a:r>
          </a:p>
        </p:txBody>
      </p:sp>
      <p:sp>
        <p:nvSpPr>
          <p:cNvPr id="5" name="Текст 4"/>
          <p:cNvSpPr>
            <a:spLocks noGrp="1"/>
          </p:cNvSpPr>
          <p:nvPr>
            <p:ph type="body" sz="quarter" idx="12"/>
          </p:nvPr>
        </p:nvSpPr>
        <p:spPr>
          <a:xfrm>
            <a:off x="585897" y="2330676"/>
            <a:ext cx="11057971" cy="1571853"/>
          </a:xfrm>
        </p:spPr>
        <p:txBody>
          <a:bodyPr numCol="1"/>
          <a:lstStyle/>
          <a:p>
            <a:pPr marL="25400" indent="-25400" algn="just">
              <a:spcBef>
                <a:spcPct val="20000"/>
              </a:spcBef>
            </a:pPr>
            <a:r>
              <a:rPr lang="ru-RU" sz="2400" dirty="0">
                <a:solidFill>
                  <a:schemeClr val="bg2">
                    <a:lumMod val="10000"/>
                  </a:schemeClr>
                </a:solidFill>
                <a:latin typeface="Arial" panose="020B0604020202020204" pitchFamily="34" charset="0"/>
                <a:cs typeface="Arial" panose="020B0604020202020204" pitchFamily="34" charset="0"/>
              </a:rPr>
              <a:t>		Меры центральной тенденции позволяют охарактеризовать множество значений признака, измеренного на выборке, одним числом. Показывают концентрацию группы значений на числовой шкале.</a:t>
            </a:r>
          </a:p>
          <a:p>
            <a:pPr marL="25400" indent="-25400" algn="just">
              <a:spcBef>
                <a:spcPct val="20000"/>
              </a:spcBef>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72244"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graphicFrame>
        <p:nvGraphicFramePr>
          <p:cNvPr id="8" name="Group 87"/>
          <p:cNvGraphicFramePr>
            <a:graphicFrameLocks/>
          </p:cNvGraphicFramePr>
          <p:nvPr>
            <p:extLst>
              <p:ext uri="{D42A27DB-BD31-4B8C-83A1-F6EECF244321}">
                <p14:modId xmlns:p14="http://schemas.microsoft.com/office/powerpoint/2010/main" val="900786204"/>
              </p:ext>
            </p:extLst>
          </p:nvPr>
        </p:nvGraphicFramePr>
        <p:xfrm>
          <a:off x="1358145" y="4000503"/>
          <a:ext cx="9843255" cy="2270760"/>
        </p:xfrm>
        <a:graphic>
          <a:graphicData uri="http://schemas.openxmlformats.org/drawingml/2006/table">
            <a:tbl>
              <a:tblPr/>
              <a:tblGrid>
                <a:gridCol w="3276074">
                  <a:extLst>
                    <a:ext uri="{9D8B030D-6E8A-4147-A177-3AD203B41FA5}">
                      <a16:colId xmlns:a16="http://schemas.microsoft.com/office/drawing/2014/main" val="20000"/>
                    </a:ext>
                  </a:extLst>
                </a:gridCol>
                <a:gridCol w="6567181">
                  <a:extLst>
                    <a:ext uri="{9D8B030D-6E8A-4147-A177-3AD203B41FA5}">
                      <a16:colId xmlns:a16="http://schemas.microsoft.com/office/drawing/2014/main" val="20001"/>
                    </a:ext>
                  </a:extLst>
                </a:gridCol>
              </a:tblGrid>
              <a:tr h="522514">
                <a:tc>
                  <a:txBody>
                    <a:bodyPr/>
                    <a:lstStyle/>
                    <a:p>
                      <a:pPr marL="0" marR="0" lvl="0" indent="12700" algn="ctr" defTabSz="914400" rtl="0" eaLnBrk="0" fontAlgn="base" latinLnBrk="0" hangingPunct="0">
                        <a:lnSpc>
                          <a:spcPct val="100000"/>
                        </a:lnSpc>
                        <a:spcBef>
                          <a:spcPct val="0"/>
                        </a:spcBef>
                        <a:spcAft>
                          <a:spcPct val="0"/>
                        </a:spcAft>
                        <a:buClrTx/>
                        <a:buSzTx/>
                        <a:buFontTx/>
                        <a:buNone/>
                        <a:tabLst/>
                      </a:pPr>
                      <a:r>
                        <a:rPr kumimoji="0" lang="ru-RU" sz="2500" b="1" i="0" u="none" strike="noStrike" cap="none" normalizeH="0" baseline="0" dirty="0">
                          <a:ln>
                            <a:noFill/>
                          </a:ln>
                          <a:solidFill>
                            <a:schemeClr val="tx1"/>
                          </a:solidFill>
                          <a:effectLst/>
                          <a:latin typeface="Arial" charset="0"/>
                          <a:cs typeface="Times New Roman" pitchFamily="18" charset="0"/>
                        </a:rPr>
                        <a:t>Шкала измерения переменной</a:t>
                      </a:r>
                      <a:endParaRPr kumimoji="0" lang="ru-RU" sz="25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2700" algn="ctr" defTabSz="914400" rtl="0" eaLnBrk="0" fontAlgn="base" latinLnBrk="0" hangingPunct="0">
                        <a:lnSpc>
                          <a:spcPct val="100000"/>
                        </a:lnSpc>
                        <a:spcBef>
                          <a:spcPct val="0"/>
                        </a:spcBef>
                        <a:spcAft>
                          <a:spcPct val="0"/>
                        </a:spcAft>
                        <a:buClrTx/>
                        <a:buSzTx/>
                        <a:buFontTx/>
                        <a:buNone/>
                        <a:tabLst/>
                      </a:pPr>
                      <a:r>
                        <a:rPr kumimoji="0" lang="ru-RU" sz="2500" b="1" i="0" u="none" strike="noStrike" cap="none" normalizeH="0" baseline="0" dirty="0">
                          <a:ln>
                            <a:noFill/>
                          </a:ln>
                          <a:solidFill>
                            <a:schemeClr val="tx1"/>
                          </a:solidFill>
                          <a:effectLst/>
                          <a:latin typeface="Arial" charset="0"/>
                          <a:cs typeface="Times New Roman" pitchFamily="18" charset="0"/>
                        </a:rPr>
                        <a:t>Допустимые меры центральной тенденции</a:t>
                      </a:r>
                      <a:endParaRPr kumimoji="0" lang="ru-RU" sz="25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5257">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dirty="0">
                          <a:ln>
                            <a:noFill/>
                          </a:ln>
                          <a:solidFill>
                            <a:schemeClr val="tx1"/>
                          </a:solidFill>
                          <a:effectLst/>
                          <a:latin typeface="Arial" charset="0"/>
                          <a:cs typeface="Times New Roman" pitchFamily="18" charset="0"/>
                        </a:rPr>
                        <a:t>номинальная</a:t>
                      </a:r>
                      <a:endParaRPr kumimoji="0" lang="ru-RU" sz="2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dirty="0">
                          <a:ln>
                            <a:noFill/>
                          </a:ln>
                          <a:solidFill>
                            <a:schemeClr val="tx1"/>
                          </a:solidFill>
                          <a:effectLst/>
                          <a:latin typeface="Arial" charset="0"/>
                          <a:cs typeface="Times New Roman" pitchFamily="18" charset="0"/>
                        </a:rPr>
                        <a:t>мода</a:t>
                      </a:r>
                      <a:endParaRPr kumimoji="0" lang="ru-RU" sz="2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8826">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a:ln>
                            <a:noFill/>
                          </a:ln>
                          <a:solidFill>
                            <a:schemeClr val="tx1"/>
                          </a:solidFill>
                          <a:effectLst/>
                          <a:latin typeface="Arial" charset="0"/>
                          <a:cs typeface="Times New Roman" pitchFamily="18" charset="0"/>
                        </a:rPr>
                        <a:t>порядковая</a:t>
                      </a:r>
                      <a:endParaRPr kumimoji="0" lang="ru-RU" sz="2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a:ln>
                            <a:noFill/>
                          </a:ln>
                          <a:solidFill>
                            <a:schemeClr val="tx1"/>
                          </a:solidFill>
                          <a:effectLst/>
                          <a:latin typeface="Arial" charset="0"/>
                          <a:cs typeface="Times New Roman" pitchFamily="18" charset="0"/>
                        </a:rPr>
                        <a:t>мода, медиана</a:t>
                      </a:r>
                      <a:endParaRPr kumimoji="0" lang="ru-RU" sz="25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9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dirty="0">
                          <a:ln>
                            <a:noFill/>
                          </a:ln>
                          <a:solidFill>
                            <a:schemeClr val="tx1"/>
                          </a:solidFill>
                          <a:effectLst/>
                          <a:latin typeface="Arial" charset="0"/>
                          <a:cs typeface="Times New Roman" pitchFamily="18" charset="0"/>
                        </a:rPr>
                        <a:t>метрическая</a:t>
                      </a:r>
                      <a:endParaRPr kumimoji="0" lang="ru-RU" sz="2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12700" algn="l" defTabSz="914400" rtl="0" eaLnBrk="0" fontAlgn="base" latinLnBrk="0" hangingPunct="0">
                        <a:lnSpc>
                          <a:spcPct val="100000"/>
                        </a:lnSpc>
                        <a:spcBef>
                          <a:spcPct val="0"/>
                        </a:spcBef>
                        <a:spcAft>
                          <a:spcPct val="0"/>
                        </a:spcAft>
                        <a:buClrTx/>
                        <a:buSzTx/>
                        <a:buFontTx/>
                        <a:buNone/>
                        <a:tabLst/>
                      </a:pPr>
                      <a:r>
                        <a:rPr kumimoji="0" lang="ru-RU" sz="2500" b="0" i="0" u="none" strike="noStrike" cap="none" normalizeH="0" baseline="0" dirty="0">
                          <a:ln>
                            <a:noFill/>
                          </a:ln>
                          <a:solidFill>
                            <a:schemeClr val="tx1"/>
                          </a:solidFill>
                          <a:effectLst/>
                          <a:latin typeface="Arial" charset="0"/>
                          <a:cs typeface="Times New Roman" pitchFamily="18" charset="0"/>
                        </a:rPr>
                        <a:t>мода, медиана, среднее арифметическое</a:t>
                      </a:r>
                      <a:endParaRPr kumimoji="0" lang="ru-RU" sz="25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96413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21013"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268172"/>
            <a:ext cx="11057955" cy="777025"/>
          </a:xfrm>
        </p:spPr>
        <p:txBody>
          <a:bodyPr>
            <a:normAutofit/>
          </a:bodyPr>
          <a:lstStyle/>
          <a:p>
            <a:r>
              <a:rPr lang="ru-RU" sz="3500" b="1" dirty="0">
                <a:latin typeface="Arial" panose="020B0604020202020204" pitchFamily="34" charset="0"/>
                <a:cs typeface="Arial" panose="020B0604020202020204" pitchFamily="34" charset="0"/>
              </a:rPr>
              <a:t>Среднее арифметическое</a:t>
            </a:r>
          </a:p>
        </p:txBody>
      </p:sp>
      <mc:AlternateContent xmlns:mc="http://schemas.openxmlformats.org/markup-compatibility/2006" xmlns:a14="http://schemas.microsoft.com/office/drawing/2010/main">
        <mc:Choice Requires="a14">
          <p:sp>
            <p:nvSpPr>
              <p:cNvPr id="5" name="Текст 4"/>
              <p:cNvSpPr>
                <a:spLocks noGrp="1"/>
              </p:cNvSpPr>
              <p:nvPr>
                <p:ph type="body" sz="quarter" idx="12"/>
              </p:nvPr>
            </p:nvSpPr>
            <p:spPr>
              <a:xfrm>
                <a:off x="585897" y="1955109"/>
                <a:ext cx="11057971" cy="5572362"/>
              </a:xfrm>
            </p:spPr>
            <p:txBody>
              <a:bodyPr numCol="1"/>
              <a:lstStyle/>
              <a:p>
                <a:pPr algn="just">
                  <a:spcBef>
                    <a:spcPct val="20000"/>
                  </a:spcBef>
                </a:pPr>
                <a:r>
                  <a:rPr lang="ru-RU" sz="2400" dirty="0">
                    <a:solidFill>
                      <a:schemeClr val="bg2">
                        <a:lumMod val="10000"/>
                      </a:schemeClr>
                    </a:solidFill>
                    <a:latin typeface="Arial" panose="020B0604020202020204" pitchFamily="34" charset="0"/>
                    <a:cs typeface="Arial" panose="020B0604020202020204" pitchFamily="34" charset="0"/>
                  </a:rPr>
                  <a:t>	</a:t>
                </a:r>
                <a:r>
                  <a:rPr lang="ru-RU" sz="2200" dirty="0">
                    <a:solidFill>
                      <a:schemeClr val="bg2">
                        <a:lumMod val="10000"/>
                      </a:schemeClr>
                    </a:solidFill>
                    <a:latin typeface="Arial" panose="020B0604020202020204" pitchFamily="34" charset="0"/>
                    <a:cs typeface="Arial" panose="020B0604020202020204" pitchFamily="34" charset="0"/>
                  </a:rPr>
                  <a:t>Среднее арифметическое – самая простая статистическая модель, дающая сводное представление о значениях анализируемых данных. Среднее арифметическое отдельного ряда данных рассчитывается как сумма элементов ряда делённая на их количество. </a:t>
                </a:r>
                <a:endParaRPr lang="en-US" sz="2200" dirty="0">
                  <a:solidFill>
                    <a:schemeClr val="bg2">
                      <a:lumMod val="10000"/>
                    </a:schemeClr>
                  </a:solidFill>
                  <a:latin typeface="Arial" panose="020B0604020202020204" pitchFamily="34" charset="0"/>
                  <a:cs typeface="Arial" panose="020B0604020202020204" pitchFamily="34" charset="0"/>
                </a:endParaRPr>
              </a:p>
              <a:p>
                <a:pPr algn="just">
                  <a:spcBef>
                    <a:spcPct val="20000"/>
                  </a:spcBef>
                </a:pPr>
                <a:endParaRPr lang="ru-RU" sz="1200" dirty="0">
                  <a:solidFill>
                    <a:schemeClr val="bg2">
                      <a:lumMod val="10000"/>
                    </a:schemeClr>
                  </a:solidFill>
                  <a:latin typeface="Arial" panose="020B0604020202020204" pitchFamily="34" charset="0"/>
                  <a:cs typeface="Arial" panose="020B0604020202020204" pitchFamily="34" charset="0"/>
                </a:endParaRPr>
              </a:p>
              <a:p>
                <a:pPr algn="just">
                  <a:spcBef>
                    <a:spcPct val="20000"/>
                  </a:spcBef>
                </a:pPr>
                <a14:m>
                  <m:oMathPara xmlns:m="http://schemas.openxmlformats.org/officeDocument/2006/math">
                    <m:oMathParaPr>
                      <m:jc m:val="centerGroup"/>
                    </m:oMathParaPr>
                    <m:oMath xmlns:m="http://schemas.openxmlformats.org/officeDocument/2006/math">
                      <m:acc>
                        <m:accPr>
                          <m:chr m:val="̅"/>
                          <m:ctrlPr>
                            <a:rPr lang="en-US" sz="4000" i="1" smtClean="0">
                              <a:solidFill>
                                <a:schemeClr val="bg2">
                                  <a:lumMod val="10000"/>
                                </a:schemeClr>
                              </a:solidFill>
                              <a:latin typeface="Cambria Math" panose="02040503050406030204" pitchFamily="18" charset="0"/>
                            </a:rPr>
                          </m:ctrlPr>
                        </m:accPr>
                        <m:e>
                          <m:r>
                            <a:rPr lang="en-US" sz="4000" b="0" i="1" smtClean="0">
                              <a:solidFill>
                                <a:schemeClr val="bg2">
                                  <a:lumMod val="10000"/>
                                </a:schemeClr>
                              </a:solidFill>
                              <a:latin typeface="Cambria Math" panose="02040503050406030204" pitchFamily="18" charset="0"/>
                            </a:rPr>
                            <m:t>𝑋</m:t>
                          </m:r>
                        </m:e>
                      </m:acc>
                      <m:r>
                        <a:rPr lang="en-US" sz="4000" b="0" i="1" smtClean="0">
                          <a:solidFill>
                            <a:schemeClr val="bg2">
                              <a:lumMod val="10000"/>
                            </a:schemeClr>
                          </a:solidFill>
                          <a:latin typeface="Cambria Math" panose="02040503050406030204" pitchFamily="18" charset="0"/>
                        </a:rPr>
                        <m:t>= </m:t>
                      </m:r>
                      <m:f>
                        <m:fPr>
                          <m:ctrlPr>
                            <a:rPr lang="en-US" sz="4000" b="0" i="1" smtClean="0">
                              <a:solidFill>
                                <a:schemeClr val="bg2">
                                  <a:lumMod val="10000"/>
                                </a:schemeClr>
                              </a:solidFill>
                              <a:latin typeface="Cambria Math" panose="02040503050406030204" pitchFamily="18" charset="0"/>
                            </a:rPr>
                          </m:ctrlPr>
                        </m:fPr>
                        <m:num>
                          <m:nary>
                            <m:naryPr>
                              <m:chr m:val="∑"/>
                              <m:subHide m:val="on"/>
                              <m:supHide m:val="on"/>
                              <m:ctrlPr>
                                <a:rPr lang="en-US" sz="4000" b="0" i="1" smtClean="0">
                                  <a:solidFill>
                                    <a:schemeClr val="bg2">
                                      <a:lumMod val="10000"/>
                                    </a:schemeClr>
                                  </a:solidFill>
                                  <a:latin typeface="Cambria Math" panose="02040503050406030204" pitchFamily="18" charset="0"/>
                                </a:rPr>
                              </m:ctrlPr>
                            </m:naryPr>
                            <m:sub/>
                            <m:sup/>
                            <m:e>
                              <m:sSub>
                                <m:sSubPr>
                                  <m:ctrlPr>
                                    <a:rPr lang="en-US" sz="4000" b="0" i="1" smtClean="0">
                                      <a:solidFill>
                                        <a:schemeClr val="bg2">
                                          <a:lumMod val="10000"/>
                                        </a:schemeClr>
                                      </a:solidFill>
                                      <a:latin typeface="Cambria Math" panose="02040503050406030204" pitchFamily="18" charset="0"/>
                                    </a:rPr>
                                  </m:ctrlPr>
                                </m:sSubPr>
                                <m:e>
                                  <m:r>
                                    <a:rPr lang="en-US" sz="4000" b="0" i="1" smtClean="0">
                                      <a:solidFill>
                                        <a:schemeClr val="bg2">
                                          <a:lumMod val="10000"/>
                                        </a:schemeClr>
                                      </a:solidFill>
                                      <a:latin typeface="Cambria Math" panose="02040503050406030204" pitchFamily="18" charset="0"/>
                                    </a:rPr>
                                    <m:t>𝑥</m:t>
                                  </m:r>
                                </m:e>
                                <m:sub>
                                  <m:r>
                                    <a:rPr lang="en-US" sz="4000" b="0" i="1" smtClean="0">
                                      <a:solidFill>
                                        <a:schemeClr val="bg2">
                                          <a:lumMod val="10000"/>
                                        </a:schemeClr>
                                      </a:solidFill>
                                      <a:latin typeface="Cambria Math" panose="02040503050406030204" pitchFamily="18" charset="0"/>
                                    </a:rPr>
                                    <m:t>𝑖</m:t>
                                  </m:r>
                                </m:sub>
                              </m:sSub>
                            </m:e>
                          </m:nary>
                        </m:num>
                        <m:den>
                          <m:r>
                            <a:rPr lang="en-US" sz="4000" b="0" i="1" smtClean="0">
                              <a:solidFill>
                                <a:schemeClr val="bg2">
                                  <a:lumMod val="10000"/>
                                </a:schemeClr>
                              </a:solidFill>
                              <a:latin typeface="Cambria Math" panose="02040503050406030204" pitchFamily="18" charset="0"/>
                            </a:rPr>
                            <m:t>𝑛</m:t>
                          </m:r>
                        </m:den>
                      </m:f>
                    </m:oMath>
                  </m:oMathPara>
                </a14:m>
                <a:endParaRPr lang="en-US" sz="4000" dirty="0">
                  <a:solidFill>
                    <a:schemeClr val="bg2">
                      <a:lumMod val="10000"/>
                    </a:schemeClr>
                  </a:solidFill>
                  <a:latin typeface="Arial" panose="020B0604020202020204" pitchFamily="34" charset="0"/>
                  <a:cs typeface="Arial" panose="020B0604020202020204" pitchFamily="34" charset="0"/>
                </a:endParaRPr>
              </a:p>
              <a:p>
                <a:pPr algn="just">
                  <a:spcBef>
                    <a:spcPct val="20000"/>
                  </a:spcBef>
                </a:pPr>
                <a:r>
                  <a:rPr lang="ru-RU" sz="2200" dirty="0">
                    <a:solidFill>
                      <a:schemeClr val="bg2">
                        <a:lumMod val="10000"/>
                      </a:schemeClr>
                    </a:solidFill>
                    <a:latin typeface="Arial" panose="020B0604020202020204" pitchFamily="34" charset="0"/>
                    <a:cs typeface="Arial" panose="020B0604020202020204" pitchFamily="34" charset="0"/>
                  </a:rPr>
                  <a:t>	Информация о том, что среднее арифметическое оценок студентов 3-го курса по результатам сдачи дисциплины «Анализ статистических данных» составляет 4,2 с учетом того, что оценки варьируются от 2 до 5, позволяет сделать вывод о том, что в среднем студенты 3-го курса сдали этот экзамен хорошо. </a:t>
                </a:r>
              </a:p>
              <a:p>
                <a:pPr marL="25400" indent="-25400" algn="just">
                  <a:spcBef>
                    <a:spcPct val="20000"/>
                  </a:spcBef>
                </a:pPr>
                <a:endParaRPr lang="ru-RU" sz="2400" dirty="0">
                  <a:solidFill>
                    <a:schemeClr val="bg2">
                      <a:lumMod val="10000"/>
                    </a:schemeClr>
                  </a:solidFill>
                  <a:latin typeface="Arial" panose="020B0604020202020204" pitchFamily="34" charset="0"/>
                  <a:cs typeface="Arial" panose="020B0604020202020204" pitchFamily="34" charset="0"/>
                </a:endParaRPr>
              </a:p>
            </p:txBody>
          </p:sp>
        </mc:Choice>
        <mc:Fallback xmlns="">
          <p:sp>
            <p:nvSpPr>
              <p:cNvPr id="5" name="Текст 4"/>
              <p:cNvSpPr>
                <a:spLocks noGrp="1" noRot="1" noChangeAspect="1" noMove="1" noResize="1" noEditPoints="1" noAdjustHandles="1" noChangeArrowheads="1" noChangeShapeType="1" noTextEdit="1"/>
              </p:cNvSpPr>
              <p:nvPr>
                <p:ph type="body" sz="quarter" idx="12"/>
              </p:nvPr>
            </p:nvSpPr>
            <p:spPr>
              <a:xfrm>
                <a:off x="585897" y="1955109"/>
                <a:ext cx="11057971" cy="5572362"/>
              </a:xfrm>
              <a:blipFill>
                <a:blip r:embed="rId2"/>
                <a:stretch>
                  <a:fillRect l="-1544" t="-1094" r="-1544"/>
                </a:stretch>
              </a:blipFill>
            </p:spPr>
            <p:txBody>
              <a:bodyPr/>
              <a:lstStyle/>
              <a:p>
                <a:r>
                  <a:rPr lang="ru-RU">
                    <a:noFill/>
                  </a:rPr>
                  <a:t> </a:t>
                </a:r>
              </a:p>
            </p:txBody>
          </p:sp>
        </mc:Fallback>
      </mc:AlternateContent>
      <p:sp>
        <p:nvSpPr>
          <p:cNvPr id="6" name="Текст 5"/>
          <p:cNvSpPr>
            <a:spLocks noGrp="1"/>
          </p:cNvSpPr>
          <p:nvPr>
            <p:ph type="body" sz="quarter" idx="15"/>
          </p:nvPr>
        </p:nvSpPr>
        <p:spPr>
          <a:xfrm>
            <a:off x="6259892" y="548720"/>
            <a:ext cx="3926524"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4073619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57589"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447790"/>
            <a:ext cx="11252317" cy="777025"/>
          </a:xfrm>
        </p:spPr>
        <p:txBody>
          <a:bodyPr>
            <a:noAutofit/>
          </a:bodyPr>
          <a:lstStyle/>
          <a:p>
            <a:r>
              <a:rPr lang="ru-RU" sz="3200" b="1" dirty="0">
                <a:latin typeface="Arial" panose="020B0604020202020204" pitchFamily="34" charset="0"/>
                <a:cs typeface="Arial" panose="020B0604020202020204" pitchFamily="34" charset="0"/>
              </a:rPr>
              <a:t>Оценка точности модели среднего арифметического</a:t>
            </a:r>
          </a:p>
        </p:txBody>
      </p:sp>
      <p:sp>
        <p:nvSpPr>
          <p:cNvPr id="5" name="Текст 4"/>
          <p:cNvSpPr>
            <a:spLocks noGrp="1"/>
          </p:cNvSpPr>
          <p:nvPr>
            <p:ph type="body" sz="quarter" idx="12"/>
          </p:nvPr>
        </p:nvSpPr>
        <p:spPr>
          <a:xfrm>
            <a:off x="585897" y="2330676"/>
            <a:ext cx="11057971" cy="3745092"/>
          </a:xfrm>
        </p:spPr>
        <p:txBody>
          <a:bodyPr numCol="1"/>
          <a:lstStyle/>
          <a:p>
            <a:pPr indent="355600" algn="just">
              <a:spcBef>
                <a:spcPct val="20000"/>
              </a:spcBef>
            </a:pPr>
            <a:r>
              <a:rPr lang="ru-RU" sz="2100" dirty="0">
                <a:latin typeface="Arial" panose="020B0604020202020204" pitchFamily="34" charset="0"/>
                <a:cs typeface="Arial" panose="020B0604020202020204" pitchFamily="34" charset="0"/>
              </a:rPr>
              <a:t>	</a:t>
            </a:r>
            <a:r>
              <a:rPr lang="ru-RU" sz="2200" dirty="0">
                <a:solidFill>
                  <a:schemeClr val="bg2">
                    <a:lumMod val="10000"/>
                  </a:schemeClr>
                </a:solidFill>
                <a:latin typeface="Arial" panose="020B0604020202020204" pitchFamily="34" charset="0"/>
                <a:cs typeface="Arial" panose="020B0604020202020204" pitchFamily="34" charset="0"/>
              </a:rPr>
              <a:t>Попробуем теперь оценить точность модели, насколько реальные значения близки к среднему. Для этого рассчитывается сумма квадратов остатков (отклонений реальных значений и среднего). Необходимо учитываться, что чем больше выборка, тем большее значение принимает сумма квадратов остатков. Для повышения сопоставимости данного показателя со средним арифметическим подсчитывается дисперсия, представляющая собой средневзвешенное из квадратов отклонений действительных результатов от средних ожидаемых.</a:t>
            </a:r>
          </a:p>
        </p:txBody>
      </p:sp>
      <p:sp>
        <p:nvSpPr>
          <p:cNvPr id="6" name="Текст 5"/>
          <p:cNvSpPr>
            <a:spLocks noGrp="1"/>
          </p:cNvSpPr>
          <p:nvPr>
            <p:ph type="body" sz="quarter" idx="15"/>
          </p:nvPr>
        </p:nvSpPr>
        <p:spPr>
          <a:xfrm>
            <a:off x="6259892" y="548720"/>
            <a:ext cx="3963100"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2811861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smtClean="0">
                <a:latin typeface="Arial" panose="020B0604020202020204" pitchFamily="34" charset="0"/>
                <a:cs typeface="Arial" panose="020B0604020202020204" pitchFamily="34" charset="0"/>
              </a:rPr>
              <a:t>Анализ данных</a:t>
            </a:r>
            <a:endParaRPr lang="ru-RU"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a:xfrm>
            <a:off x="3459162" y="548720"/>
            <a:ext cx="253015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a:normAutofit/>
          </a:bodyPr>
          <a:lstStyle/>
          <a:p>
            <a:r>
              <a:rPr lang="ru-RU" sz="3500" b="1" dirty="0" smtClean="0">
                <a:latin typeface="Arial" panose="020B0604020202020204" pitchFamily="34" charset="0"/>
                <a:cs typeface="Arial" panose="020B0604020202020204" pitchFamily="34" charset="0"/>
              </a:rPr>
              <a:t>Темы дисциплины</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30676"/>
            <a:ext cx="11057971" cy="3745092"/>
          </a:xfrm>
        </p:spPr>
        <p:txBody>
          <a:bodyPr numCol="1"/>
          <a:lstStyle/>
          <a:p>
            <a:r>
              <a:rPr lang="ru-RU" sz="2200" b="1" dirty="0" smtClean="0">
                <a:solidFill>
                  <a:schemeClr val="bg2">
                    <a:lumMod val="10000"/>
                  </a:schemeClr>
                </a:solidFill>
                <a:latin typeface="Arial" panose="020B0604020202020204" pitchFamily="34" charset="0"/>
                <a:cs typeface="Arial" panose="020B0604020202020204" pitchFamily="34" charset="0"/>
              </a:rPr>
              <a:t>Тема </a:t>
            </a:r>
            <a:r>
              <a:rPr lang="ru-RU" sz="2200" b="1" dirty="0">
                <a:solidFill>
                  <a:schemeClr val="bg2">
                    <a:lumMod val="10000"/>
                  </a:schemeClr>
                </a:solidFill>
                <a:latin typeface="Arial" panose="020B0604020202020204" pitchFamily="34" charset="0"/>
                <a:cs typeface="Arial" panose="020B0604020202020204" pitchFamily="34" charset="0"/>
              </a:rPr>
              <a:t>1. Введение в </a:t>
            </a:r>
            <a:r>
              <a:rPr lang="ru-RU" sz="2200" b="1" dirty="0" err="1">
                <a:solidFill>
                  <a:schemeClr val="bg2">
                    <a:lumMod val="10000"/>
                  </a:schemeClr>
                </a:solidFill>
                <a:latin typeface="Arial" panose="020B0604020202020204" pitchFamily="34" charset="0"/>
                <a:cs typeface="Arial" panose="020B0604020202020204" pitchFamily="34" charset="0"/>
              </a:rPr>
              <a:t>Python</a:t>
            </a:r>
            <a:r>
              <a:rPr lang="ru-RU" sz="2200" b="1" dirty="0">
                <a:solidFill>
                  <a:schemeClr val="bg2">
                    <a:lumMod val="10000"/>
                  </a:schemeClr>
                </a:solidFill>
                <a:latin typeface="Arial" panose="020B0604020202020204" pitchFamily="34" charset="0"/>
                <a:cs typeface="Arial" panose="020B0604020202020204" pitchFamily="34" charset="0"/>
              </a:rPr>
              <a:t>. Типы данных и переменные.</a:t>
            </a:r>
            <a:endParaRPr lang="ru-RU" sz="2200" dirty="0">
              <a:solidFill>
                <a:schemeClr val="bg2">
                  <a:lumMod val="10000"/>
                </a:schemeClr>
              </a:solidFill>
              <a:latin typeface="Arial" panose="020B0604020202020204" pitchFamily="34" charset="0"/>
              <a:cs typeface="Arial" panose="020B0604020202020204" pitchFamily="34" charset="0"/>
            </a:endParaRPr>
          </a:p>
          <a:p>
            <a:pPr algn="just"/>
            <a:r>
              <a:rPr lang="ru-RU" sz="2200" dirty="0">
                <a:solidFill>
                  <a:schemeClr val="bg2">
                    <a:lumMod val="10000"/>
                  </a:schemeClr>
                </a:solidFill>
                <a:latin typeface="Arial" panose="020B0604020202020204" pitchFamily="34" charset="0"/>
                <a:cs typeface="Arial" panose="020B0604020202020204" pitchFamily="34" charset="0"/>
              </a:rPr>
              <a:t>Синтаксис языка. Структуры данных и их свойства. Работа с функциями. </a:t>
            </a:r>
          </a:p>
          <a:p>
            <a:pPr algn="just"/>
            <a:r>
              <a:rPr lang="ru-RU" sz="2200" b="1" dirty="0">
                <a:solidFill>
                  <a:schemeClr val="bg2">
                    <a:lumMod val="10000"/>
                  </a:schemeClr>
                </a:solidFill>
                <a:latin typeface="Arial" panose="020B0604020202020204" pitchFamily="34" charset="0"/>
                <a:cs typeface="Arial" panose="020B0604020202020204" pitchFamily="34" charset="0"/>
              </a:rPr>
              <a:t>Тема 2. Работа с данными </a:t>
            </a:r>
            <a:endParaRPr lang="ru-RU" sz="2200" dirty="0">
              <a:solidFill>
                <a:schemeClr val="bg2">
                  <a:lumMod val="10000"/>
                </a:schemeClr>
              </a:solidFill>
              <a:latin typeface="Arial" panose="020B0604020202020204" pitchFamily="34" charset="0"/>
              <a:cs typeface="Arial" panose="020B0604020202020204" pitchFamily="34" charset="0"/>
            </a:endParaRPr>
          </a:p>
          <a:p>
            <a:pPr algn="just"/>
            <a:r>
              <a:rPr lang="ru-RU" sz="2200" dirty="0">
                <a:solidFill>
                  <a:schemeClr val="bg2">
                    <a:lumMod val="10000"/>
                  </a:schemeClr>
                </a:solidFill>
                <a:latin typeface="Arial" panose="020B0604020202020204" pitchFamily="34" charset="0"/>
                <a:cs typeface="Arial" panose="020B0604020202020204" pitchFamily="34" charset="0"/>
              </a:rPr>
              <a:t>Работа с большими таблицами. Обработка и проверка данных перед анализом. Внесение изменений в данные. Объединение таблиц.  Библиотека </a:t>
            </a:r>
            <a:r>
              <a:rPr lang="ru-RU" sz="2200" dirty="0" err="1">
                <a:solidFill>
                  <a:schemeClr val="bg2">
                    <a:lumMod val="10000"/>
                  </a:schemeClr>
                </a:solidFill>
                <a:latin typeface="Arial" panose="020B0604020202020204" pitchFamily="34" charset="0"/>
                <a:cs typeface="Arial" panose="020B0604020202020204" pitchFamily="34" charset="0"/>
              </a:rPr>
              <a:t>pandas</a:t>
            </a:r>
            <a:r>
              <a:rPr lang="ru-RU" sz="2200" dirty="0" smtClean="0">
                <a:solidFill>
                  <a:schemeClr val="bg2">
                    <a:lumMod val="10000"/>
                  </a:schemeClr>
                </a:solidFill>
                <a:latin typeface="Arial" panose="020B0604020202020204" pitchFamily="34" charset="0"/>
                <a:cs typeface="Arial" panose="020B0604020202020204" pitchFamily="34" charset="0"/>
              </a:rPr>
              <a:t>.</a:t>
            </a:r>
            <a:endParaRPr lang="ru-RU" sz="2200" b="1" dirty="0">
              <a:solidFill>
                <a:schemeClr val="bg2">
                  <a:lumMod val="10000"/>
                </a:schemeClr>
              </a:solidFill>
              <a:latin typeface="Arial" panose="020B0604020202020204" pitchFamily="34" charset="0"/>
              <a:cs typeface="Arial" panose="020B0604020202020204" pitchFamily="34" charset="0"/>
            </a:endParaRPr>
          </a:p>
          <a:p>
            <a:pPr algn="just"/>
            <a:r>
              <a:rPr lang="ru-RU" sz="2200" b="1" dirty="0">
                <a:solidFill>
                  <a:schemeClr val="bg2">
                    <a:lumMod val="10000"/>
                  </a:schemeClr>
                </a:solidFill>
                <a:latin typeface="Arial" panose="020B0604020202020204" pitchFamily="34" charset="0"/>
                <a:cs typeface="Arial" panose="020B0604020202020204" pitchFamily="34" charset="0"/>
              </a:rPr>
              <a:t>Тема 3. Описательный анализ данных </a:t>
            </a:r>
            <a:endParaRPr lang="ru-RU" sz="2200" dirty="0">
              <a:solidFill>
                <a:schemeClr val="bg2">
                  <a:lumMod val="10000"/>
                </a:schemeClr>
              </a:solidFill>
              <a:latin typeface="Arial" panose="020B0604020202020204" pitchFamily="34" charset="0"/>
              <a:cs typeface="Arial" panose="020B0604020202020204" pitchFamily="34" charset="0"/>
            </a:endParaRPr>
          </a:p>
          <a:p>
            <a:pPr algn="just"/>
            <a:r>
              <a:rPr lang="ru-RU" sz="2200" dirty="0">
                <a:solidFill>
                  <a:schemeClr val="bg2">
                    <a:lumMod val="10000"/>
                  </a:schemeClr>
                </a:solidFill>
                <a:latin typeface="Arial" panose="020B0604020202020204" pitchFamily="34" charset="0"/>
                <a:cs typeface="Arial" panose="020B0604020202020204" pitchFamily="34" charset="0"/>
              </a:rPr>
              <a:t>Частотный анализ данных. Описательная статистика. Подготовка данных для создания сводных таблиц. Нормальное распределение, </a:t>
            </a:r>
            <a:r>
              <a:rPr lang="en" sz="2200" dirty="0">
                <a:solidFill>
                  <a:schemeClr val="bg2">
                    <a:lumMod val="10000"/>
                  </a:schemeClr>
                </a:solidFill>
                <a:latin typeface="Arial" panose="020B0604020202020204" pitchFamily="34" charset="0"/>
                <a:cs typeface="Arial" panose="020B0604020202020204" pitchFamily="34" charset="0"/>
              </a:rPr>
              <a:t>Z-</a:t>
            </a:r>
            <a:r>
              <a:rPr lang="ru-RU" sz="2200" dirty="0">
                <a:solidFill>
                  <a:schemeClr val="bg2">
                    <a:lumMod val="10000"/>
                  </a:schemeClr>
                </a:solidFill>
                <a:latin typeface="Arial" panose="020B0604020202020204" pitchFamily="34" charset="0"/>
                <a:cs typeface="Arial" panose="020B0604020202020204" pitchFamily="34" charset="0"/>
              </a:rPr>
              <a:t>стандартизация, тест Колмогорова-Смирнова. Группировка и агрегирование данных. </a:t>
            </a:r>
          </a:p>
          <a:p>
            <a:pPr algn="just"/>
            <a:endParaRPr lang="ru-RU" sz="22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smtClean="0">
                <a:latin typeface="Arial" panose="020B0604020202020204" pitchFamily="34" charset="0"/>
                <a:cs typeface="Arial" panose="020B0604020202020204" pitchFamily="34" charset="0"/>
              </a:rPr>
              <a:t>Введение</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76367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57589"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500" b="1" dirty="0">
                <a:latin typeface="Arial" panose="020B0604020202020204" pitchFamily="34" charset="0"/>
                <a:cs typeface="Arial" panose="020B0604020202020204" pitchFamily="34" charset="0"/>
              </a:rPr>
              <a:t>Дисперсия</a:t>
            </a:r>
          </a:p>
        </p:txBody>
      </p:sp>
      <p:sp>
        <p:nvSpPr>
          <p:cNvPr id="5" name="Текст 4"/>
          <p:cNvSpPr>
            <a:spLocks noGrp="1"/>
          </p:cNvSpPr>
          <p:nvPr>
            <p:ph type="body" sz="quarter" idx="12"/>
          </p:nvPr>
        </p:nvSpPr>
        <p:spPr>
          <a:xfrm>
            <a:off x="585897" y="2862737"/>
            <a:ext cx="11057971" cy="3359992"/>
          </a:xfrm>
        </p:spPr>
        <p:txBody>
          <a:bodyPr numCol="1"/>
          <a:lstStyle/>
          <a:p>
            <a:pPr indent="355600" algn="just">
              <a:spcBef>
                <a:spcPct val="20000"/>
              </a:spcBef>
            </a:pPr>
            <a:r>
              <a:rPr lang="ru-RU" sz="2100" dirty="0">
                <a:latin typeface="Arial" panose="020B0604020202020204" pitchFamily="34" charset="0"/>
                <a:cs typeface="Arial" panose="020B0604020202020204" pitchFamily="34" charset="0"/>
              </a:rPr>
              <a:t>	</a:t>
            </a:r>
          </a:p>
          <a:p>
            <a:pPr indent="355600" algn="just">
              <a:spcBef>
                <a:spcPct val="20000"/>
              </a:spcBef>
            </a:pPr>
            <a:endParaRPr lang="ru-RU" sz="2100" dirty="0">
              <a:solidFill>
                <a:schemeClr val="bg2">
                  <a:lumMod val="10000"/>
                </a:schemeClr>
              </a:solidFill>
              <a:latin typeface="Arial" panose="020B0604020202020204" pitchFamily="34" charset="0"/>
              <a:cs typeface="Arial" panose="020B0604020202020204" pitchFamily="34" charset="0"/>
            </a:endParaRPr>
          </a:p>
          <a:p>
            <a:pPr indent="355600" algn="just">
              <a:spcBef>
                <a:spcPct val="20000"/>
              </a:spcBef>
            </a:pPr>
            <a:endParaRPr lang="en-US" sz="2100" dirty="0">
              <a:solidFill>
                <a:schemeClr val="bg2">
                  <a:lumMod val="10000"/>
                </a:schemeClr>
              </a:solidFill>
              <a:latin typeface="Arial" panose="020B0604020202020204" pitchFamily="34" charset="0"/>
              <a:cs typeface="Arial" panose="020B0604020202020204" pitchFamily="34" charset="0"/>
            </a:endParaRPr>
          </a:p>
          <a:p>
            <a:pPr indent="355600" algn="just">
              <a:spcBef>
                <a:spcPct val="20000"/>
              </a:spcBef>
            </a:pPr>
            <a:r>
              <a:rPr lang="ru-RU" sz="2200" dirty="0" smtClean="0">
                <a:solidFill>
                  <a:schemeClr val="bg2">
                    <a:lumMod val="10000"/>
                  </a:schemeClr>
                </a:solidFill>
                <a:latin typeface="Arial" panose="020B0604020202020204" pitchFamily="34" charset="0"/>
                <a:cs typeface="Arial" panose="020B0604020202020204" pitchFamily="34" charset="0"/>
              </a:rPr>
              <a:t>Дисперсия </a:t>
            </a:r>
            <a:r>
              <a:rPr lang="ru-RU" sz="2200" dirty="0">
                <a:solidFill>
                  <a:schemeClr val="bg2">
                    <a:lumMod val="10000"/>
                  </a:schemeClr>
                </a:solidFill>
                <a:latin typeface="Arial" panose="020B0604020202020204" pitchFamily="34" charset="0"/>
                <a:cs typeface="Arial" panose="020B0604020202020204" pitchFamily="34" charset="0"/>
              </a:rPr>
              <a:t>может использоваться в качестве показателя точности модели. Особенность дисперсии в том, что она отражает значения, возведенные в квадрат. Поэтому чаше в качестве показателя, отражающего точность модели, используется среднее квадратичное отклонение, представляющее собой корень квадратный из дисперсии. </a:t>
            </a:r>
          </a:p>
          <a:p>
            <a:pPr indent="355600" algn="just">
              <a:spcBef>
                <a:spcPct val="20000"/>
              </a:spcBef>
            </a:pPr>
            <a:endParaRPr lang="ru-RU" sz="22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780220"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mc:AlternateContent xmlns:mc="http://schemas.openxmlformats.org/markup-compatibility/2006" xmlns:a14="http://schemas.microsoft.com/office/drawing/2010/main">
        <mc:Choice Requires="a14">
          <p:sp>
            <p:nvSpPr>
              <p:cNvPr id="8" name="TextBox 7"/>
              <p:cNvSpPr txBox="1"/>
              <p:nvPr/>
            </p:nvSpPr>
            <p:spPr>
              <a:xfrm>
                <a:off x="4938978" y="2263099"/>
                <a:ext cx="4270336" cy="123521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solidFill>
                                <a:schemeClr val="bg2">
                                  <a:lumMod val="10000"/>
                                </a:schemeClr>
                              </a:solidFill>
                              <a:latin typeface="Cambria Math" panose="02040503050406030204" pitchFamily="18" charset="0"/>
                              <a:ea typeface="Cambria Math" panose="02040503050406030204" pitchFamily="18" charset="0"/>
                            </a:rPr>
                          </m:ctrlPr>
                        </m:sSupPr>
                        <m:e>
                          <m:r>
                            <a:rPr lang="en-US" sz="4000" b="0" i="1" smtClean="0">
                              <a:solidFill>
                                <a:schemeClr val="bg2">
                                  <a:lumMod val="10000"/>
                                </a:schemeClr>
                              </a:solidFill>
                              <a:latin typeface="Cambria Math" panose="02040503050406030204" pitchFamily="18" charset="0"/>
                              <a:ea typeface="Cambria Math" panose="02040503050406030204" pitchFamily="18" charset="0"/>
                            </a:rPr>
                            <m:t>𝜎</m:t>
                          </m:r>
                        </m:e>
                        <m:sup>
                          <m:r>
                            <a:rPr lang="en-US" sz="4000" b="0" i="1" smtClean="0">
                              <a:solidFill>
                                <a:schemeClr val="bg2">
                                  <a:lumMod val="10000"/>
                                </a:schemeClr>
                              </a:solidFill>
                              <a:latin typeface="Cambria Math" panose="02040503050406030204" pitchFamily="18" charset="0"/>
                              <a:ea typeface="Cambria Math" panose="02040503050406030204" pitchFamily="18" charset="0"/>
                            </a:rPr>
                            <m:t>2</m:t>
                          </m:r>
                        </m:sup>
                      </m:sSup>
                      <m:r>
                        <a:rPr lang="en-US" sz="4000" b="0" i="1" smtClean="0">
                          <a:solidFill>
                            <a:schemeClr val="bg2">
                              <a:lumMod val="10000"/>
                            </a:schemeClr>
                          </a:solidFill>
                          <a:latin typeface="Cambria Math" panose="02040503050406030204" pitchFamily="18" charset="0"/>
                        </a:rPr>
                        <m:t>= </m:t>
                      </m:r>
                      <m:f>
                        <m:fPr>
                          <m:ctrlPr>
                            <a:rPr lang="en-US" sz="4000" b="0" i="1" smtClean="0">
                              <a:solidFill>
                                <a:schemeClr val="bg2">
                                  <a:lumMod val="10000"/>
                                </a:schemeClr>
                              </a:solidFill>
                              <a:latin typeface="Cambria Math" panose="02040503050406030204" pitchFamily="18" charset="0"/>
                            </a:rPr>
                          </m:ctrlPr>
                        </m:fPr>
                        <m:num>
                          <m:nary>
                            <m:naryPr>
                              <m:chr m:val="∑"/>
                              <m:subHide m:val="on"/>
                              <m:supHide m:val="on"/>
                              <m:ctrlPr>
                                <a:rPr lang="en-US" sz="4000" b="0" i="1" smtClean="0">
                                  <a:solidFill>
                                    <a:schemeClr val="bg2">
                                      <a:lumMod val="10000"/>
                                    </a:schemeClr>
                                  </a:solidFill>
                                  <a:latin typeface="Cambria Math" panose="02040503050406030204" pitchFamily="18" charset="0"/>
                                </a:rPr>
                              </m:ctrlPr>
                            </m:naryPr>
                            <m:sub/>
                            <m:sup/>
                            <m:e>
                              <m:sSup>
                                <m:sSupPr>
                                  <m:ctrlPr>
                                    <a:rPr lang="en-US" sz="4000" b="0" i="1" smtClean="0">
                                      <a:solidFill>
                                        <a:schemeClr val="bg2">
                                          <a:lumMod val="10000"/>
                                        </a:schemeClr>
                                      </a:solidFill>
                                      <a:latin typeface="Cambria Math" panose="02040503050406030204" pitchFamily="18" charset="0"/>
                                      <a:ea typeface="Cambria Math" panose="02040503050406030204" pitchFamily="18" charset="0"/>
                                    </a:rPr>
                                  </m:ctrlPr>
                                </m:sSupPr>
                                <m:e>
                                  <m:r>
                                    <a:rPr lang="en-US" sz="4000" i="1">
                                      <a:solidFill>
                                        <a:schemeClr val="bg2">
                                          <a:lumMod val="10000"/>
                                        </a:schemeClr>
                                      </a:solidFill>
                                      <a:latin typeface="Cambria Math" panose="02040503050406030204" pitchFamily="18" charset="0"/>
                                    </a:rPr>
                                    <m:t>(</m:t>
                                  </m:r>
                                  <m:r>
                                    <a:rPr lang="en-US" sz="4000" i="1">
                                      <a:solidFill>
                                        <a:schemeClr val="bg2">
                                          <a:lumMod val="10000"/>
                                        </a:schemeClr>
                                      </a:solidFill>
                                      <a:latin typeface="Cambria Math" panose="02040503050406030204" pitchFamily="18" charset="0"/>
                                    </a:rPr>
                                    <m:t>𝑥</m:t>
                                  </m:r>
                                  <m:r>
                                    <a:rPr lang="en-US" sz="4000" i="1">
                                      <a:solidFill>
                                        <a:schemeClr val="bg2">
                                          <a:lumMod val="10000"/>
                                        </a:schemeClr>
                                      </a:solidFill>
                                      <a:latin typeface="Cambria Math" panose="02040503050406030204" pitchFamily="18" charset="0"/>
                                    </a:rPr>
                                    <m:t>−</m:t>
                                  </m:r>
                                  <m:acc>
                                    <m:accPr>
                                      <m:chr m:val="̅"/>
                                      <m:ctrlPr>
                                        <a:rPr lang="en-US" sz="4000" i="1">
                                          <a:solidFill>
                                            <a:schemeClr val="bg2">
                                              <a:lumMod val="10000"/>
                                            </a:schemeClr>
                                          </a:solidFill>
                                          <a:latin typeface="Cambria Math" panose="02040503050406030204" pitchFamily="18" charset="0"/>
                                          <a:ea typeface="Cambria Math" panose="02040503050406030204" pitchFamily="18" charset="0"/>
                                        </a:rPr>
                                      </m:ctrlPr>
                                    </m:accPr>
                                    <m:e>
                                      <m:r>
                                        <a:rPr lang="en-US" sz="4000" b="0" i="1" smtClean="0">
                                          <a:solidFill>
                                            <a:schemeClr val="bg2">
                                              <a:lumMod val="10000"/>
                                            </a:schemeClr>
                                          </a:solidFill>
                                          <a:latin typeface="Cambria Math" panose="02040503050406030204" pitchFamily="18" charset="0"/>
                                          <a:ea typeface="Cambria Math" panose="02040503050406030204" pitchFamily="18" charset="0"/>
                                        </a:rPr>
                                        <m:t>𝑋</m:t>
                                      </m:r>
                                    </m:e>
                                  </m:acc>
                                  <m:r>
                                    <a:rPr lang="en-US" sz="4000" i="1">
                                      <a:solidFill>
                                        <a:schemeClr val="bg2">
                                          <a:lumMod val="10000"/>
                                        </a:schemeClr>
                                      </a:solidFill>
                                      <a:latin typeface="Cambria Math" panose="02040503050406030204" pitchFamily="18" charset="0"/>
                                      <a:ea typeface="Cambria Math" panose="02040503050406030204" pitchFamily="18" charset="0"/>
                                    </a:rPr>
                                    <m:t>)</m:t>
                                  </m:r>
                                </m:e>
                                <m:sup>
                                  <m:r>
                                    <a:rPr lang="en-US" sz="4000" b="0" i="1" smtClean="0">
                                      <a:solidFill>
                                        <a:schemeClr val="bg2">
                                          <a:lumMod val="10000"/>
                                        </a:schemeClr>
                                      </a:solidFill>
                                      <a:latin typeface="Cambria Math" panose="02040503050406030204" pitchFamily="18" charset="0"/>
                                      <a:ea typeface="Cambria Math" panose="02040503050406030204" pitchFamily="18" charset="0"/>
                                    </a:rPr>
                                    <m:t>2</m:t>
                                  </m:r>
                                </m:sup>
                              </m:sSup>
                            </m:e>
                          </m:nary>
                        </m:num>
                        <m:den>
                          <m:r>
                            <a:rPr lang="en-US" sz="4000" b="0" i="1" smtClean="0">
                              <a:solidFill>
                                <a:schemeClr val="bg2">
                                  <a:lumMod val="10000"/>
                                </a:schemeClr>
                              </a:solidFill>
                              <a:latin typeface="Cambria Math" panose="02040503050406030204" pitchFamily="18" charset="0"/>
                            </a:rPr>
                            <m:t>𝑛</m:t>
                          </m:r>
                        </m:den>
                      </m:f>
                    </m:oMath>
                  </m:oMathPara>
                </a14:m>
                <a:endParaRPr lang="ru-RU" sz="4000" dirty="0">
                  <a:solidFill>
                    <a:schemeClr val="bg2">
                      <a:lumMod val="10000"/>
                    </a:schemeClr>
                  </a:solidFill>
                  <a:latin typeface="Arial" panose="020B0604020202020204" pitchFamily="34" charset="0"/>
                  <a:cs typeface="Arial" panose="020B06040202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4938978" y="2263099"/>
                <a:ext cx="4270336" cy="1235210"/>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9709827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85021"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Autofit/>
          </a:bodyPr>
          <a:lstStyle/>
          <a:p>
            <a:r>
              <a:rPr lang="ru-RU" sz="3500" b="1" dirty="0">
                <a:latin typeface="Arial" panose="020B0604020202020204" pitchFamily="34" charset="0"/>
                <a:cs typeface="Arial" panose="020B0604020202020204" pitchFamily="34" charset="0"/>
              </a:rPr>
              <a:t>Среднеквадратическое отклонение</a:t>
            </a:r>
            <a:br>
              <a:rPr lang="ru-RU" sz="3500" b="1" dirty="0">
                <a:latin typeface="Arial" panose="020B0604020202020204" pitchFamily="34" charset="0"/>
                <a:cs typeface="Arial" panose="020B0604020202020204" pitchFamily="34" charset="0"/>
              </a:rPr>
            </a:b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81" y="4016834"/>
            <a:ext cx="11057971" cy="2222228"/>
          </a:xfrm>
        </p:spPr>
        <p:txBody>
          <a:bodyPr numCol="1"/>
          <a:lstStyle/>
          <a:p>
            <a:pPr indent="355600" algn="just">
              <a:spcBef>
                <a:spcPct val="20000"/>
              </a:spcBef>
            </a:pPr>
            <a:r>
              <a:rPr lang="ru-RU" sz="2100" dirty="0">
                <a:latin typeface="Arial" panose="020B0604020202020204" pitchFamily="34" charset="0"/>
                <a:cs typeface="Arial" panose="020B0604020202020204" pitchFamily="34" charset="0"/>
              </a:rPr>
              <a:t>	</a:t>
            </a:r>
            <a:r>
              <a:rPr lang="ru-RU" sz="2100" dirty="0">
                <a:solidFill>
                  <a:schemeClr val="bg2">
                    <a:lumMod val="10000"/>
                  </a:schemeClr>
                </a:solidFill>
                <a:latin typeface="Arial" panose="020B0604020202020204" pitchFamily="34" charset="0"/>
                <a:cs typeface="Arial" panose="020B0604020202020204" pitchFamily="34" charset="0"/>
              </a:rPr>
              <a:t>Среднеквадратическое</a:t>
            </a:r>
            <a:r>
              <a:rPr lang="en-SL" sz="2100" dirty="0">
                <a:solidFill>
                  <a:schemeClr val="bg2">
                    <a:lumMod val="10000"/>
                  </a:schemeClr>
                </a:solidFill>
                <a:latin typeface="Arial" panose="020B0604020202020204" pitchFamily="34" charset="0"/>
                <a:cs typeface="Arial" panose="020B0604020202020204" pitchFamily="34" charset="0"/>
              </a:rPr>
              <a:t> </a:t>
            </a:r>
            <a:r>
              <a:rPr lang="ru-RU" sz="2100" dirty="0">
                <a:solidFill>
                  <a:schemeClr val="bg2">
                    <a:lumMod val="10000"/>
                  </a:schemeClr>
                </a:solidFill>
                <a:latin typeface="Arial" panose="020B0604020202020204" pitchFamily="34" charset="0"/>
                <a:cs typeface="Arial" panose="020B0604020202020204" pitchFamily="34" charset="0"/>
              </a:rPr>
              <a:t>отклонение</a:t>
            </a:r>
            <a:r>
              <a:rPr lang="en-SL" sz="2100" dirty="0">
                <a:solidFill>
                  <a:schemeClr val="bg2">
                    <a:lumMod val="10000"/>
                  </a:schemeClr>
                </a:solidFill>
                <a:latin typeface="Arial" panose="020B0604020202020204" pitchFamily="34" charset="0"/>
                <a:cs typeface="Arial" panose="020B0604020202020204" pitchFamily="34" charset="0"/>
              </a:rPr>
              <a:t> </a:t>
            </a:r>
            <a:r>
              <a:rPr lang="ru-RU" sz="2100" dirty="0">
                <a:solidFill>
                  <a:schemeClr val="bg2">
                    <a:lumMod val="10000"/>
                  </a:schemeClr>
                </a:solidFill>
                <a:latin typeface="Arial" panose="020B0604020202020204" pitchFamily="34" charset="0"/>
                <a:cs typeface="Arial" panose="020B0604020202020204" pitchFamily="34" charset="0"/>
              </a:rPr>
              <a:t>измеряется в тех же единицах, что и среднее арифметическое. Может использоваться для оценки того, насколько точно среднее арифметическое отражает значения исследуемых данных. Низкое значение показателя свидетельствует о незначительном отклонении реальных значений от среднего арифметического. Высокое значение – о значительном отклонении реальных значений от среднего арифметического. Нулевое значение среднего квадратичного отклонения будет свидетельствовать о том, что все</a:t>
            </a:r>
            <a:r>
              <a:rPr lang="en-SL" sz="2100" dirty="0">
                <a:solidFill>
                  <a:schemeClr val="bg2">
                    <a:lumMod val="10000"/>
                  </a:schemeClr>
                </a:solidFill>
                <a:latin typeface="Arial" panose="020B0604020202020204" pitchFamily="34" charset="0"/>
                <a:cs typeface="Arial" panose="020B0604020202020204" pitchFamily="34" charset="0"/>
              </a:rPr>
              <a:t> </a:t>
            </a:r>
            <a:r>
              <a:rPr lang="ru-RU" sz="2100" dirty="0">
                <a:solidFill>
                  <a:schemeClr val="bg2">
                    <a:lumMod val="10000"/>
                  </a:schemeClr>
                </a:solidFill>
                <a:latin typeface="Arial" panose="020B0604020202020204" pitchFamily="34" charset="0"/>
                <a:cs typeface="Arial" panose="020B0604020202020204" pitchFamily="34" charset="0"/>
              </a:rPr>
              <a:t>значения в выборки равны среднему. </a:t>
            </a:r>
          </a:p>
        </p:txBody>
      </p:sp>
      <p:sp>
        <p:nvSpPr>
          <p:cNvPr id="6" name="Текст 5"/>
          <p:cNvSpPr>
            <a:spLocks noGrp="1"/>
          </p:cNvSpPr>
          <p:nvPr>
            <p:ph type="body" sz="quarter" idx="15"/>
          </p:nvPr>
        </p:nvSpPr>
        <p:spPr>
          <a:xfrm>
            <a:off x="6259892" y="548720"/>
            <a:ext cx="3835084"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mc:AlternateContent xmlns:mc="http://schemas.openxmlformats.org/markup-compatibility/2006" xmlns:a14="http://schemas.microsoft.com/office/drawing/2010/main">
        <mc:Choice Requires="a14">
          <p:sp>
            <p:nvSpPr>
              <p:cNvPr id="10" name="TextBox 9"/>
              <p:cNvSpPr txBox="1"/>
              <p:nvPr/>
            </p:nvSpPr>
            <p:spPr>
              <a:xfrm>
                <a:off x="2907455" y="2083828"/>
                <a:ext cx="6704874" cy="181870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2">
                              <a:lumMod val="10000"/>
                            </a:schemeClr>
                          </a:solidFill>
                          <a:latin typeface="Cambria Math" panose="02040503050406030204" pitchFamily="18" charset="0"/>
                          <a:ea typeface="Cambria Math" panose="02040503050406030204" pitchFamily="18" charset="0"/>
                        </a:rPr>
                        <m:t>𝜎</m:t>
                      </m:r>
                      <m:r>
                        <a:rPr lang="en-US" sz="4000" b="0" i="1" smtClean="0">
                          <a:solidFill>
                            <a:schemeClr val="bg2">
                              <a:lumMod val="10000"/>
                            </a:schemeClr>
                          </a:solidFill>
                          <a:latin typeface="Cambria Math" panose="02040503050406030204" pitchFamily="18" charset="0"/>
                          <a:ea typeface="Cambria Math" panose="02040503050406030204" pitchFamily="18" charset="0"/>
                        </a:rPr>
                        <m:t>= </m:t>
                      </m:r>
                      <m:rad>
                        <m:radPr>
                          <m:degHide m:val="on"/>
                          <m:ctrlPr>
                            <a:rPr lang="en-US" sz="4000" b="0" i="1" smtClean="0">
                              <a:solidFill>
                                <a:schemeClr val="bg2">
                                  <a:lumMod val="10000"/>
                                </a:schemeClr>
                              </a:solidFill>
                              <a:latin typeface="Cambria Math" panose="02040503050406030204" pitchFamily="18" charset="0"/>
                              <a:ea typeface="Cambria Math" panose="02040503050406030204" pitchFamily="18" charset="0"/>
                            </a:rPr>
                          </m:ctrlPr>
                        </m:radPr>
                        <m:deg/>
                        <m:e>
                          <m:sSup>
                            <m:sSupPr>
                              <m:ctrlPr>
                                <a:rPr lang="en-US" sz="4000" b="0" i="1" smtClean="0">
                                  <a:solidFill>
                                    <a:schemeClr val="bg2">
                                      <a:lumMod val="10000"/>
                                    </a:schemeClr>
                                  </a:solidFill>
                                  <a:latin typeface="Cambria Math" panose="02040503050406030204" pitchFamily="18" charset="0"/>
                                  <a:ea typeface="Cambria Math" panose="02040503050406030204" pitchFamily="18" charset="0"/>
                                </a:rPr>
                              </m:ctrlPr>
                            </m:sSupPr>
                            <m:e>
                              <m:r>
                                <a:rPr lang="en-US" sz="4000" b="0" i="1" smtClean="0">
                                  <a:solidFill>
                                    <a:schemeClr val="bg2">
                                      <a:lumMod val="10000"/>
                                    </a:schemeClr>
                                  </a:solidFill>
                                  <a:latin typeface="Cambria Math" panose="02040503050406030204" pitchFamily="18" charset="0"/>
                                  <a:ea typeface="Cambria Math" panose="02040503050406030204" pitchFamily="18" charset="0"/>
                                </a:rPr>
                                <m:t>𝜎</m:t>
                              </m:r>
                            </m:e>
                            <m:sup>
                              <m:r>
                                <a:rPr lang="en-US" sz="4000" b="0" i="1" smtClean="0">
                                  <a:solidFill>
                                    <a:schemeClr val="bg2">
                                      <a:lumMod val="10000"/>
                                    </a:schemeClr>
                                  </a:solidFill>
                                  <a:latin typeface="Cambria Math" panose="02040503050406030204" pitchFamily="18" charset="0"/>
                                  <a:ea typeface="Cambria Math" panose="02040503050406030204" pitchFamily="18" charset="0"/>
                                </a:rPr>
                                <m:t>2</m:t>
                              </m:r>
                            </m:sup>
                          </m:sSup>
                        </m:e>
                      </m:rad>
                      <m:r>
                        <a:rPr lang="en-US" sz="4000" b="0" i="1" smtClean="0">
                          <a:solidFill>
                            <a:schemeClr val="bg2">
                              <a:lumMod val="10000"/>
                            </a:schemeClr>
                          </a:solidFill>
                          <a:latin typeface="Cambria Math" panose="02040503050406030204" pitchFamily="18" charset="0"/>
                        </a:rPr>
                        <m:t>= </m:t>
                      </m:r>
                      <m:rad>
                        <m:radPr>
                          <m:degHide m:val="on"/>
                          <m:ctrlPr>
                            <a:rPr lang="en-US" sz="4000" b="0" i="1" smtClean="0">
                              <a:solidFill>
                                <a:schemeClr val="bg2">
                                  <a:lumMod val="10000"/>
                                </a:schemeClr>
                              </a:solidFill>
                              <a:latin typeface="Cambria Math" panose="02040503050406030204" pitchFamily="18" charset="0"/>
                            </a:rPr>
                          </m:ctrlPr>
                        </m:radPr>
                        <m:deg/>
                        <m:e>
                          <m:f>
                            <m:fPr>
                              <m:ctrlPr>
                                <a:rPr lang="en-US" sz="4000" i="1">
                                  <a:solidFill>
                                    <a:schemeClr val="bg2">
                                      <a:lumMod val="10000"/>
                                    </a:schemeClr>
                                  </a:solidFill>
                                  <a:latin typeface="Cambria Math" panose="02040503050406030204" pitchFamily="18" charset="0"/>
                                </a:rPr>
                              </m:ctrlPr>
                            </m:fPr>
                            <m:num>
                              <m:nary>
                                <m:naryPr>
                                  <m:chr m:val="∑"/>
                                  <m:subHide m:val="on"/>
                                  <m:supHide m:val="on"/>
                                  <m:ctrlPr>
                                    <a:rPr lang="en-US" sz="4000" i="1">
                                      <a:solidFill>
                                        <a:schemeClr val="bg2">
                                          <a:lumMod val="10000"/>
                                        </a:schemeClr>
                                      </a:solidFill>
                                      <a:latin typeface="Cambria Math" panose="02040503050406030204" pitchFamily="18" charset="0"/>
                                    </a:rPr>
                                  </m:ctrlPr>
                                </m:naryPr>
                                <m:sub/>
                                <m:sup/>
                                <m:e>
                                  <m:sSup>
                                    <m:sSupPr>
                                      <m:ctrlPr>
                                        <a:rPr lang="en-US" sz="4000" i="1">
                                          <a:solidFill>
                                            <a:schemeClr val="bg2">
                                              <a:lumMod val="10000"/>
                                            </a:schemeClr>
                                          </a:solidFill>
                                          <a:latin typeface="Cambria Math" panose="02040503050406030204" pitchFamily="18" charset="0"/>
                                          <a:ea typeface="Cambria Math" panose="02040503050406030204" pitchFamily="18" charset="0"/>
                                        </a:rPr>
                                      </m:ctrlPr>
                                    </m:sSupPr>
                                    <m:e>
                                      <m:r>
                                        <a:rPr lang="en-US" sz="4000" i="1">
                                          <a:solidFill>
                                            <a:schemeClr val="bg2">
                                              <a:lumMod val="10000"/>
                                            </a:schemeClr>
                                          </a:solidFill>
                                          <a:latin typeface="Cambria Math" panose="02040503050406030204" pitchFamily="18" charset="0"/>
                                        </a:rPr>
                                        <m:t>(</m:t>
                                      </m:r>
                                      <m:r>
                                        <a:rPr lang="en-US" sz="4000" i="1">
                                          <a:solidFill>
                                            <a:schemeClr val="bg2">
                                              <a:lumMod val="10000"/>
                                            </a:schemeClr>
                                          </a:solidFill>
                                          <a:latin typeface="Cambria Math" panose="02040503050406030204" pitchFamily="18" charset="0"/>
                                        </a:rPr>
                                        <m:t>𝑥</m:t>
                                      </m:r>
                                      <m:r>
                                        <a:rPr lang="en-US" sz="4000" i="1">
                                          <a:solidFill>
                                            <a:schemeClr val="bg2">
                                              <a:lumMod val="10000"/>
                                            </a:schemeClr>
                                          </a:solidFill>
                                          <a:latin typeface="Cambria Math" panose="02040503050406030204" pitchFamily="18" charset="0"/>
                                        </a:rPr>
                                        <m:t>−</m:t>
                                      </m:r>
                                      <m:acc>
                                        <m:accPr>
                                          <m:chr m:val="̅"/>
                                          <m:ctrlPr>
                                            <a:rPr lang="en-US" sz="4000" i="1">
                                              <a:solidFill>
                                                <a:schemeClr val="bg2">
                                                  <a:lumMod val="10000"/>
                                                </a:schemeClr>
                                              </a:solidFill>
                                              <a:latin typeface="Cambria Math" panose="02040503050406030204" pitchFamily="18" charset="0"/>
                                              <a:ea typeface="Cambria Math" panose="02040503050406030204" pitchFamily="18" charset="0"/>
                                            </a:rPr>
                                          </m:ctrlPr>
                                        </m:accPr>
                                        <m:e>
                                          <m:r>
                                            <a:rPr lang="en-US" sz="4000" b="0" i="1" smtClean="0">
                                              <a:solidFill>
                                                <a:schemeClr val="bg2">
                                                  <a:lumMod val="10000"/>
                                                </a:schemeClr>
                                              </a:solidFill>
                                              <a:latin typeface="Cambria Math" panose="02040503050406030204" pitchFamily="18" charset="0"/>
                                              <a:ea typeface="Cambria Math" panose="02040503050406030204" pitchFamily="18" charset="0"/>
                                            </a:rPr>
                                            <m:t>𝑋</m:t>
                                          </m:r>
                                        </m:e>
                                      </m:acc>
                                      <m:r>
                                        <a:rPr lang="en-US" sz="4000" i="1">
                                          <a:solidFill>
                                            <a:schemeClr val="bg2">
                                              <a:lumMod val="10000"/>
                                            </a:schemeClr>
                                          </a:solidFill>
                                          <a:latin typeface="Cambria Math" panose="02040503050406030204" pitchFamily="18" charset="0"/>
                                          <a:ea typeface="Cambria Math" panose="02040503050406030204" pitchFamily="18" charset="0"/>
                                        </a:rPr>
                                        <m:t>)</m:t>
                                      </m:r>
                                    </m:e>
                                    <m:sup>
                                      <m:r>
                                        <a:rPr lang="en-US" sz="4000" i="1">
                                          <a:solidFill>
                                            <a:schemeClr val="bg2">
                                              <a:lumMod val="10000"/>
                                            </a:schemeClr>
                                          </a:solidFill>
                                          <a:latin typeface="Cambria Math" panose="02040503050406030204" pitchFamily="18" charset="0"/>
                                          <a:ea typeface="Cambria Math" panose="02040503050406030204" pitchFamily="18" charset="0"/>
                                        </a:rPr>
                                        <m:t>2</m:t>
                                      </m:r>
                                    </m:sup>
                                  </m:sSup>
                                </m:e>
                              </m:nary>
                            </m:num>
                            <m:den>
                              <m:r>
                                <a:rPr lang="en-US" sz="4000" i="1">
                                  <a:solidFill>
                                    <a:schemeClr val="bg2">
                                      <a:lumMod val="10000"/>
                                    </a:schemeClr>
                                  </a:solidFill>
                                  <a:latin typeface="Cambria Math" panose="02040503050406030204" pitchFamily="18" charset="0"/>
                                </a:rPr>
                                <m:t>𝑛</m:t>
                              </m:r>
                            </m:den>
                          </m:f>
                        </m:e>
                      </m:rad>
                    </m:oMath>
                  </m:oMathPara>
                </a14:m>
                <a:endParaRPr lang="ru-RU" sz="4000" dirty="0">
                  <a:solidFill>
                    <a:schemeClr val="bg2">
                      <a:lumMod val="10000"/>
                    </a:schemeClr>
                  </a:solidFill>
                  <a:latin typeface="Arial" panose="020B0604020202020204" pitchFamily="34" charset="0"/>
                  <a:cs typeface="Arial" panose="020B0604020202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907455" y="2083828"/>
                <a:ext cx="6704874" cy="1818703"/>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234832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57589"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p:txBody>
          <a:bodyPr>
            <a:normAutofit/>
          </a:bodyPr>
          <a:lstStyle/>
          <a:p>
            <a:r>
              <a:rPr lang="ru-RU" sz="3500" b="1" dirty="0">
                <a:latin typeface="Arial" panose="020B0604020202020204" pitchFamily="34" charset="0"/>
                <a:cs typeface="Arial" panose="020B0604020202020204" pitchFamily="34" charset="0"/>
              </a:rPr>
              <a:t>Мода</a:t>
            </a:r>
          </a:p>
        </p:txBody>
      </p:sp>
      <p:sp>
        <p:nvSpPr>
          <p:cNvPr id="5" name="Текст 4"/>
          <p:cNvSpPr>
            <a:spLocks noGrp="1"/>
          </p:cNvSpPr>
          <p:nvPr>
            <p:ph type="body" sz="quarter" idx="12"/>
          </p:nvPr>
        </p:nvSpPr>
        <p:spPr/>
        <p:txBody>
          <a:bodyPr numCol="1"/>
          <a:lstStyle/>
          <a:p>
            <a:pPr algn="just">
              <a:lnSpc>
                <a:spcPct val="150000"/>
              </a:lnSpc>
            </a:pPr>
            <a:r>
              <a:rPr lang="ru-RU" sz="2400" dirty="0">
                <a:solidFill>
                  <a:schemeClr val="bg2">
                    <a:lumMod val="10000"/>
                  </a:schemeClr>
                </a:solidFill>
                <a:latin typeface="Arial" panose="020B0604020202020204" pitchFamily="34" charset="0"/>
                <a:cs typeface="Arial" panose="020B0604020202020204" pitchFamily="34" charset="0"/>
              </a:rPr>
              <a:t>	Мода — это значение, которое наиболее часто встречается в выборке. Если одна и та же наибольшая частота встречается у нескольких значений, то выбирается наименьшее из них. </a:t>
            </a:r>
          </a:p>
        </p:txBody>
      </p:sp>
      <p:sp>
        <p:nvSpPr>
          <p:cNvPr id="6" name="Текст 5"/>
          <p:cNvSpPr>
            <a:spLocks noGrp="1"/>
          </p:cNvSpPr>
          <p:nvPr>
            <p:ph type="body" sz="quarter" idx="15"/>
          </p:nvPr>
        </p:nvSpPr>
        <p:spPr>
          <a:xfrm>
            <a:off x="6259892" y="548720"/>
            <a:ext cx="3908236"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17474329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39301"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913" y="1108264"/>
            <a:ext cx="11057955" cy="777025"/>
          </a:xfrm>
        </p:spPr>
        <p:txBody>
          <a:bodyPr>
            <a:normAutofit/>
          </a:bodyPr>
          <a:lstStyle/>
          <a:p>
            <a:r>
              <a:rPr lang="ru-RU" sz="3500" b="1" dirty="0">
                <a:latin typeface="Arial" panose="020B0604020202020204" pitchFamily="34" charset="0"/>
                <a:cs typeface="Arial" panose="020B0604020202020204" pitchFamily="34" charset="0"/>
              </a:rPr>
              <a:t>Медиана (второй квартиль)</a:t>
            </a:r>
          </a:p>
        </p:txBody>
      </p:sp>
      <p:sp>
        <p:nvSpPr>
          <p:cNvPr id="5" name="Текст 4"/>
          <p:cNvSpPr>
            <a:spLocks noGrp="1"/>
          </p:cNvSpPr>
          <p:nvPr>
            <p:ph type="body" sz="quarter" idx="12"/>
          </p:nvPr>
        </p:nvSpPr>
        <p:spPr>
          <a:xfrm>
            <a:off x="585897" y="1857152"/>
            <a:ext cx="11057971" cy="3745092"/>
          </a:xfrm>
        </p:spPr>
        <p:txBody>
          <a:bodyPr numCol="1"/>
          <a:lstStyle/>
          <a:p>
            <a:pPr indent="355600" algn="just">
              <a:spcBef>
                <a:spcPct val="20000"/>
              </a:spcBef>
            </a:pPr>
            <a:r>
              <a:rPr lang="ru-RU" sz="2100" dirty="0">
                <a:solidFill>
                  <a:schemeClr val="bg2">
                    <a:lumMod val="10000"/>
                  </a:schemeClr>
                </a:solidFill>
                <a:latin typeface="Arial" panose="020B0604020202020204" pitchFamily="34" charset="0"/>
                <a:cs typeface="Arial" panose="020B0604020202020204" pitchFamily="34" charset="0"/>
              </a:rPr>
              <a:t>Медиана — это точка на шкале измеренных значений, выше и ниже которой лежит по половине всех измеренных значений. Например, если измеренные значения таковы: </a:t>
            </a:r>
          </a:p>
          <a:p>
            <a:pPr indent="355600" algn="just">
              <a:spcBef>
                <a:spcPct val="20000"/>
              </a:spcBef>
            </a:pPr>
            <a:r>
              <a:rPr lang="ru-RU" sz="2100" dirty="0">
                <a:solidFill>
                  <a:schemeClr val="bg2">
                    <a:lumMod val="10000"/>
                  </a:schemeClr>
                </a:solidFill>
                <a:latin typeface="Arial" panose="020B0604020202020204" pitchFamily="34" charset="0"/>
                <a:cs typeface="Arial" panose="020B0604020202020204" pitchFamily="34" charset="0"/>
              </a:rPr>
              <a:t>	3 7 8 5 4 6 3 9 2 8 4</a:t>
            </a:r>
          </a:p>
          <a:p>
            <a:pPr indent="355600" algn="just">
              <a:spcBef>
                <a:spcPct val="20000"/>
              </a:spcBef>
            </a:pPr>
            <a:r>
              <a:rPr lang="ru-RU" sz="2100" dirty="0">
                <a:solidFill>
                  <a:schemeClr val="bg2">
                    <a:lumMod val="10000"/>
                  </a:schemeClr>
                </a:solidFill>
                <a:latin typeface="Arial" panose="020B0604020202020204" pitchFamily="34" charset="0"/>
                <a:cs typeface="Arial" panose="020B0604020202020204" pitchFamily="34" charset="0"/>
              </a:rPr>
              <a:t>	то сначала их нужно расположить в порядке возрастания: </a:t>
            </a:r>
            <a:endParaRPr lang="en-US" sz="2100" dirty="0">
              <a:solidFill>
                <a:schemeClr val="bg2">
                  <a:lumMod val="10000"/>
                </a:schemeClr>
              </a:solidFill>
              <a:latin typeface="Arial" panose="020B0604020202020204" pitchFamily="34" charset="0"/>
              <a:cs typeface="Arial" panose="020B0604020202020204" pitchFamily="34" charset="0"/>
            </a:endParaRPr>
          </a:p>
          <a:p>
            <a:pPr indent="355600" algn="just">
              <a:spcBef>
                <a:spcPct val="20000"/>
              </a:spcBef>
            </a:pPr>
            <a:r>
              <a:rPr lang="en-US" sz="2100" dirty="0">
                <a:solidFill>
                  <a:schemeClr val="bg2">
                    <a:lumMod val="10000"/>
                  </a:schemeClr>
                </a:solidFill>
                <a:latin typeface="Arial" panose="020B0604020202020204" pitchFamily="34" charset="0"/>
                <a:cs typeface="Arial" panose="020B0604020202020204" pitchFamily="34" charset="0"/>
              </a:rPr>
              <a:t>	</a:t>
            </a:r>
            <a:r>
              <a:rPr lang="ru-RU" sz="2100" dirty="0">
                <a:solidFill>
                  <a:schemeClr val="bg2">
                    <a:lumMod val="10000"/>
                  </a:schemeClr>
                </a:solidFill>
                <a:latin typeface="Arial" panose="020B0604020202020204" pitchFamily="34" charset="0"/>
                <a:cs typeface="Arial" panose="020B0604020202020204" pitchFamily="34" charset="0"/>
              </a:rPr>
              <a:t>2 3 3 4 4 </a:t>
            </a:r>
            <a:r>
              <a:rPr lang="ru-RU" sz="2100" b="1" u="sng" dirty="0">
                <a:solidFill>
                  <a:schemeClr val="bg2">
                    <a:lumMod val="10000"/>
                  </a:schemeClr>
                </a:solidFill>
                <a:latin typeface="Arial" panose="020B0604020202020204" pitchFamily="34" charset="0"/>
                <a:cs typeface="Arial" panose="020B0604020202020204" pitchFamily="34" charset="0"/>
              </a:rPr>
              <a:t>5</a:t>
            </a:r>
            <a:r>
              <a:rPr lang="ru-RU" sz="2100" dirty="0">
                <a:solidFill>
                  <a:schemeClr val="bg2">
                    <a:lumMod val="10000"/>
                  </a:schemeClr>
                </a:solidFill>
                <a:latin typeface="Arial" panose="020B0604020202020204" pitchFamily="34" charset="0"/>
                <a:cs typeface="Arial" panose="020B0604020202020204" pitchFamily="34" charset="0"/>
              </a:rPr>
              <a:t> 6 7 8 8 9 </a:t>
            </a:r>
          </a:p>
          <a:p>
            <a:pPr indent="355600" algn="just">
              <a:spcBef>
                <a:spcPct val="20000"/>
              </a:spcBef>
            </a:pPr>
            <a:r>
              <a:rPr lang="ru-RU" sz="2100" dirty="0">
                <a:solidFill>
                  <a:schemeClr val="bg2">
                    <a:lumMod val="10000"/>
                  </a:schemeClr>
                </a:solidFill>
                <a:latin typeface="Arial" panose="020B0604020202020204" pitchFamily="34" charset="0"/>
                <a:cs typeface="Arial" panose="020B0604020202020204" pitchFamily="34" charset="0"/>
              </a:rPr>
              <a:t>	В данном случае медианой будет значение 5. Всего у нас 11 измеренных значений, следовательно, медианой является шестое значение. Выше него располагается 5 значений, и ниже — тоже 5. При нечетном количестве значений медиана всегда будет совпадать с одним из измеренных значений. При четном количестве медиана будет средним арифметическим двух соседних значений. Например, если имеются следующие измеренные значения: 3 4 4 5 </a:t>
            </a:r>
            <a:r>
              <a:rPr lang="ru-RU" sz="2100" b="1" u="sng" dirty="0">
                <a:solidFill>
                  <a:schemeClr val="bg2">
                    <a:lumMod val="10000"/>
                  </a:schemeClr>
                </a:solidFill>
                <a:latin typeface="Arial" panose="020B0604020202020204" pitchFamily="34" charset="0"/>
                <a:cs typeface="Arial" panose="020B0604020202020204" pitchFamily="34" charset="0"/>
              </a:rPr>
              <a:t>6 7</a:t>
            </a:r>
            <a:r>
              <a:rPr lang="ru-RU" sz="2100" dirty="0">
                <a:solidFill>
                  <a:schemeClr val="bg2">
                    <a:lumMod val="10000"/>
                  </a:schemeClr>
                </a:solidFill>
                <a:latin typeface="Arial" panose="020B0604020202020204" pitchFamily="34" charset="0"/>
                <a:cs typeface="Arial" panose="020B0604020202020204" pitchFamily="34" charset="0"/>
              </a:rPr>
              <a:t> 8 8 9 9 </a:t>
            </a:r>
          </a:p>
          <a:p>
            <a:pPr indent="355600" algn="just">
              <a:spcBef>
                <a:spcPct val="20000"/>
              </a:spcBef>
            </a:pPr>
            <a:r>
              <a:rPr lang="ru-RU" sz="2100" dirty="0">
                <a:solidFill>
                  <a:schemeClr val="bg2">
                    <a:lumMod val="10000"/>
                  </a:schemeClr>
                </a:solidFill>
                <a:latin typeface="Arial" panose="020B0604020202020204" pitchFamily="34" charset="0"/>
                <a:cs typeface="Arial" panose="020B0604020202020204" pitchFamily="34" charset="0"/>
              </a:rPr>
              <a:t>	то медиана будет равна: (6 + 7) </a:t>
            </a:r>
            <a:r>
              <a:rPr lang="en-US" sz="2100" dirty="0">
                <a:solidFill>
                  <a:schemeClr val="bg2">
                    <a:lumMod val="10000"/>
                  </a:schemeClr>
                </a:solidFill>
                <a:latin typeface="Arial" panose="020B0604020202020204" pitchFamily="34" charset="0"/>
                <a:cs typeface="Arial" panose="020B0604020202020204" pitchFamily="34" charset="0"/>
              </a:rPr>
              <a:t>/</a:t>
            </a:r>
            <a:r>
              <a:rPr lang="ru-RU" sz="2100" dirty="0">
                <a:solidFill>
                  <a:schemeClr val="bg2">
                    <a:lumMod val="10000"/>
                  </a:schemeClr>
                </a:solidFill>
                <a:latin typeface="Arial" panose="020B0604020202020204" pitchFamily="34" charset="0"/>
                <a:cs typeface="Arial" panose="020B0604020202020204" pitchFamily="34" charset="0"/>
              </a:rPr>
              <a:t> 2 = 6,5. </a:t>
            </a:r>
          </a:p>
        </p:txBody>
      </p:sp>
      <p:sp>
        <p:nvSpPr>
          <p:cNvPr id="6" name="Текст 5"/>
          <p:cNvSpPr>
            <a:spLocks noGrp="1"/>
          </p:cNvSpPr>
          <p:nvPr>
            <p:ph type="body" sz="quarter" idx="15"/>
          </p:nvPr>
        </p:nvSpPr>
        <p:spPr>
          <a:xfrm>
            <a:off x="6259892" y="548720"/>
            <a:ext cx="3926524"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168622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11869"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913" y="1336870"/>
            <a:ext cx="11057955" cy="777025"/>
          </a:xfrm>
        </p:spPr>
        <p:txBody>
          <a:bodyPr>
            <a:normAutofit/>
          </a:bodyPr>
          <a:lstStyle/>
          <a:p>
            <a:r>
              <a:rPr lang="ru-RU" sz="3500" b="1" dirty="0">
                <a:latin typeface="Arial" panose="020B0604020202020204" pitchFamily="34" charset="0"/>
                <a:cs typeface="Arial" panose="020B0604020202020204" pitchFamily="34" charset="0"/>
              </a:rPr>
              <a:t>Меры центральной тенденции</a:t>
            </a:r>
          </a:p>
        </p:txBody>
      </p:sp>
      <p:sp>
        <p:nvSpPr>
          <p:cNvPr id="6" name="Текст 5"/>
          <p:cNvSpPr>
            <a:spLocks noGrp="1"/>
          </p:cNvSpPr>
          <p:nvPr>
            <p:ph type="body" sz="quarter" idx="15"/>
          </p:nvPr>
        </p:nvSpPr>
        <p:spPr>
          <a:xfrm>
            <a:off x="6259892" y="548720"/>
            <a:ext cx="3944812"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8" name="Picture 4" descr="Картинки по запросу &quot;mean vs media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229" y="2269369"/>
            <a:ext cx="6694714"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2224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612453"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170197"/>
            <a:ext cx="11057955" cy="777025"/>
          </a:xfrm>
        </p:spPr>
        <p:txBody>
          <a:bodyPr>
            <a:noAutofit/>
          </a:bodyPr>
          <a:lstStyle/>
          <a:p>
            <a:r>
              <a:rPr lang="ru-RU" sz="3500" b="1" dirty="0">
                <a:latin typeface="Arial" panose="020B0604020202020204" pitchFamily="34" charset="0"/>
                <a:cs typeface="Arial" panose="020B0604020202020204" pitchFamily="34" charset="0"/>
              </a:rPr>
              <a:t>Квартиль</a:t>
            </a:r>
          </a:p>
        </p:txBody>
      </p:sp>
      <p:sp>
        <p:nvSpPr>
          <p:cNvPr id="5" name="Текст 4"/>
          <p:cNvSpPr>
            <a:spLocks noGrp="1"/>
          </p:cNvSpPr>
          <p:nvPr>
            <p:ph type="body" sz="quarter" idx="12"/>
          </p:nvPr>
        </p:nvSpPr>
        <p:spPr>
          <a:xfrm>
            <a:off x="565639" y="1947229"/>
            <a:ext cx="11057971" cy="2222228"/>
          </a:xfrm>
        </p:spPr>
        <p:txBody>
          <a:bodyPr numCol="1"/>
          <a:lstStyle/>
          <a:p>
            <a:pPr indent="355600" algn="just">
              <a:spcBef>
                <a:spcPct val="20000"/>
              </a:spcBef>
            </a:pPr>
            <a:r>
              <a:rPr lang="ru-RU" sz="2200" b="1" dirty="0">
                <a:solidFill>
                  <a:schemeClr val="bg2">
                    <a:lumMod val="10000"/>
                  </a:schemeClr>
                </a:solidFill>
                <a:latin typeface="Arial" panose="020B0604020202020204" pitchFamily="34" charset="0"/>
                <a:cs typeface="Arial" panose="020B0604020202020204" pitchFamily="34" charset="0"/>
              </a:rPr>
              <a:t>	</a:t>
            </a:r>
            <a:r>
              <a:rPr lang="ru-RU" sz="2100" b="1" dirty="0">
                <a:solidFill>
                  <a:schemeClr val="bg2">
                    <a:lumMod val="10000"/>
                  </a:schemeClr>
                </a:solidFill>
                <a:latin typeface="Arial" panose="020B0604020202020204" pitchFamily="34" charset="0"/>
                <a:cs typeface="Arial" panose="020B0604020202020204" pitchFamily="34" charset="0"/>
              </a:rPr>
              <a:t>Первый квартиль </a:t>
            </a:r>
            <a:r>
              <a:rPr lang="ru-RU" sz="2100" dirty="0">
                <a:solidFill>
                  <a:schemeClr val="bg2">
                    <a:lumMod val="10000"/>
                  </a:schemeClr>
                </a:solidFill>
                <a:latin typeface="Arial" panose="020B0604020202020204" pitchFamily="34" charset="0"/>
                <a:cs typeface="Arial" panose="020B0604020202020204" pitchFamily="34" charset="0"/>
              </a:rPr>
              <a:t>(25-й перцентиль) – точка на шкале значений переменной, ниже значения которой находятся 25% значений переменной.</a:t>
            </a:r>
          </a:p>
          <a:p>
            <a:pPr indent="355600" algn="just">
              <a:spcBef>
                <a:spcPct val="20000"/>
              </a:spcBef>
            </a:pPr>
            <a:r>
              <a:rPr lang="ru-RU" sz="2100" dirty="0">
                <a:solidFill>
                  <a:schemeClr val="bg2">
                    <a:lumMod val="10000"/>
                  </a:schemeClr>
                </a:solidFill>
                <a:latin typeface="Arial" panose="020B0604020202020204" pitchFamily="34" charset="0"/>
                <a:cs typeface="Arial" panose="020B0604020202020204" pitchFamily="34" charset="0"/>
              </a:rPr>
              <a:t>	</a:t>
            </a:r>
            <a:r>
              <a:rPr lang="ru-RU" sz="2100" b="1" dirty="0">
                <a:solidFill>
                  <a:schemeClr val="bg2">
                    <a:lumMod val="10000"/>
                  </a:schemeClr>
                </a:solidFill>
                <a:latin typeface="Arial" panose="020B0604020202020204" pitchFamily="34" charset="0"/>
                <a:cs typeface="Arial" panose="020B0604020202020204" pitchFamily="34" charset="0"/>
              </a:rPr>
              <a:t>Второй квартиль </a:t>
            </a:r>
            <a:r>
              <a:rPr lang="ru-RU" sz="2100" dirty="0">
                <a:solidFill>
                  <a:schemeClr val="bg2">
                    <a:lumMod val="10000"/>
                  </a:schemeClr>
                </a:solidFill>
                <a:latin typeface="Arial" panose="020B0604020202020204" pitchFamily="34" charset="0"/>
                <a:cs typeface="Arial" panose="020B0604020202020204" pitchFamily="34" charset="0"/>
              </a:rPr>
              <a:t>(медиана) – точка на шкале значений переменной, ниже значения которой находятся 50% значений переменной.</a:t>
            </a:r>
          </a:p>
          <a:p>
            <a:pPr indent="355600" algn="just">
              <a:spcBef>
                <a:spcPct val="20000"/>
              </a:spcBef>
            </a:pPr>
            <a:r>
              <a:rPr lang="ru-RU" sz="2100" dirty="0">
                <a:solidFill>
                  <a:schemeClr val="bg2">
                    <a:lumMod val="10000"/>
                  </a:schemeClr>
                </a:solidFill>
                <a:latin typeface="Arial" panose="020B0604020202020204" pitchFamily="34" charset="0"/>
                <a:cs typeface="Arial" panose="020B0604020202020204" pitchFamily="34" charset="0"/>
              </a:rPr>
              <a:t>	</a:t>
            </a:r>
            <a:r>
              <a:rPr lang="ru-RU" sz="2100" b="1" dirty="0">
                <a:solidFill>
                  <a:schemeClr val="bg2">
                    <a:lumMod val="10000"/>
                  </a:schemeClr>
                </a:solidFill>
                <a:latin typeface="Arial" panose="020B0604020202020204" pitchFamily="34" charset="0"/>
                <a:cs typeface="Arial" panose="020B0604020202020204" pitchFamily="34" charset="0"/>
              </a:rPr>
              <a:t>Третий квартиль </a:t>
            </a:r>
            <a:r>
              <a:rPr lang="ru-RU" sz="2100" dirty="0">
                <a:solidFill>
                  <a:schemeClr val="bg2">
                    <a:lumMod val="10000"/>
                  </a:schemeClr>
                </a:solidFill>
                <a:latin typeface="Arial" panose="020B0604020202020204" pitchFamily="34" charset="0"/>
                <a:cs typeface="Arial" panose="020B0604020202020204" pitchFamily="34" charset="0"/>
              </a:rPr>
              <a:t>(75-й перцентиль) – точка на шкале значений переменной, ниже значения которой находятся 75% значений переменной.</a:t>
            </a:r>
          </a:p>
          <a:p>
            <a:pPr indent="355600" algn="just">
              <a:spcBef>
                <a:spcPct val="20000"/>
              </a:spcBef>
            </a:pPr>
            <a:r>
              <a:rPr lang="ru-RU" sz="2200" dirty="0">
                <a:solidFill>
                  <a:schemeClr val="bg2">
                    <a:lumMod val="10000"/>
                  </a:schemeClr>
                </a:solidFill>
                <a:latin typeface="Arial" panose="020B0604020202020204" pitchFamily="34" charset="0"/>
                <a:cs typeface="Arial" panose="020B0604020202020204" pitchFamily="34" charset="0"/>
              </a:rPr>
              <a:t> </a:t>
            </a:r>
          </a:p>
        </p:txBody>
      </p:sp>
      <p:sp>
        <p:nvSpPr>
          <p:cNvPr id="6" name="Текст 5"/>
          <p:cNvSpPr>
            <a:spLocks noGrp="1"/>
          </p:cNvSpPr>
          <p:nvPr>
            <p:ph type="body" sz="quarter" idx="15"/>
          </p:nvPr>
        </p:nvSpPr>
        <p:spPr>
          <a:xfrm>
            <a:off x="6259892" y="548720"/>
            <a:ext cx="3972244"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2050" name="Picture 2" descr="Показатели структуры вариации - Статистика: теория и практика в Exc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042" y="4297444"/>
            <a:ext cx="59817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191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48445"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284500"/>
            <a:ext cx="11057955" cy="777025"/>
          </a:xfrm>
        </p:spPr>
        <p:txBody>
          <a:bodyPr>
            <a:noAutofit/>
          </a:bodyPr>
          <a:lstStyle/>
          <a:p>
            <a:r>
              <a:rPr lang="ru-RU" sz="3500" b="1" dirty="0" err="1">
                <a:latin typeface="Arial" panose="020B0604020202020204" pitchFamily="34" charset="0"/>
                <a:cs typeface="Arial" panose="020B0604020202020204" pitchFamily="34" charset="0"/>
              </a:rPr>
              <a:t>Межквартильная</a:t>
            </a:r>
            <a:r>
              <a:rPr lang="ru-RU" sz="3500" b="1" dirty="0">
                <a:latin typeface="Arial" panose="020B0604020202020204" pitchFamily="34" charset="0"/>
                <a:cs typeface="Arial" panose="020B0604020202020204" pitchFamily="34" charset="0"/>
              </a:rPr>
              <a:t> широта</a:t>
            </a:r>
          </a:p>
        </p:txBody>
      </p:sp>
      <mc:AlternateContent xmlns:mc="http://schemas.openxmlformats.org/markup-compatibility/2006" xmlns:a14="http://schemas.microsoft.com/office/drawing/2010/main">
        <mc:Choice Requires="a14">
          <p:sp>
            <p:nvSpPr>
              <p:cNvPr id="5" name="Текст 4"/>
              <p:cNvSpPr>
                <a:spLocks noGrp="1"/>
              </p:cNvSpPr>
              <p:nvPr>
                <p:ph type="body" sz="quarter" idx="12"/>
              </p:nvPr>
            </p:nvSpPr>
            <p:spPr>
              <a:xfrm>
                <a:off x="585881" y="2252572"/>
                <a:ext cx="11057971" cy="4017599"/>
              </a:xfrm>
            </p:spPr>
            <p:txBody>
              <a:bodyPr numCol="1"/>
              <a:lstStyle/>
              <a:p>
                <a:pPr indent="355600" algn="just">
                  <a:spcBef>
                    <a:spcPct val="20000"/>
                  </a:spcBef>
                </a:pPr>
                <a:r>
                  <a:rPr lang="ru-RU" sz="2200" dirty="0">
                    <a:solidFill>
                      <a:schemeClr val="bg2">
                        <a:lumMod val="10000"/>
                      </a:schemeClr>
                    </a:solidFill>
                    <a:latin typeface="Arial" panose="020B0604020202020204" pitchFamily="34" charset="0"/>
                    <a:cs typeface="Arial" panose="020B0604020202020204" pitchFamily="34" charset="0"/>
                  </a:rPr>
                  <a:t>	Для оценки меры разброса порядковых переменных может подсчитываться </a:t>
                </a:r>
                <a:r>
                  <a:rPr lang="ru-RU" sz="2200" dirty="0" err="1">
                    <a:solidFill>
                      <a:schemeClr val="bg2">
                        <a:lumMod val="10000"/>
                      </a:schemeClr>
                    </a:solidFill>
                    <a:latin typeface="Arial" panose="020B0604020202020204" pitchFamily="34" charset="0"/>
                    <a:cs typeface="Arial" panose="020B0604020202020204" pitchFamily="34" charset="0"/>
                  </a:rPr>
                  <a:t>межквартильная</a:t>
                </a:r>
                <a:r>
                  <a:rPr lang="ru-RU" sz="2200" dirty="0">
                    <a:solidFill>
                      <a:schemeClr val="bg2">
                        <a:lumMod val="10000"/>
                      </a:schemeClr>
                    </a:solidFill>
                    <a:latin typeface="Arial" panose="020B0604020202020204" pitchFamily="34" charset="0"/>
                    <a:cs typeface="Arial" panose="020B0604020202020204" pitchFamily="34" charset="0"/>
                  </a:rPr>
                  <a:t> широта (</a:t>
                </a:r>
                <a:r>
                  <a:rPr lang="ru-RU" sz="2200" dirty="0" err="1">
                    <a:solidFill>
                      <a:schemeClr val="bg2">
                        <a:lumMod val="10000"/>
                      </a:schemeClr>
                    </a:solidFill>
                    <a:latin typeface="Arial" panose="020B0604020202020204" pitchFamily="34" charset="0"/>
                    <a:cs typeface="Arial" panose="020B0604020202020204" pitchFamily="34" charset="0"/>
                  </a:rPr>
                  <a:t>квартильное</a:t>
                </a:r>
                <a:r>
                  <a:rPr lang="ru-RU" sz="2200" dirty="0">
                    <a:solidFill>
                      <a:schemeClr val="bg2">
                        <a:lumMod val="10000"/>
                      </a:schemeClr>
                    </a:solidFill>
                    <a:latin typeface="Arial" panose="020B0604020202020204" pitchFamily="34" charset="0"/>
                    <a:cs typeface="Arial" panose="020B0604020202020204" pitchFamily="34" charset="0"/>
                  </a:rPr>
                  <a:t> отклонение).</a:t>
                </a:r>
              </a:p>
              <a:p>
                <a:pPr indent="355600" algn="just">
                  <a:spcBef>
                    <a:spcPct val="20000"/>
                  </a:spcBef>
                </a:pPr>
                <a:r>
                  <a:rPr lang="ru-RU" sz="2200" dirty="0">
                    <a:solidFill>
                      <a:schemeClr val="bg2">
                        <a:lumMod val="10000"/>
                      </a:schemeClr>
                    </a:solidFill>
                    <a:latin typeface="Arial" panose="020B0604020202020204" pitchFamily="34" charset="0"/>
                    <a:cs typeface="Arial" panose="020B0604020202020204" pitchFamily="34" charset="0"/>
                  </a:rPr>
                  <a:t>	</a:t>
                </a:r>
              </a:p>
              <a:p>
                <a:pPr indent="355600" algn="just">
                  <a:spcBef>
                    <a:spcPct val="20000"/>
                  </a:spcBef>
                </a:pPr>
                <a:r>
                  <a:rPr lang="ru-RU" sz="2400" dirty="0" err="1">
                    <a:solidFill>
                      <a:schemeClr val="bg2">
                        <a:lumMod val="10000"/>
                      </a:schemeClr>
                    </a:solidFill>
                    <a:latin typeface="Arial" panose="020B0604020202020204" pitchFamily="34" charset="0"/>
                    <a:cs typeface="Arial" panose="020B0604020202020204" pitchFamily="34" charset="0"/>
                  </a:rPr>
                  <a:t>Межквартильная</a:t>
                </a:r>
                <a:r>
                  <a:rPr lang="ru-RU" sz="2400" dirty="0">
                    <a:solidFill>
                      <a:schemeClr val="bg2">
                        <a:lumMod val="10000"/>
                      </a:schemeClr>
                    </a:solidFill>
                    <a:latin typeface="Arial" panose="020B0604020202020204" pitchFamily="34" charset="0"/>
                    <a:cs typeface="Arial" panose="020B0604020202020204" pitchFamily="34" charset="0"/>
                  </a:rPr>
                  <a:t> широта = </a:t>
                </a:r>
                <a14:m>
                  <m:oMath xmlns:m="http://schemas.openxmlformats.org/officeDocument/2006/math">
                    <m:f>
                      <m:fPr>
                        <m:ctrlPr>
                          <a:rPr lang="ru-RU" sz="2400" i="1">
                            <a:solidFill>
                              <a:schemeClr val="bg2">
                                <a:lumMod val="10000"/>
                              </a:schemeClr>
                            </a:solidFill>
                            <a:latin typeface="Cambria Math" panose="02040503050406030204" pitchFamily="18" charset="0"/>
                          </a:rPr>
                        </m:ctrlPr>
                      </m:fPr>
                      <m:num>
                        <m:r>
                          <m:rPr>
                            <m:nor/>
                          </m:rPr>
                          <a:rPr lang="ru-RU" sz="2400" dirty="0">
                            <a:solidFill>
                              <a:schemeClr val="bg2">
                                <a:lumMod val="10000"/>
                              </a:schemeClr>
                            </a:solidFill>
                            <a:latin typeface="Arial" panose="020B0604020202020204" pitchFamily="34" charset="0"/>
                            <a:cs typeface="Arial" panose="020B0604020202020204" pitchFamily="34" charset="0"/>
                          </a:rPr>
                          <m:t>(Третий квартиль – Первый квартиль)</m:t>
                        </m:r>
                      </m:num>
                      <m:den>
                        <m:r>
                          <a:rPr lang="ru-RU" sz="2400">
                            <a:solidFill>
                              <a:schemeClr val="bg2">
                                <a:lumMod val="10000"/>
                              </a:schemeClr>
                            </a:solidFill>
                            <a:latin typeface="Cambria Math" panose="02040503050406030204" pitchFamily="18" charset="0"/>
                          </a:rPr>
                          <m:t>2</m:t>
                        </m:r>
                      </m:den>
                    </m:f>
                  </m:oMath>
                </a14:m>
                <a:endParaRPr lang="ru-RU" sz="2400" dirty="0">
                  <a:solidFill>
                    <a:schemeClr val="bg2">
                      <a:lumMod val="10000"/>
                    </a:schemeClr>
                  </a:solidFill>
                  <a:latin typeface="Arial" panose="020B0604020202020204" pitchFamily="34" charset="0"/>
                  <a:cs typeface="Arial" panose="020B0604020202020204" pitchFamily="34" charset="0"/>
                </a:endParaRPr>
              </a:p>
              <a:p>
                <a:pPr indent="355600" algn="just">
                  <a:spcBef>
                    <a:spcPct val="20000"/>
                  </a:spcBef>
                </a:pPr>
                <a:r>
                  <a:rPr lang="ru-RU" sz="2200" dirty="0">
                    <a:solidFill>
                      <a:schemeClr val="bg2">
                        <a:lumMod val="10000"/>
                      </a:schemeClr>
                    </a:solidFill>
                    <a:latin typeface="Arial" panose="020B0604020202020204" pitchFamily="34" charset="0"/>
                    <a:cs typeface="Arial" panose="020B0604020202020204" pitchFamily="34" charset="0"/>
                  </a:rPr>
                  <a:t>    </a:t>
                </a:r>
              </a:p>
              <a:p>
                <a:pPr indent="355600" algn="just">
                  <a:spcBef>
                    <a:spcPct val="20000"/>
                  </a:spcBef>
                </a:pPr>
                <a:r>
                  <a:rPr lang="ru-RU" sz="2200" dirty="0">
                    <a:solidFill>
                      <a:schemeClr val="bg2">
                        <a:lumMod val="10000"/>
                      </a:schemeClr>
                    </a:solidFill>
                    <a:latin typeface="Arial" panose="020B0604020202020204" pitchFamily="34" charset="0"/>
                    <a:cs typeface="Arial" panose="020B0604020202020204" pitchFamily="34" charset="0"/>
                  </a:rPr>
                  <a:t>	Если порядковая переменная имеет 7 значений и </a:t>
                </a:r>
                <a:r>
                  <a:rPr lang="ru-RU" sz="2200" dirty="0" err="1">
                    <a:solidFill>
                      <a:schemeClr val="bg2">
                        <a:lumMod val="10000"/>
                      </a:schemeClr>
                    </a:solidFill>
                    <a:latin typeface="Arial" panose="020B0604020202020204" pitchFamily="34" charset="0"/>
                    <a:cs typeface="Arial" panose="020B0604020202020204" pitchFamily="34" charset="0"/>
                  </a:rPr>
                  <a:t>квартильное</a:t>
                </a:r>
                <a:r>
                  <a:rPr lang="ru-RU" sz="2200" dirty="0">
                    <a:solidFill>
                      <a:schemeClr val="bg2">
                        <a:lumMod val="10000"/>
                      </a:schemeClr>
                    </a:solidFill>
                    <a:latin typeface="Arial" panose="020B0604020202020204" pitchFamily="34" charset="0"/>
                    <a:cs typeface="Arial" panose="020B0604020202020204" pitchFamily="34" charset="0"/>
                  </a:rPr>
                  <a:t> отклонение равно 3, то можно сделать вывод, что модель центральной тенденции (медиана) не очень хорошо отражает поведение переменной, т.к. много респондентов имеют значения, отличающиеся от медианы.</a:t>
                </a:r>
              </a:p>
            </p:txBody>
          </p:sp>
        </mc:Choice>
        <mc:Fallback xmlns="">
          <p:sp>
            <p:nvSpPr>
              <p:cNvPr id="5" name="Текст 4"/>
              <p:cNvSpPr>
                <a:spLocks noGrp="1" noRot="1" noChangeAspect="1" noMove="1" noResize="1" noEditPoints="1" noAdjustHandles="1" noChangeArrowheads="1" noChangeShapeType="1" noTextEdit="1"/>
              </p:cNvSpPr>
              <p:nvPr>
                <p:ph type="body" sz="quarter" idx="12"/>
              </p:nvPr>
            </p:nvSpPr>
            <p:spPr>
              <a:xfrm>
                <a:off x="585881" y="2252572"/>
                <a:ext cx="11057971" cy="4017599"/>
              </a:xfrm>
              <a:blipFill>
                <a:blip r:embed="rId2"/>
                <a:stretch>
                  <a:fillRect l="-1544" t="-2124" r="-1544"/>
                </a:stretch>
              </a:blipFill>
            </p:spPr>
            <p:txBody>
              <a:bodyPr/>
              <a:lstStyle/>
              <a:p>
                <a:r>
                  <a:rPr lang="ru-RU">
                    <a:noFill/>
                  </a:rPr>
                  <a:t> </a:t>
                </a:r>
              </a:p>
            </p:txBody>
          </p:sp>
        </mc:Fallback>
      </mc:AlternateContent>
      <p:sp>
        <p:nvSpPr>
          <p:cNvPr id="6" name="Текст 5"/>
          <p:cNvSpPr>
            <a:spLocks noGrp="1"/>
          </p:cNvSpPr>
          <p:nvPr>
            <p:ph type="body" sz="quarter" idx="15"/>
          </p:nvPr>
        </p:nvSpPr>
        <p:spPr>
          <a:xfrm>
            <a:off x="6259892" y="548720"/>
            <a:ext cx="3963100"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25558543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85021"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415132"/>
            <a:ext cx="11057955" cy="777025"/>
          </a:xfrm>
        </p:spPr>
        <p:txBody>
          <a:bodyPr>
            <a:noAutofit/>
          </a:bodyPr>
          <a:lstStyle/>
          <a:p>
            <a:r>
              <a:rPr lang="ru-RU" sz="3500" b="1" dirty="0" err="1">
                <a:latin typeface="Arial" panose="020B0604020202020204" pitchFamily="34" charset="0"/>
                <a:cs typeface="Arial" panose="020B0604020202020204" pitchFamily="34" charset="0"/>
              </a:rPr>
              <a:t>Децильное</a:t>
            </a:r>
            <a:r>
              <a:rPr lang="ru-RU" sz="3500" b="1" dirty="0">
                <a:latin typeface="Arial" panose="020B0604020202020204" pitchFamily="34" charset="0"/>
                <a:cs typeface="Arial" panose="020B0604020202020204" pitchFamily="34" charset="0"/>
              </a:rPr>
              <a:t> отношение</a:t>
            </a:r>
          </a:p>
        </p:txBody>
      </p:sp>
      <p:sp>
        <p:nvSpPr>
          <p:cNvPr id="5" name="Текст 4"/>
          <p:cNvSpPr>
            <a:spLocks noGrp="1"/>
          </p:cNvSpPr>
          <p:nvPr>
            <p:ph type="body" sz="quarter" idx="12"/>
          </p:nvPr>
        </p:nvSpPr>
        <p:spPr>
          <a:xfrm>
            <a:off x="585881" y="2383204"/>
            <a:ext cx="11057971" cy="4017599"/>
          </a:xfrm>
        </p:spPr>
        <p:txBody>
          <a:bodyPr numCol="1"/>
          <a:lstStyle/>
          <a:p>
            <a:pPr indent="355600" algn="just">
              <a:spcBef>
                <a:spcPct val="20000"/>
              </a:spcBef>
            </a:pPr>
            <a:r>
              <a:rPr lang="ru-RU" sz="2200" dirty="0">
                <a:solidFill>
                  <a:schemeClr val="bg2">
                    <a:lumMod val="10000"/>
                  </a:schemeClr>
                </a:solidFill>
                <a:latin typeface="Arial" panose="020B0604020202020204" pitchFamily="34" charset="0"/>
                <a:cs typeface="Arial" panose="020B0604020202020204" pitchFamily="34" charset="0"/>
              </a:rPr>
              <a:t>	</a:t>
            </a:r>
            <a:r>
              <a:rPr lang="ru-RU" sz="2400" dirty="0" err="1">
                <a:solidFill>
                  <a:schemeClr val="bg2">
                    <a:lumMod val="10000"/>
                  </a:schemeClr>
                </a:solidFill>
                <a:latin typeface="Arial" panose="020B0604020202020204" pitchFamily="34" charset="0"/>
                <a:cs typeface="Arial" panose="020B0604020202020204" pitchFamily="34" charset="0"/>
              </a:rPr>
              <a:t>Децильное</a:t>
            </a:r>
            <a:r>
              <a:rPr lang="ru-RU" sz="2400" dirty="0">
                <a:solidFill>
                  <a:schemeClr val="bg2">
                    <a:lumMod val="10000"/>
                  </a:schemeClr>
                </a:solidFill>
                <a:latin typeface="Arial" panose="020B0604020202020204" pitchFamily="34" charset="0"/>
                <a:cs typeface="Arial" panose="020B0604020202020204" pitchFamily="34" charset="0"/>
              </a:rPr>
              <a:t> отношение – это отношение границы 10-го дециля к границе 1-го дециля. Данный показатель может, например, демонстрировать на сколько больше получают 10 % высокооплачиваемых респондентов в сравнении с 10 % наименее оплачиваемых, что позволит оценить степень неоднородности доходов.</a:t>
            </a:r>
          </a:p>
          <a:p>
            <a:pPr indent="355600" algn="just">
              <a:spcBef>
                <a:spcPct val="20000"/>
              </a:spcBef>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53956"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1273912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466149"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202855"/>
            <a:ext cx="11057955" cy="777025"/>
          </a:xfrm>
        </p:spPr>
        <p:txBody>
          <a:bodyPr>
            <a:noAutofit/>
          </a:bodyPr>
          <a:lstStyle/>
          <a:p>
            <a:r>
              <a:rPr lang="ru-RU" sz="3500" b="1" dirty="0" err="1">
                <a:latin typeface="Arial" panose="020B0604020202020204" pitchFamily="34" charset="0"/>
                <a:cs typeface="Arial" panose="020B0604020202020204" pitchFamily="34" charset="0"/>
              </a:rPr>
              <a:t>Децильное</a:t>
            </a:r>
            <a:r>
              <a:rPr lang="ru-RU" sz="3500" b="1" dirty="0">
                <a:latin typeface="Arial" panose="020B0604020202020204" pitchFamily="34" charset="0"/>
                <a:cs typeface="Arial" panose="020B0604020202020204" pitchFamily="34" charset="0"/>
              </a:rPr>
              <a:t> отношение</a:t>
            </a:r>
          </a:p>
        </p:txBody>
      </p:sp>
      <p:sp>
        <p:nvSpPr>
          <p:cNvPr id="6" name="Текст 5"/>
          <p:cNvSpPr>
            <a:spLocks noGrp="1"/>
          </p:cNvSpPr>
          <p:nvPr>
            <p:ph type="body" sz="quarter" idx="15"/>
          </p:nvPr>
        </p:nvSpPr>
        <p:spPr>
          <a:xfrm>
            <a:off x="6259892" y="548720"/>
            <a:ext cx="3944812"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8" name="Picture 2" descr="Картинки по запросу &quot;decile ratio inequality&quot;"/>
          <p:cNvPicPr>
            <a:picLocks noChangeAspect="1" noChangeArrowheads="1"/>
          </p:cNvPicPr>
          <p:nvPr/>
        </p:nvPicPr>
        <p:blipFill rotWithShape="1">
          <a:blip r:embed="rId2">
            <a:extLst>
              <a:ext uri="{28A0092B-C50C-407E-A947-70E740481C1C}">
                <a14:useLocalDpi xmlns:a14="http://schemas.microsoft.com/office/drawing/2010/main" val="0"/>
              </a:ext>
            </a:extLst>
          </a:blip>
          <a:srcRect l="7743" t="14348" r="6694" b="16787"/>
          <a:stretch/>
        </p:blipFill>
        <p:spPr bwMode="auto">
          <a:xfrm>
            <a:off x="2292234" y="1979880"/>
            <a:ext cx="7385908" cy="466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8467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66733"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202855"/>
            <a:ext cx="11057955" cy="777025"/>
          </a:xfrm>
        </p:spPr>
        <p:txBody>
          <a:bodyPr>
            <a:noAutofit/>
          </a:bodyPr>
          <a:lstStyle/>
          <a:p>
            <a:r>
              <a:rPr lang="ru-RU" sz="3500" b="1" dirty="0">
                <a:latin typeface="Arial" panose="020B0604020202020204" pitchFamily="34" charset="0"/>
                <a:cs typeface="Arial" panose="020B0604020202020204" pitchFamily="34" charset="0"/>
              </a:rPr>
              <a:t>Гистограмма</a:t>
            </a:r>
          </a:p>
        </p:txBody>
      </p:sp>
      <p:sp>
        <p:nvSpPr>
          <p:cNvPr id="6" name="Текст 5"/>
          <p:cNvSpPr>
            <a:spLocks noGrp="1"/>
          </p:cNvSpPr>
          <p:nvPr>
            <p:ph type="body" sz="quarter" idx="15"/>
          </p:nvPr>
        </p:nvSpPr>
        <p:spPr>
          <a:xfrm>
            <a:off x="6259892" y="548720"/>
            <a:ext cx="3816796"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7" name="Picture 2" descr="Двумерная гистограмма в EXCEL. Примеры и описани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97" y="1863107"/>
            <a:ext cx="7966790" cy="433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163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smtClean="0">
                <a:latin typeface="Arial" panose="020B0604020202020204" pitchFamily="34" charset="0"/>
                <a:cs typeface="Arial" panose="020B0604020202020204" pitchFamily="34" charset="0"/>
              </a:rPr>
              <a:t>Анализ данных</a:t>
            </a:r>
            <a:endParaRPr lang="ru-RU"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a:xfrm>
            <a:off x="3459162" y="548720"/>
            <a:ext cx="253015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a:normAutofit/>
          </a:bodyPr>
          <a:lstStyle/>
          <a:p>
            <a:r>
              <a:rPr lang="ru-RU" sz="3500" b="1" dirty="0" smtClean="0">
                <a:latin typeface="Arial" panose="020B0604020202020204" pitchFamily="34" charset="0"/>
                <a:cs typeface="Arial" panose="020B0604020202020204" pitchFamily="34" charset="0"/>
              </a:rPr>
              <a:t>Темы дисциплины</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30676"/>
            <a:ext cx="11057971" cy="3745092"/>
          </a:xfrm>
        </p:spPr>
        <p:txBody>
          <a:bodyPr numCol="1"/>
          <a:lstStyle/>
          <a:p>
            <a:r>
              <a:rPr lang="ru-RU" sz="2200" b="1" dirty="0">
                <a:solidFill>
                  <a:schemeClr val="bg2">
                    <a:lumMod val="10000"/>
                  </a:schemeClr>
                </a:solidFill>
                <a:latin typeface="Arial" panose="020B0604020202020204" pitchFamily="34" charset="0"/>
                <a:cs typeface="Arial" panose="020B0604020202020204" pitchFamily="34" charset="0"/>
              </a:rPr>
              <a:t>Тема 4. Графический анализ данных </a:t>
            </a:r>
          </a:p>
          <a:p>
            <a:r>
              <a:rPr lang="ru-RU" sz="2200" b="1" dirty="0">
                <a:solidFill>
                  <a:schemeClr val="bg2">
                    <a:lumMod val="10000"/>
                  </a:schemeClr>
                </a:solidFill>
                <a:latin typeface="Arial" panose="020B0604020202020204" pitchFamily="34" charset="0"/>
                <a:cs typeface="Arial" panose="020B0604020202020204" pitchFamily="34" charset="0"/>
              </a:rPr>
              <a:t>Тема 5. Анализ взаимосвязей переменных</a:t>
            </a:r>
            <a:endParaRPr lang="ru-RU" sz="2200" dirty="0">
              <a:solidFill>
                <a:schemeClr val="bg2">
                  <a:lumMod val="10000"/>
                </a:schemeClr>
              </a:solidFill>
              <a:latin typeface="Arial" panose="020B0604020202020204" pitchFamily="34" charset="0"/>
              <a:cs typeface="Arial" panose="020B0604020202020204" pitchFamily="34" charset="0"/>
            </a:endParaRPr>
          </a:p>
          <a:p>
            <a:pPr algn="just"/>
            <a:r>
              <a:rPr lang="ru-RU" sz="2200" dirty="0">
                <a:solidFill>
                  <a:schemeClr val="bg2">
                    <a:lumMod val="10000"/>
                  </a:schemeClr>
                </a:solidFill>
                <a:latin typeface="Arial" panose="020B0604020202020204" pitchFamily="34" charset="0"/>
                <a:cs typeface="Arial" panose="020B0604020202020204" pitchFamily="34" charset="0"/>
              </a:rPr>
              <a:t>Таблица сопряжённости. Формулировка гипотез. Этапы проверки гипотез. Уровень значимости и ошибка первого рода. Корреляционный анализ данных</a:t>
            </a:r>
            <a:r>
              <a:rPr lang="ru-RU" sz="2200" dirty="0" smtClean="0">
                <a:solidFill>
                  <a:schemeClr val="bg2">
                    <a:lumMod val="10000"/>
                  </a:schemeClr>
                </a:solidFill>
                <a:latin typeface="Arial" panose="020B0604020202020204" pitchFamily="34" charset="0"/>
                <a:cs typeface="Arial" panose="020B0604020202020204" pitchFamily="34" charset="0"/>
              </a:rPr>
              <a:t>.</a:t>
            </a:r>
            <a:endParaRPr lang="ru-RU" sz="2200" dirty="0">
              <a:solidFill>
                <a:schemeClr val="bg2">
                  <a:lumMod val="10000"/>
                </a:schemeClr>
              </a:solidFill>
              <a:latin typeface="Arial" panose="020B0604020202020204" pitchFamily="34" charset="0"/>
              <a:cs typeface="Arial" panose="020B0604020202020204" pitchFamily="34" charset="0"/>
            </a:endParaRPr>
          </a:p>
          <a:p>
            <a:r>
              <a:rPr lang="ru-RU" sz="2200" b="1" dirty="0">
                <a:solidFill>
                  <a:schemeClr val="bg2">
                    <a:lumMod val="10000"/>
                  </a:schemeClr>
                </a:solidFill>
                <a:latin typeface="Arial" panose="020B0604020202020204" pitchFamily="34" charset="0"/>
                <a:cs typeface="Arial" panose="020B0604020202020204" pitchFamily="34" charset="0"/>
              </a:rPr>
              <a:t>Тема 6.</a:t>
            </a:r>
            <a:r>
              <a:rPr lang="en-US" sz="2200" b="1" dirty="0">
                <a:solidFill>
                  <a:schemeClr val="bg2">
                    <a:lumMod val="10000"/>
                  </a:schemeClr>
                </a:solidFill>
                <a:latin typeface="Arial" panose="020B0604020202020204" pitchFamily="34" charset="0"/>
                <a:cs typeface="Arial" panose="020B0604020202020204" pitchFamily="34" charset="0"/>
              </a:rPr>
              <a:t> </a:t>
            </a:r>
            <a:r>
              <a:rPr lang="ru-RU" sz="2200" b="1" dirty="0">
                <a:solidFill>
                  <a:schemeClr val="bg2">
                    <a:lumMod val="10000"/>
                  </a:schemeClr>
                </a:solidFill>
                <a:latin typeface="Arial" panose="020B0604020202020204" pitchFamily="34" charset="0"/>
                <a:cs typeface="Arial" panose="020B0604020202020204" pitchFamily="34" charset="0"/>
              </a:rPr>
              <a:t>Регрессионный анализ данных</a:t>
            </a:r>
          </a:p>
          <a:p>
            <a:r>
              <a:rPr lang="ru-RU" sz="2200" dirty="0">
                <a:solidFill>
                  <a:schemeClr val="bg2">
                    <a:lumMod val="10000"/>
                  </a:schemeClr>
                </a:solidFill>
                <a:latin typeface="Arial" panose="020B0604020202020204" pitchFamily="34" charset="0"/>
                <a:cs typeface="Arial" panose="020B0604020202020204" pitchFamily="34" charset="0"/>
              </a:rPr>
              <a:t>Линейная регрессия. Бинарные модели. Оценка качества модели. Диагностика регрессионной модели</a:t>
            </a:r>
            <a:r>
              <a:rPr lang="ru-RU" sz="2200" dirty="0" smtClean="0">
                <a:solidFill>
                  <a:schemeClr val="bg2">
                    <a:lumMod val="10000"/>
                  </a:schemeClr>
                </a:solidFill>
                <a:latin typeface="Arial" panose="020B0604020202020204" pitchFamily="34" charset="0"/>
                <a:cs typeface="Arial" panose="020B0604020202020204" pitchFamily="34" charset="0"/>
              </a:rPr>
              <a:t>.</a:t>
            </a:r>
            <a:endParaRPr lang="ru-RU" sz="2200" dirty="0">
              <a:solidFill>
                <a:schemeClr val="bg2">
                  <a:lumMod val="10000"/>
                </a:schemeClr>
              </a:solidFill>
              <a:latin typeface="Arial" panose="020B0604020202020204" pitchFamily="34" charset="0"/>
              <a:cs typeface="Arial" panose="020B0604020202020204" pitchFamily="34" charset="0"/>
            </a:endParaRPr>
          </a:p>
          <a:p>
            <a:r>
              <a:rPr lang="ru-RU" sz="2200" b="1" dirty="0">
                <a:solidFill>
                  <a:schemeClr val="bg2">
                    <a:lumMod val="10000"/>
                  </a:schemeClr>
                </a:solidFill>
                <a:latin typeface="Arial" panose="020B0604020202020204" pitchFamily="34" charset="0"/>
                <a:cs typeface="Arial" panose="020B0604020202020204" pitchFamily="34" charset="0"/>
              </a:rPr>
              <a:t>Тема 7. Кластерный анализ данных</a:t>
            </a:r>
          </a:p>
          <a:p>
            <a:r>
              <a:rPr lang="ru-RU" sz="2200" dirty="0">
                <a:solidFill>
                  <a:schemeClr val="bg2">
                    <a:lumMod val="10000"/>
                  </a:schemeClr>
                </a:solidFill>
                <a:latin typeface="Arial" panose="020B0604020202020204" pitchFamily="34" charset="0"/>
                <a:cs typeface="Arial" panose="020B0604020202020204" pitchFamily="34" charset="0"/>
              </a:rPr>
              <a:t>Иерархический кластерный анализ. Кластерный анализ методом к-средних. Поиск оптимального кластерного решения. Содержательная характеристика кластеров.</a:t>
            </a:r>
            <a:endParaRPr lang="ru-RU" sz="22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smtClean="0">
                <a:latin typeface="Arial" panose="020B0604020202020204" pitchFamily="34" charset="0"/>
                <a:cs typeface="Arial" panose="020B0604020202020204" pitchFamily="34" charset="0"/>
              </a:rPr>
              <a:t>Введение</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7672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85021"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088552"/>
            <a:ext cx="11057955" cy="777025"/>
          </a:xfrm>
        </p:spPr>
        <p:txBody>
          <a:bodyPr>
            <a:noAutofit/>
          </a:bodyPr>
          <a:lstStyle/>
          <a:p>
            <a:r>
              <a:rPr lang="ru-RU" sz="3500" b="1" dirty="0">
                <a:latin typeface="Arial" panose="020B0604020202020204" pitchFamily="34" charset="0"/>
                <a:cs typeface="Arial" panose="020B0604020202020204" pitchFamily="34" charset="0"/>
              </a:rPr>
              <a:t>Столбиковая диаграмма</a:t>
            </a:r>
          </a:p>
        </p:txBody>
      </p:sp>
      <p:sp>
        <p:nvSpPr>
          <p:cNvPr id="6" name="Текст 5"/>
          <p:cNvSpPr>
            <a:spLocks noGrp="1"/>
          </p:cNvSpPr>
          <p:nvPr>
            <p:ph type="body" sz="quarter" idx="15"/>
          </p:nvPr>
        </p:nvSpPr>
        <p:spPr>
          <a:xfrm>
            <a:off x="6259892" y="548720"/>
            <a:ext cx="3880804"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l="1563" t="14236" r="39091" b="7813"/>
          <a:stretch>
            <a:fillRect/>
          </a:stretch>
        </p:blipFill>
        <p:spPr bwMode="auto">
          <a:xfrm>
            <a:off x="2316163" y="1914569"/>
            <a:ext cx="6426200" cy="4745038"/>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6003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75877"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202855"/>
            <a:ext cx="11057955" cy="777025"/>
          </a:xfrm>
        </p:spPr>
        <p:txBody>
          <a:bodyPr>
            <a:noAutofit/>
          </a:bodyPr>
          <a:lstStyle/>
          <a:p>
            <a:r>
              <a:rPr lang="ru-RU" sz="3500" b="1" dirty="0">
                <a:latin typeface="Arial" panose="020B0604020202020204" pitchFamily="34" charset="0"/>
                <a:cs typeface="Arial" panose="020B0604020202020204" pitchFamily="34" charset="0"/>
              </a:rPr>
              <a:t>Круговая диаграмма</a:t>
            </a:r>
          </a:p>
        </p:txBody>
      </p:sp>
      <p:sp>
        <p:nvSpPr>
          <p:cNvPr id="6" name="Текст 5"/>
          <p:cNvSpPr>
            <a:spLocks noGrp="1"/>
          </p:cNvSpPr>
          <p:nvPr>
            <p:ph type="body" sz="quarter" idx="15"/>
          </p:nvPr>
        </p:nvSpPr>
        <p:spPr>
          <a:xfrm>
            <a:off x="6259892" y="548720"/>
            <a:ext cx="3853372"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l="829" t="15105" r="37433" b="11630"/>
          <a:stretch>
            <a:fillRect/>
          </a:stretch>
        </p:blipFill>
        <p:spPr bwMode="auto">
          <a:xfrm>
            <a:off x="2511347" y="2029958"/>
            <a:ext cx="6803309" cy="4539343"/>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27551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475293"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170197"/>
            <a:ext cx="11057955" cy="777025"/>
          </a:xfrm>
        </p:spPr>
        <p:txBody>
          <a:bodyPr>
            <a:noAutofit/>
          </a:bodyPr>
          <a:lstStyle/>
          <a:p>
            <a:r>
              <a:rPr lang="ru-RU" sz="3500" b="1" dirty="0">
                <a:latin typeface="Arial" panose="020B0604020202020204" pitchFamily="34" charset="0"/>
                <a:cs typeface="Arial" panose="020B0604020202020204" pitchFamily="34" charset="0"/>
              </a:rPr>
              <a:t>Диаграмма рассеяния</a:t>
            </a:r>
            <a:br>
              <a:rPr lang="ru-RU" sz="3500" b="1" dirty="0">
                <a:latin typeface="Arial" panose="020B0604020202020204" pitchFamily="34" charset="0"/>
                <a:cs typeface="Arial" panose="020B0604020202020204" pitchFamily="34" charset="0"/>
              </a:rPr>
            </a:br>
            <a:r>
              <a:rPr lang="ru-RU" sz="3600" dirty="0">
                <a:latin typeface="Arial" panose="020B0604020202020204" pitchFamily="34" charset="0"/>
                <a:cs typeface="Arial" panose="020B0604020202020204" pitchFamily="34" charset="0"/>
              </a:rPr>
              <a:t/>
            </a:r>
            <a:br>
              <a:rPr lang="ru-RU" sz="3600" dirty="0">
                <a:latin typeface="Arial" panose="020B0604020202020204" pitchFamily="34" charset="0"/>
                <a:cs typeface="Arial" panose="020B0604020202020204" pitchFamily="34" charset="0"/>
              </a:rPr>
            </a:br>
            <a:endParaRPr lang="ru-RU" sz="35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99676"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l="1074" t="14757" r="37238" b="7813"/>
          <a:stretch>
            <a:fillRect/>
          </a:stretch>
        </p:blipFill>
        <p:spPr bwMode="auto">
          <a:xfrm>
            <a:off x="2547257" y="1835020"/>
            <a:ext cx="6874446" cy="4851314"/>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1111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475293"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170197"/>
            <a:ext cx="11057955" cy="777025"/>
          </a:xfrm>
        </p:spPr>
        <p:txBody>
          <a:bodyPr>
            <a:noAutofit/>
          </a:bodyPr>
          <a:lstStyle/>
          <a:p>
            <a:r>
              <a:rPr lang="ru-RU" sz="3500" b="1" dirty="0"/>
              <a:t>Ящичковая диаграмма</a:t>
            </a:r>
            <a:br>
              <a:rPr lang="ru-RU" sz="3500" b="1" dirty="0"/>
            </a:br>
            <a:r>
              <a:rPr lang="ru-RU" sz="3600" dirty="0"/>
              <a:t/>
            </a:r>
            <a:br>
              <a:rPr lang="ru-RU" sz="3600" dirty="0"/>
            </a:br>
            <a:endParaRPr lang="ru-RU" sz="3500" b="1" dirty="0"/>
          </a:p>
        </p:txBody>
      </p:sp>
      <p:sp>
        <p:nvSpPr>
          <p:cNvPr id="6" name="Текст 5"/>
          <p:cNvSpPr>
            <a:spLocks noGrp="1"/>
          </p:cNvSpPr>
          <p:nvPr>
            <p:ph type="body" sz="quarter" idx="15"/>
          </p:nvPr>
        </p:nvSpPr>
        <p:spPr>
          <a:xfrm>
            <a:off x="6259892" y="548720"/>
            <a:ext cx="3908236"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
        <p:nvSpPr>
          <p:cNvPr id="7" name="Rectangle 3"/>
          <p:cNvSpPr txBox="1">
            <a:spLocks noChangeArrowheads="1"/>
          </p:cNvSpPr>
          <p:nvPr/>
        </p:nvSpPr>
        <p:spPr bwMode="auto">
          <a:xfrm>
            <a:off x="2031583" y="3093506"/>
            <a:ext cx="202379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73050" indent="-2730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11113" indent="-11113">
              <a:lnSpc>
                <a:spcPct val="90000"/>
              </a:lnSpc>
              <a:spcBef>
                <a:spcPct val="20000"/>
              </a:spcBef>
              <a:buClr>
                <a:schemeClr val="accent1"/>
              </a:buClr>
              <a:tabLst>
                <a:tab pos="80963" algn="l"/>
                <a:tab pos="179388" algn="l"/>
              </a:tabLst>
            </a:pPr>
            <a:r>
              <a:rPr lang="ru-RU" sz="1800" dirty="0">
                <a:solidFill>
                  <a:schemeClr val="tx2"/>
                </a:solidFill>
                <a:latin typeface="Arial" panose="020B0604020202020204" pitchFamily="34" charset="0"/>
                <a:cs typeface="Arial" panose="020B0604020202020204" pitchFamily="34" charset="0"/>
              </a:rPr>
              <a:t>50% наблюдений попадают внутрь ящика</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l="20476" t="23517" r="17351" b="31905"/>
          <a:stretch>
            <a:fillRect/>
          </a:stretch>
        </p:blipFill>
        <p:spPr bwMode="auto">
          <a:xfrm>
            <a:off x="4175578" y="1947222"/>
            <a:ext cx="6872288" cy="3570287"/>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Левая фигурная скобка 4"/>
          <p:cNvSpPr/>
          <p:nvPr/>
        </p:nvSpPr>
        <p:spPr>
          <a:xfrm>
            <a:off x="4012288" y="2726871"/>
            <a:ext cx="412751" cy="11430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20486606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 Анализ данных</a:t>
            </a:r>
          </a:p>
        </p:txBody>
      </p:sp>
      <p:sp>
        <p:nvSpPr>
          <p:cNvPr id="3" name="Текст 2"/>
          <p:cNvSpPr>
            <a:spLocks noGrp="1"/>
          </p:cNvSpPr>
          <p:nvPr>
            <p:ph type="body" sz="quarter" idx="14"/>
          </p:nvPr>
        </p:nvSpPr>
        <p:spPr>
          <a:xfrm>
            <a:off x="3459162" y="548720"/>
            <a:ext cx="2539301" cy="408109"/>
          </a:xfrm>
        </p:spPr>
        <p:txBody>
          <a:bodyPr/>
          <a:lstStyle/>
          <a:p>
            <a:pPr algn="ctr"/>
            <a:r>
              <a:rPr lang="ru-RU" sz="1800" dirty="0">
                <a:latin typeface="Arial" panose="020B0604020202020204" pitchFamily="34" charset="0"/>
                <a:cs typeface="Arial" panose="020B0604020202020204" pitchFamily="34" charset="0"/>
              </a:rPr>
              <a:t>Лекция</a:t>
            </a:r>
          </a:p>
        </p:txBody>
      </p:sp>
      <p:sp>
        <p:nvSpPr>
          <p:cNvPr id="4" name="Заголовок 3"/>
          <p:cNvSpPr>
            <a:spLocks noGrp="1"/>
          </p:cNvSpPr>
          <p:nvPr>
            <p:ph type="title"/>
          </p:nvPr>
        </p:nvSpPr>
        <p:spPr>
          <a:xfrm>
            <a:off x="585897" y="1170197"/>
            <a:ext cx="11235989" cy="777025"/>
          </a:xfrm>
        </p:spPr>
        <p:txBody>
          <a:bodyPr>
            <a:noAutofit/>
          </a:bodyPr>
          <a:lstStyle/>
          <a:p>
            <a:r>
              <a:rPr lang="ru-RU" sz="3400" b="1" dirty="0">
                <a:latin typeface="Arial" panose="020B0604020202020204" pitchFamily="34" charset="0"/>
                <a:cs typeface="Arial" panose="020B0604020202020204" pitchFamily="34" charset="0"/>
              </a:rPr>
              <a:t>Ящичковая диаграмма с разбиением на группы</a:t>
            </a:r>
            <a:br>
              <a:rPr lang="ru-RU" sz="3400" b="1" dirty="0">
                <a:latin typeface="Arial" panose="020B0604020202020204" pitchFamily="34" charset="0"/>
                <a:cs typeface="Arial" panose="020B0604020202020204" pitchFamily="34" charset="0"/>
              </a:rPr>
            </a:br>
            <a:r>
              <a:rPr lang="ru-RU" sz="3400" b="1" dirty="0">
                <a:latin typeface="Arial" panose="020B0604020202020204" pitchFamily="34" charset="0"/>
                <a:cs typeface="Arial" panose="020B0604020202020204" pitchFamily="34" charset="0"/>
              </a:rPr>
              <a:t/>
            </a:r>
            <a:br>
              <a:rPr lang="ru-RU" sz="3400" b="1" dirty="0">
                <a:latin typeface="Arial" panose="020B0604020202020204" pitchFamily="34" charset="0"/>
                <a:cs typeface="Arial" panose="020B0604020202020204" pitchFamily="34" charset="0"/>
              </a:rPr>
            </a:br>
            <a:endParaRPr lang="ru-RU" sz="3400" b="1" dirty="0">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670492"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
        <p:nvSpPr>
          <p:cNvPr id="10" name="Rectangle 3"/>
          <p:cNvSpPr txBox="1">
            <a:spLocks noChangeArrowheads="1"/>
          </p:cNvSpPr>
          <p:nvPr/>
        </p:nvSpPr>
        <p:spPr bwMode="auto">
          <a:xfrm>
            <a:off x="250825" y="1696378"/>
            <a:ext cx="1126081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73050" indent="-2730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20000"/>
              </a:spcBef>
              <a:buClr>
                <a:schemeClr val="accent1"/>
              </a:buClr>
            </a:pPr>
            <a:r>
              <a:rPr lang="ru-RU" sz="2100" dirty="0">
                <a:solidFill>
                  <a:schemeClr val="tx2"/>
                </a:solidFill>
                <a:latin typeface="Arial" panose="020B0604020202020204" pitchFamily="34" charset="0"/>
                <a:cs typeface="Arial" panose="020B0604020202020204" pitchFamily="34" charset="0"/>
              </a:rPr>
              <a:t>		</a:t>
            </a:r>
            <a:r>
              <a:rPr lang="ru-RU" sz="2100" dirty="0">
                <a:solidFill>
                  <a:schemeClr val="bg2">
                    <a:lumMod val="10000"/>
                  </a:schemeClr>
                </a:solidFill>
                <a:latin typeface="Arial" panose="020B0604020202020204" pitchFamily="34" charset="0"/>
                <a:cs typeface="Arial" panose="020B0604020202020204" pitchFamily="34" charset="0"/>
              </a:rPr>
              <a:t>На этой диаграмме видно, как отличаются группы по медианному возрасту. Есть перекос в распределении в группе респондентов, не испытывающих никаких чувств, а средний возраст лиц, испытывающих тревогу, выше, нежели возраст лиц, спокойных и уверенных. </a:t>
            </a:r>
          </a:p>
        </p:txBody>
      </p:sp>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l="20444" t="36813" r="37021" b="27103"/>
          <a:stretch>
            <a:fillRect/>
          </a:stretch>
        </p:blipFill>
        <p:spPr bwMode="auto">
          <a:xfrm>
            <a:off x="3061834" y="3225806"/>
            <a:ext cx="5638800" cy="3465512"/>
          </a:xfrm>
          <a:prstGeom prst="rect">
            <a:avLst/>
          </a:prstGeom>
          <a:noFill/>
          <a:ln>
            <a:noFill/>
          </a:ln>
          <a:effectLst/>
          <a:extLst>
            <a:ext uri="{909E8E84-426E-40DD-AFC4-6F175D3DCCD1}">
              <a14:hiddenFill xmlns:a14="http://schemas.microsoft.com/office/drawing/2010/main">
                <a:solidFill>
                  <a:schemeClr val="accent1">
                    <a:alpha val="4196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229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548445"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51842"/>
            <a:ext cx="11057955" cy="777025"/>
          </a:xfrm>
        </p:spPr>
        <p:txBody>
          <a:bodyPr>
            <a:noAutofit/>
          </a:bodyPr>
          <a:lstStyle/>
          <a:p>
            <a:r>
              <a:rPr lang="ru-RU" sz="3500" b="1" dirty="0">
                <a:latin typeface="Arial" panose="020B0604020202020204" pitchFamily="34" charset="0"/>
                <a:cs typeface="Arial" panose="020B0604020202020204" pitchFamily="34" charset="0"/>
              </a:rPr>
              <a:t>Нормальное распределение</a:t>
            </a:r>
          </a:p>
        </p:txBody>
      </p:sp>
      <p:sp>
        <p:nvSpPr>
          <p:cNvPr id="5" name="Текст 4"/>
          <p:cNvSpPr>
            <a:spLocks noGrp="1"/>
          </p:cNvSpPr>
          <p:nvPr>
            <p:ph type="body" sz="quarter" idx="12"/>
          </p:nvPr>
        </p:nvSpPr>
        <p:spPr>
          <a:xfrm>
            <a:off x="585881" y="2170927"/>
            <a:ext cx="11057971" cy="4017599"/>
          </a:xfrm>
        </p:spPr>
        <p:txBody>
          <a:bodyPr numCol="1"/>
          <a:lstStyle/>
          <a:p>
            <a:pPr algn="just">
              <a:lnSpc>
                <a:spcPct val="80000"/>
              </a:lnSpc>
            </a:pPr>
            <a:r>
              <a:rPr lang="ru-RU" altLang="ru-RU" sz="2400" dirty="0">
                <a:solidFill>
                  <a:schemeClr val="bg2">
                    <a:lumMod val="10000"/>
                  </a:schemeClr>
                </a:solidFill>
                <a:latin typeface="Arial" panose="020B0604020202020204" pitchFamily="34" charset="0"/>
                <a:cs typeface="Arial" panose="020B0604020202020204" pitchFamily="34" charset="0"/>
              </a:rPr>
              <a:t>	Многие методы анализа могут применяться если значения интервальных переменных подчиняются нормальному распределению. При таком распределении большая часть значений группируется около среднего значения, по обе стороны от которого частота наблюдений равномерно снижается. Если провести вертикальную линию через центр гистограммы, то график будет выглядеть идентично по обе стороны от вертикальной линии. Линия, соединяющая вершины составляющих гистограмму столбиков, будет иметь вид симметричного купола. </a:t>
            </a:r>
          </a:p>
          <a:p>
            <a:pPr algn="just">
              <a:lnSpc>
                <a:spcPct val="80000"/>
              </a:lnSpc>
            </a:pPr>
            <a:r>
              <a:rPr lang="ru-RU" altLang="ru-RU" sz="2400" dirty="0">
                <a:solidFill>
                  <a:schemeClr val="bg2">
                    <a:lumMod val="10000"/>
                  </a:schemeClr>
                </a:solidFill>
                <a:latin typeface="Arial" panose="020B0604020202020204" pitchFamily="34" charset="0"/>
                <a:cs typeface="Arial" panose="020B0604020202020204" pitchFamily="34" charset="0"/>
              </a:rPr>
              <a:t>	На практике, как правило, не встречаются выборки, строго подчиняющиеся нормальному распределению. Поэтому перед тем, как применять методы анализа необходимо выяснить можно ли распределение считать нормальным и насколько сильно оно отличается от нормального. </a:t>
            </a:r>
          </a:p>
          <a:p>
            <a:pPr algn="just">
              <a:lnSpc>
                <a:spcPct val="80000"/>
              </a:lnSpc>
            </a:pPr>
            <a:r>
              <a:rPr lang="ru-RU" altLang="ru-RU" sz="2400" dirty="0">
                <a:solidFill>
                  <a:schemeClr val="bg2">
                    <a:lumMod val="10000"/>
                  </a:schemeClr>
                </a:solidFill>
                <a:latin typeface="Arial" panose="020B0604020202020204" pitchFamily="34" charset="0"/>
                <a:cs typeface="Arial" panose="020B0604020202020204" pitchFamily="34" charset="0"/>
              </a:rPr>
              <a:t>	</a:t>
            </a:r>
          </a:p>
          <a:p>
            <a:pPr indent="355600" algn="just">
              <a:spcBef>
                <a:spcPct val="20000"/>
              </a:spcBef>
            </a:pPr>
            <a:endParaRPr lang="ru-RU" sz="2400" dirty="0">
              <a:solidFill>
                <a:schemeClr val="bg2">
                  <a:lumMod val="10000"/>
                </a:schemeClr>
              </a:solidFill>
              <a:latin typeface="Arial" panose="020B0604020202020204" pitchFamily="34" charset="0"/>
              <a:cs typeface="Arial" panose="020B0604020202020204" pitchFamily="34" charset="0"/>
            </a:endParaRPr>
          </a:p>
          <a:p>
            <a:pPr indent="355600" algn="just">
              <a:spcBef>
                <a:spcPct val="20000"/>
              </a:spcBef>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798508"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16465967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457005"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251842"/>
            <a:ext cx="11057955" cy="777025"/>
          </a:xfrm>
        </p:spPr>
        <p:txBody>
          <a:bodyPr>
            <a:noAutofit/>
          </a:bodyPr>
          <a:lstStyle/>
          <a:p>
            <a:r>
              <a:rPr lang="ru-RU" sz="3500" b="1" dirty="0">
                <a:latin typeface="Arial" panose="020B0604020202020204" pitchFamily="34" charset="0"/>
                <a:cs typeface="Arial" panose="020B0604020202020204" pitchFamily="34" charset="0"/>
              </a:rPr>
              <a:t>Нормальное распределение</a:t>
            </a:r>
          </a:p>
        </p:txBody>
      </p:sp>
      <p:sp>
        <p:nvSpPr>
          <p:cNvPr id="6" name="Текст 5"/>
          <p:cNvSpPr>
            <a:spLocks noGrp="1"/>
          </p:cNvSpPr>
          <p:nvPr>
            <p:ph type="body" sz="quarter" idx="15"/>
          </p:nvPr>
        </p:nvSpPr>
        <p:spPr>
          <a:xfrm>
            <a:off x="6259892" y="548720"/>
            <a:ext cx="3871660"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8" name="Picture 2" descr="Картинки по запросу &quot;normal distribution&quot;"/>
          <p:cNvPicPr>
            <a:picLocks noChangeAspect="1" noChangeArrowheads="1"/>
          </p:cNvPicPr>
          <p:nvPr/>
        </p:nvPicPr>
        <p:blipFill rotWithShape="1">
          <a:blip r:embed="rId2">
            <a:extLst>
              <a:ext uri="{28A0092B-C50C-407E-A947-70E740481C1C}">
                <a14:useLocalDpi xmlns:a14="http://schemas.microsoft.com/office/drawing/2010/main" val="0"/>
              </a:ext>
            </a:extLst>
          </a:blip>
          <a:srcRect l="12692" t="21522" r="11999" b="12791"/>
          <a:stretch/>
        </p:blipFill>
        <p:spPr bwMode="auto">
          <a:xfrm>
            <a:off x="1989854" y="1777075"/>
            <a:ext cx="7693509" cy="4884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8955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585021"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47785"/>
            <a:ext cx="11382946" cy="777025"/>
          </a:xfrm>
        </p:spPr>
        <p:txBody>
          <a:bodyPr>
            <a:noAutofit/>
          </a:bodyPr>
          <a:lstStyle/>
          <a:p>
            <a:r>
              <a:rPr lang="ru-RU" sz="3300" b="1" dirty="0">
                <a:latin typeface="Arial" panose="020B0604020202020204" pitchFamily="34" charset="0"/>
                <a:cs typeface="Arial" panose="020B0604020202020204" pitchFamily="34" charset="0"/>
              </a:rPr>
              <a:t>Оценка отличия распределения от нормального</a:t>
            </a:r>
          </a:p>
        </p:txBody>
      </p:sp>
      <p:sp>
        <p:nvSpPr>
          <p:cNvPr id="5" name="Текст 4"/>
          <p:cNvSpPr>
            <a:spLocks noGrp="1"/>
          </p:cNvSpPr>
          <p:nvPr>
            <p:ph type="body" sz="quarter" idx="12"/>
          </p:nvPr>
        </p:nvSpPr>
        <p:spPr>
          <a:xfrm>
            <a:off x="585881" y="2370985"/>
            <a:ext cx="11057971" cy="4017599"/>
          </a:xfrm>
        </p:spPr>
        <p:txBody>
          <a:bodyPr numCol="1"/>
          <a:lstStyle/>
          <a:p>
            <a:pPr algn="just"/>
            <a:r>
              <a:rPr lang="ru-RU" sz="2400" dirty="0">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Частотное распределение может отличаться от нормального в двух основных направлениях:</a:t>
            </a:r>
          </a:p>
          <a:p>
            <a:pPr algn="just"/>
            <a:r>
              <a:rPr lang="ru-RU" sz="2400" dirty="0">
                <a:solidFill>
                  <a:schemeClr val="bg2">
                    <a:lumMod val="10000"/>
                  </a:schemeClr>
                </a:solidFill>
                <a:latin typeface="Arial" panose="020B0604020202020204" pitchFamily="34" charset="0"/>
                <a:cs typeface="Arial" panose="020B0604020202020204" pitchFamily="34" charset="0"/>
              </a:rPr>
              <a:t>	1) Симметричность распределения (</a:t>
            </a:r>
            <a:r>
              <a:rPr lang="en-US" sz="2400" dirty="0">
                <a:solidFill>
                  <a:schemeClr val="bg2">
                    <a:lumMod val="10000"/>
                  </a:schemeClr>
                </a:solidFill>
                <a:latin typeface="Arial" panose="020B0604020202020204" pitchFamily="34" charset="0"/>
                <a:cs typeface="Arial" panose="020B0604020202020204" pitchFamily="34" charset="0"/>
              </a:rPr>
              <a:t>Skewness</a:t>
            </a:r>
            <a:r>
              <a:rPr lang="ru-RU" sz="2400" dirty="0">
                <a:solidFill>
                  <a:schemeClr val="bg2">
                    <a:lumMod val="10000"/>
                  </a:schemeClr>
                </a:solidFill>
                <a:latin typeface="Arial" panose="020B0604020202020204" pitchFamily="34" charset="0"/>
                <a:cs typeface="Arial" panose="020B0604020202020204" pitchFamily="34" charset="0"/>
              </a:rPr>
              <a:t>);</a:t>
            </a:r>
          </a:p>
          <a:p>
            <a:pPr algn="just"/>
            <a:r>
              <a:rPr lang="ru-RU" sz="2400" dirty="0">
                <a:solidFill>
                  <a:schemeClr val="bg2">
                    <a:lumMod val="10000"/>
                  </a:schemeClr>
                </a:solidFill>
                <a:latin typeface="Arial" panose="020B0604020202020204" pitchFamily="34" charset="0"/>
                <a:cs typeface="Arial" panose="020B0604020202020204" pitchFamily="34" charset="0"/>
              </a:rPr>
              <a:t>	2) Заострённость распределения (</a:t>
            </a:r>
            <a:r>
              <a:rPr lang="en-US" sz="2400" dirty="0">
                <a:solidFill>
                  <a:schemeClr val="bg2">
                    <a:lumMod val="10000"/>
                  </a:schemeClr>
                </a:solidFill>
                <a:latin typeface="Arial" panose="020B0604020202020204" pitchFamily="34" charset="0"/>
                <a:cs typeface="Arial" panose="020B0604020202020204" pitchFamily="34" charset="0"/>
              </a:rPr>
              <a:t>Kurtosis</a:t>
            </a:r>
            <a:r>
              <a:rPr lang="ru-RU" sz="2400" dirty="0">
                <a:solidFill>
                  <a:schemeClr val="bg2">
                    <a:lumMod val="10000"/>
                  </a:schemeClr>
                </a:solidFill>
                <a:latin typeface="Arial" panose="020B0604020202020204" pitchFamily="34" charset="0"/>
                <a:cs typeface="Arial" panose="020B0604020202020204" pitchFamily="34" charset="0"/>
              </a:rPr>
              <a:t>).</a:t>
            </a:r>
          </a:p>
          <a:p>
            <a:pPr algn="just"/>
            <a:r>
              <a:rPr lang="ru-RU" sz="2400" dirty="0">
                <a:solidFill>
                  <a:schemeClr val="bg2">
                    <a:lumMod val="10000"/>
                  </a:schemeClr>
                </a:solidFill>
                <a:latin typeface="Arial" panose="020B0604020202020204" pitchFamily="34" charset="0"/>
                <a:cs typeface="Arial" panose="020B0604020202020204" pitchFamily="34" charset="0"/>
              </a:rPr>
              <a:t>	В случае нормального распределения значение показателя симметричности равно нулю, а показателя эксцесса равно трём. </a:t>
            </a:r>
          </a:p>
          <a:p>
            <a:pPr algn="just"/>
            <a:endParaRPr lang="ru-RU" sz="2400" dirty="0">
              <a:solidFill>
                <a:schemeClr val="bg2">
                  <a:lumMod val="10000"/>
                </a:schemeClr>
              </a:solidFill>
              <a:latin typeface="Arial" panose="020B0604020202020204" pitchFamily="34" charset="0"/>
              <a:cs typeface="Arial" panose="020B0604020202020204" pitchFamily="34" charset="0"/>
            </a:endParaRPr>
          </a:p>
          <a:p>
            <a:pPr indent="355600" algn="just">
              <a:spcBef>
                <a:spcPct val="20000"/>
              </a:spcBef>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798508"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3209119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566733" cy="408109"/>
          </a:xfrm>
        </p:spPr>
        <p:txBody>
          <a:bodyPr/>
          <a:lstStyle/>
          <a:p>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47785"/>
            <a:ext cx="11382946" cy="777025"/>
          </a:xfrm>
        </p:spPr>
        <p:txBody>
          <a:bodyPr>
            <a:noAutofit/>
          </a:bodyPr>
          <a:lstStyle/>
          <a:p>
            <a:r>
              <a:rPr lang="ru-RU" sz="3300" b="1" dirty="0">
                <a:latin typeface="Arial" panose="020B0604020202020204" pitchFamily="34" charset="0"/>
                <a:cs typeface="Arial" panose="020B0604020202020204" pitchFamily="34" charset="0"/>
              </a:rPr>
              <a:t>Симметричность распределения (</a:t>
            </a:r>
            <a:r>
              <a:rPr lang="en-US" sz="3300" b="1" dirty="0">
                <a:latin typeface="Arial" panose="020B0604020202020204" pitchFamily="34" charset="0"/>
                <a:cs typeface="Arial" panose="020B0604020202020204" pitchFamily="34" charset="0"/>
              </a:rPr>
              <a:t>Skewness</a:t>
            </a:r>
            <a:r>
              <a:rPr lang="ru-RU" sz="3300" b="1" dirty="0">
                <a:latin typeface="Arial" panose="020B0604020202020204" pitchFamily="34" charset="0"/>
                <a:cs typeface="Arial" panose="020B0604020202020204" pitchFamily="34" charset="0"/>
              </a:rPr>
              <a:t>)</a:t>
            </a:r>
          </a:p>
        </p:txBody>
      </p:sp>
      <p:sp>
        <p:nvSpPr>
          <p:cNvPr id="5" name="Текст 4"/>
          <p:cNvSpPr>
            <a:spLocks noGrp="1"/>
          </p:cNvSpPr>
          <p:nvPr>
            <p:ph type="body" sz="quarter" idx="12"/>
          </p:nvPr>
        </p:nvSpPr>
        <p:spPr>
          <a:xfrm>
            <a:off x="585881" y="2370985"/>
            <a:ext cx="11057971" cy="4017599"/>
          </a:xfrm>
        </p:spPr>
        <p:txBody>
          <a:bodyPr numCol="1"/>
          <a:lstStyle/>
          <a:p>
            <a:pPr algn="just">
              <a:tabLst>
                <a:tab pos="723900" algn="l"/>
              </a:tabLst>
            </a:pPr>
            <a:r>
              <a:rPr lang="ru-RU" sz="2400" dirty="0">
                <a:solidFill>
                  <a:schemeClr val="bg2">
                    <a:lumMod val="10000"/>
                  </a:schemeClr>
                </a:solidFill>
                <a:latin typeface="Arial" panose="020B0604020202020204" pitchFamily="34" charset="0"/>
                <a:cs typeface="Arial" panose="020B0604020202020204" pitchFamily="34" charset="0"/>
              </a:rPr>
              <a:t>	В случае асимметричного распределения </a:t>
            </a:r>
            <a:r>
              <a:rPr lang="fr-FR" sz="2400" dirty="0">
                <a:solidFill>
                  <a:schemeClr val="bg2">
                    <a:lumMod val="10000"/>
                  </a:schemeClr>
                </a:solidFill>
                <a:latin typeface="Arial" panose="020B0604020202020204" pitchFamily="34" charset="0"/>
                <a:cs typeface="Arial" panose="020B0604020202020204" pitchFamily="34" charset="0"/>
              </a:rPr>
              <a:t>(skewed distribution)</a:t>
            </a:r>
            <a:r>
              <a:rPr lang="ru-RU" sz="2400" dirty="0">
                <a:solidFill>
                  <a:schemeClr val="bg2">
                    <a:lumMod val="10000"/>
                  </a:schemeClr>
                </a:solidFill>
                <a:latin typeface="Arial" panose="020B0604020202020204" pitchFamily="34" charset="0"/>
                <a:cs typeface="Arial" panose="020B0604020202020204" pitchFamily="34" charset="0"/>
              </a:rPr>
              <a:t> наиболее часто встречающиеся значения (самые высокие столбики гистограммы) расположены большей частью на одной из сторон шкалы.  Т.е. на одной стороне шкалы сосредоточены самые высокие столбики, а при приближении к другой стороне шкалы высота столбиков снижается. Несимметричные распределения могут иметь как положительную асимметрию (перекос в сторону меньших значений), так и отрицательную (перекос в сторону больших значений).</a:t>
            </a:r>
          </a:p>
          <a:p>
            <a:pPr indent="355600" algn="just">
              <a:spcBef>
                <a:spcPct val="20000"/>
              </a:spcBef>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81388" cy="408109"/>
          </a:xfrm>
        </p:spPr>
        <p:txBody>
          <a:bodyPr/>
          <a:lstStyle/>
          <a:p>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10442528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57587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47785"/>
            <a:ext cx="11382946" cy="777025"/>
          </a:xfrm>
        </p:spPr>
        <p:txBody>
          <a:bodyPr>
            <a:noAutofit/>
          </a:bodyPr>
          <a:lstStyle/>
          <a:p>
            <a:r>
              <a:rPr lang="ru-RU" sz="3300" b="1" dirty="0">
                <a:latin typeface="Arial" panose="020B0604020202020204" pitchFamily="34" charset="0"/>
                <a:cs typeface="Arial" panose="020B0604020202020204" pitchFamily="34" charset="0"/>
              </a:rPr>
              <a:t>Симметричность распределения</a:t>
            </a:r>
          </a:p>
        </p:txBody>
      </p:sp>
      <p:sp>
        <p:nvSpPr>
          <p:cNvPr id="6" name="Текст 5"/>
          <p:cNvSpPr>
            <a:spLocks noGrp="1"/>
          </p:cNvSpPr>
          <p:nvPr>
            <p:ph type="body" sz="quarter" idx="15"/>
          </p:nvPr>
        </p:nvSpPr>
        <p:spPr>
          <a:xfrm>
            <a:off x="6259892" y="548720"/>
            <a:ext cx="3716212"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18434" name="Picture 2" descr="https://miro.medium.com/max/700/0*HNQnIOmRCeomr7j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976" y="3392549"/>
            <a:ext cx="8781831" cy="33120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https://miro.medium.com/max/700/1*Sp3J-uwFrOGCGbP5NjIm8Q.png"/>
          <p:cNvPicPr>
            <a:picLocks noChangeAspect="1" noChangeArrowheads="1"/>
          </p:cNvPicPr>
          <p:nvPr/>
        </p:nvPicPr>
        <p:blipFill rotWithShape="1">
          <a:blip r:embed="rId3">
            <a:extLst>
              <a:ext uri="{28A0092B-C50C-407E-A947-70E740481C1C}">
                <a14:useLocalDpi xmlns:a14="http://schemas.microsoft.com/office/drawing/2010/main" val="0"/>
              </a:ext>
            </a:extLst>
          </a:blip>
          <a:srcRect r="38041" b="63254"/>
          <a:stretch/>
        </p:blipFill>
        <p:spPr bwMode="auto">
          <a:xfrm>
            <a:off x="3459158" y="2224810"/>
            <a:ext cx="5609324" cy="1440000"/>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269210" y="2433741"/>
            <a:ext cx="2394857" cy="1754326"/>
          </a:xfrm>
          <a:prstGeom prst="rect">
            <a:avLst/>
          </a:prstGeom>
        </p:spPr>
        <p:txBody>
          <a:bodyPr wrap="square">
            <a:spAutoFit/>
          </a:bodyPr>
          <a:lstStyle/>
          <a:p>
            <a:pPr>
              <a:tabLst>
                <a:tab pos="723900" algn="l"/>
              </a:tabLst>
            </a:pPr>
            <a:r>
              <a:rPr lang="ru-RU" dirty="0">
                <a:latin typeface="Arial" panose="020B0604020202020204" pitchFamily="34" charset="0"/>
                <a:cs typeface="Arial" panose="020B0604020202020204" pitchFamily="34" charset="0"/>
              </a:rPr>
              <a:t>При положительной асимметрии в распределении чаще встречаются более низкие значения признака.</a:t>
            </a:r>
          </a:p>
        </p:txBody>
      </p:sp>
      <p:sp>
        <p:nvSpPr>
          <p:cNvPr id="9" name="Прямоугольник 8"/>
          <p:cNvSpPr/>
          <p:nvPr/>
        </p:nvSpPr>
        <p:spPr>
          <a:xfrm>
            <a:off x="9574843" y="2347014"/>
            <a:ext cx="2394000" cy="1754326"/>
          </a:xfrm>
          <a:prstGeom prst="rect">
            <a:avLst/>
          </a:prstGeom>
        </p:spPr>
        <p:txBody>
          <a:bodyPr>
            <a:spAutoFit/>
          </a:bodyPr>
          <a:lstStyle/>
          <a:p>
            <a:pPr algn="r">
              <a:spcBef>
                <a:spcPct val="20000"/>
              </a:spcBef>
              <a:tabLst>
                <a:tab pos="723900" algn="l"/>
              </a:tabLst>
            </a:pPr>
            <a:r>
              <a:rPr lang="ru-RU" dirty="0">
                <a:latin typeface="Arial" panose="020B0604020202020204" pitchFamily="34" charset="0"/>
                <a:cs typeface="Arial" panose="020B0604020202020204" pitchFamily="34" charset="0"/>
              </a:rPr>
              <a:t>При отрицательной асимметрии в распределении чаще встречаются более высокие значения признака.</a:t>
            </a:r>
          </a:p>
        </p:txBody>
      </p:sp>
    </p:spTree>
    <p:extLst>
      <p:ext uri="{BB962C8B-B14F-4D97-AF65-F5344CB8AC3E}">
        <p14:creationId xmlns:p14="http://schemas.microsoft.com/office/powerpoint/2010/main" val="624801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smtClean="0">
                <a:latin typeface="Arial" panose="020B0604020202020204" pitchFamily="34" charset="0"/>
                <a:cs typeface="Arial" panose="020B0604020202020204" pitchFamily="34" charset="0"/>
              </a:rPr>
              <a:t>Анализ данных</a:t>
            </a:r>
            <a:endParaRPr lang="ru-RU"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a:xfrm>
            <a:off x="3459162" y="548720"/>
            <a:ext cx="253015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a:normAutofit/>
          </a:bodyPr>
          <a:lstStyle/>
          <a:p>
            <a:r>
              <a:rPr lang="ru-RU" sz="3500" b="1" dirty="0" smtClean="0">
                <a:latin typeface="Arial" panose="020B0604020202020204" pitchFamily="34" charset="0"/>
                <a:cs typeface="Arial" panose="020B0604020202020204" pitchFamily="34" charset="0"/>
              </a:rPr>
              <a:t>Темы дисциплины</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330676"/>
            <a:ext cx="11057971" cy="3745092"/>
          </a:xfrm>
        </p:spPr>
        <p:txBody>
          <a:bodyPr numCol="1"/>
          <a:lstStyle/>
          <a:p>
            <a:pPr algn="just"/>
            <a:r>
              <a:rPr lang="ru-RU" sz="2200" b="1" dirty="0" smtClean="0">
                <a:solidFill>
                  <a:schemeClr val="bg2">
                    <a:lumMod val="10000"/>
                  </a:schemeClr>
                </a:solidFill>
                <a:latin typeface="Arial" panose="020B0604020202020204" pitchFamily="34" charset="0"/>
                <a:cs typeface="Arial" panose="020B0604020202020204" pitchFamily="34" charset="0"/>
              </a:rPr>
              <a:t>Тема </a:t>
            </a:r>
            <a:r>
              <a:rPr lang="ru-RU" sz="2200" b="1" dirty="0">
                <a:solidFill>
                  <a:schemeClr val="bg2">
                    <a:lumMod val="10000"/>
                  </a:schemeClr>
                </a:solidFill>
                <a:latin typeface="Arial" panose="020B0604020202020204" pitchFamily="34" charset="0"/>
                <a:cs typeface="Arial" panose="020B0604020202020204" pitchFamily="34" charset="0"/>
              </a:rPr>
              <a:t>8. Анализ временных рядов</a:t>
            </a:r>
          </a:p>
          <a:p>
            <a:pPr algn="just"/>
            <a:r>
              <a:rPr lang="ru-RU" sz="2200" dirty="0">
                <a:solidFill>
                  <a:schemeClr val="bg2">
                    <a:lumMod val="10000"/>
                  </a:schemeClr>
                </a:solidFill>
                <a:latin typeface="Arial" panose="020B0604020202020204" pitchFamily="34" charset="0"/>
                <a:cs typeface="Arial" panose="020B0604020202020204" pitchFamily="34" charset="0"/>
              </a:rPr>
              <a:t>Модели </a:t>
            </a:r>
            <a:r>
              <a:rPr lang="en-US" sz="2200" dirty="0">
                <a:solidFill>
                  <a:schemeClr val="bg2">
                    <a:lumMod val="10000"/>
                  </a:schemeClr>
                </a:solidFill>
                <a:latin typeface="Arial" panose="020B0604020202020204" pitchFamily="34" charset="0"/>
                <a:cs typeface="Arial" panose="020B0604020202020204" pitchFamily="34" charset="0"/>
              </a:rPr>
              <a:t>ARIMA</a:t>
            </a:r>
            <a:r>
              <a:rPr lang="ru-RU" sz="2200" dirty="0">
                <a:solidFill>
                  <a:schemeClr val="bg2">
                    <a:lumMod val="10000"/>
                  </a:schemeClr>
                </a:solidFill>
                <a:latin typeface="Arial" panose="020B0604020202020204" pitchFamily="34" charset="0"/>
                <a:cs typeface="Arial" panose="020B0604020202020204" pitchFamily="34" charset="0"/>
              </a:rPr>
              <a:t>. Восстановление пропущенных значений. Прогнозирование значений на будущие периоды. </a:t>
            </a:r>
            <a:endParaRPr lang="ru-RU" sz="2200" b="1" dirty="0">
              <a:solidFill>
                <a:schemeClr val="bg2">
                  <a:lumMod val="10000"/>
                </a:schemeClr>
              </a:solidFill>
              <a:latin typeface="Arial" panose="020B0604020202020204" pitchFamily="34" charset="0"/>
              <a:cs typeface="Arial" panose="020B0604020202020204" pitchFamily="34" charset="0"/>
            </a:endParaRPr>
          </a:p>
          <a:p>
            <a:pPr algn="just"/>
            <a:r>
              <a:rPr lang="ru-RU" sz="2200" b="1" dirty="0">
                <a:solidFill>
                  <a:schemeClr val="bg2">
                    <a:lumMod val="10000"/>
                  </a:schemeClr>
                </a:solidFill>
                <a:latin typeface="Arial" panose="020B0604020202020204" pitchFamily="34" charset="0"/>
                <a:cs typeface="Arial" panose="020B0604020202020204" pitchFamily="34" charset="0"/>
              </a:rPr>
              <a:t>Тема 9. Сбор данных в сети Интернет</a:t>
            </a:r>
            <a:endParaRPr lang="ru-RU" sz="2200" dirty="0">
              <a:solidFill>
                <a:schemeClr val="bg2">
                  <a:lumMod val="10000"/>
                </a:schemeClr>
              </a:solidFill>
              <a:latin typeface="Arial" panose="020B0604020202020204" pitchFamily="34" charset="0"/>
              <a:cs typeface="Arial" panose="020B0604020202020204" pitchFamily="34" charset="0"/>
            </a:endParaRPr>
          </a:p>
          <a:p>
            <a:pPr algn="just"/>
            <a:r>
              <a:rPr lang="ru-RU" sz="2200" dirty="0">
                <a:solidFill>
                  <a:schemeClr val="bg2">
                    <a:lumMod val="10000"/>
                  </a:schemeClr>
                </a:solidFill>
                <a:latin typeface="Arial" panose="020B0604020202020204" pitchFamily="34" charset="0"/>
                <a:cs typeface="Arial" panose="020B0604020202020204" pitchFamily="34" charset="0"/>
              </a:rPr>
              <a:t>Извлечение данных из веб-страниц. Библиотека </a:t>
            </a:r>
            <a:r>
              <a:rPr lang="en-US" sz="2200" dirty="0">
                <a:solidFill>
                  <a:schemeClr val="bg2">
                    <a:lumMod val="10000"/>
                  </a:schemeClr>
                </a:solidFill>
                <a:latin typeface="Arial" panose="020B0604020202020204" pitchFamily="34" charset="0"/>
                <a:cs typeface="Arial" panose="020B0604020202020204" pitchFamily="34" charset="0"/>
              </a:rPr>
              <a:t>b</a:t>
            </a:r>
            <a:r>
              <a:rPr lang="ru-RU" sz="2200" dirty="0" err="1">
                <a:solidFill>
                  <a:schemeClr val="bg2">
                    <a:lumMod val="10000"/>
                  </a:schemeClr>
                </a:solidFill>
                <a:latin typeface="Arial" panose="020B0604020202020204" pitchFamily="34" charset="0"/>
                <a:cs typeface="Arial" panose="020B0604020202020204" pitchFamily="34" charset="0"/>
              </a:rPr>
              <a:t>eautifulsoup</a:t>
            </a:r>
            <a:r>
              <a:rPr lang="ru-RU" sz="2200" dirty="0">
                <a:solidFill>
                  <a:schemeClr val="bg2">
                    <a:lumMod val="10000"/>
                  </a:schemeClr>
                </a:solidFill>
                <a:latin typeface="Arial" panose="020B0604020202020204" pitchFamily="34" charset="0"/>
                <a:cs typeface="Arial" panose="020B0604020202020204" pitchFamily="34" charset="0"/>
              </a:rPr>
              <a:t>.</a:t>
            </a:r>
          </a:p>
          <a:p>
            <a:endParaRPr lang="ru-RU" sz="22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smtClean="0">
                <a:latin typeface="Arial" panose="020B0604020202020204" pitchFamily="34" charset="0"/>
                <a:cs typeface="Arial" panose="020B0604020202020204" pitchFamily="34" charset="0"/>
              </a:rPr>
              <a:t>Введение</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29157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502725"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47785"/>
            <a:ext cx="11382946" cy="777025"/>
          </a:xfrm>
        </p:spPr>
        <p:txBody>
          <a:bodyPr>
            <a:noAutofit/>
          </a:bodyPr>
          <a:lstStyle/>
          <a:p>
            <a:r>
              <a:rPr lang="ru-RU" sz="3300" b="1" dirty="0">
                <a:latin typeface="Arial" panose="020B0604020202020204" pitchFamily="34" charset="0"/>
                <a:cs typeface="Arial" panose="020B0604020202020204" pitchFamily="34" charset="0"/>
              </a:rPr>
              <a:t>Заострённость распределения (</a:t>
            </a:r>
            <a:r>
              <a:rPr lang="en-US" sz="3300" b="1" dirty="0">
                <a:latin typeface="Arial" panose="020B0604020202020204" pitchFamily="34" charset="0"/>
                <a:cs typeface="Arial" panose="020B0604020202020204" pitchFamily="34" charset="0"/>
              </a:rPr>
              <a:t>Kurtosis</a:t>
            </a:r>
            <a:r>
              <a:rPr lang="ru-RU" sz="3300" b="1" dirty="0">
                <a:latin typeface="Arial" panose="020B0604020202020204" pitchFamily="34" charset="0"/>
                <a:cs typeface="Arial" panose="020B0604020202020204" pitchFamily="34" charset="0"/>
              </a:rPr>
              <a:t>)</a:t>
            </a:r>
          </a:p>
        </p:txBody>
      </p:sp>
      <p:sp>
        <p:nvSpPr>
          <p:cNvPr id="5" name="Текст 4"/>
          <p:cNvSpPr>
            <a:spLocks noGrp="1"/>
          </p:cNvSpPr>
          <p:nvPr>
            <p:ph type="body" sz="quarter" idx="12"/>
          </p:nvPr>
        </p:nvSpPr>
        <p:spPr>
          <a:xfrm>
            <a:off x="585881" y="2370985"/>
            <a:ext cx="11057971" cy="4017599"/>
          </a:xfrm>
        </p:spPr>
        <p:txBody>
          <a:bodyPr numCol="1"/>
          <a:lstStyle/>
          <a:p>
            <a:pPr algn="just">
              <a:tabLst>
                <a:tab pos="723900" algn="l"/>
              </a:tabLst>
            </a:pPr>
            <a:r>
              <a:rPr lang="en-US" sz="2400" dirty="0">
                <a:solidFill>
                  <a:schemeClr val="bg2">
                    <a:lumMod val="10000"/>
                  </a:schemeClr>
                </a:solidFill>
                <a:latin typeface="Arial" panose="020B0604020202020204" pitchFamily="34" charset="0"/>
                <a:cs typeface="Arial" panose="020B0604020202020204" pitchFamily="34" charset="0"/>
              </a:rPr>
              <a:t>	</a:t>
            </a:r>
            <a:r>
              <a:rPr lang="ru-RU" sz="2400" dirty="0">
                <a:solidFill>
                  <a:schemeClr val="bg2">
                    <a:lumMod val="10000"/>
                  </a:schemeClr>
                </a:solidFill>
                <a:latin typeface="Arial" panose="020B0604020202020204" pitchFamily="34" charset="0"/>
                <a:cs typeface="Arial" panose="020B0604020202020204" pitchFamily="34" charset="0"/>
              </a:rPr>
              <a:t>Распределения также могут различаться по степени заострённости/пологости (эксцесс). Показывает степень кластеризации распределения. Пологое распределение имеет «длинные хвосты».</a:t>
            </a:r>
          </a:p>
          <a:p>
            <a:pPr algn="just">
              <a:tabLst>
                <a:tab pos="723900" algn="l"/>
              </a:tabLst>
            </a:pPr>
            <a:r>
              <a:rPr lang="ru-RU" sz="2400" dirty="0">
                <a:solidFill>
                  <a:schemeClr val="bg2">
                    <a:lumMod val="10000"/>
                  </a:schemeClr>
                </a:solidFill>
                <a:latin typeface="Arial" panose="020B0604020202020204" pitchFamily="34" charset="0"/>
                <a:cs typeface="Arial" panose="020B0604020202020204" pitchFamily="34" charset="0"/>
              </a:rPr>
              <a:t>	Островершинное распределение (распределение с эксцессом выше нормального) предполагает значение показателя эксцесса, превышающее 3.  </a:t>
            </a:r>
          </a:p>
          <a:p>
            <a:pPr algn="just">
              <a:tabLst>
                <a:tab pos="723900" algn="l"/>
              </a:tabLst>
            </a:pPr>
            <a:r>
              <a:rPr lang="ru-RU" sz="2400" dirty="0">
                <a:solidFill>
                  <a:schemeClr val="bg2">
                    <a:lumMod val="10000"/>
                  </a:schemeClr>
                </a:solidFill>
                <a:latin typeface="Arial" panose="020B0604020202020204" pitchFamily="34" charset="0"/>
                <a:cs typeface="Arial" panose="020B0604020202020204" pitchFamily="34" charset="0"/>
              </a:rPr>
              <a:t>	Плосковершинное распределение (распределение с эксцессом ниже нормального) предполагает значение показателя эксцесса меньше 3.</a:t>
            </a:r>
          </a:p>
          <a:p>
            <a:pPr algn="just">
              <a:tabLst>
                <a:tab pos="723900" algn="l"/>
              </a:tabLst>
            </a:pPr>
            <a:endParaRPr lang="ru-RU" sz="24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spTree>
    <p:extLst>
      <p:ext uri="{BB962C8B-B14F-4D97-AF65-F5344CB8AC3E}">
        <p14:creationId xmlns:p14="http://schemas.microsoft.com/office/powerpoint/2010/main" val="25131335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658173"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47785"/>
            <a:ext cx="11382946" cy="777025"/>
          </a:xfrm>
        </p:spPr>
        <p:txBody>
          <a:bodyPr>
            <a:noAutofit/>
          </a:bodyPr>
          <a:lstStyle/>
          <a:p>
            <a:r>
              <a:rPr lang="ru-RU" sz="3300" b="1" dirty="0">
                <a:latin typeface="Arial" panose="020B0604020202020204" pitchFamily="34" charset="0"/>
                <a:cs typeface="Arial" panose="020B0604020202020204" pitchFamily="34" charset="0"/>
              </a:rPr>
              <a:t>Заострённость распределения (</a:t>
            </a:r>
            <a:r>
              <a:rPr lang="en-US" sz="3300" b="1" dirty="0">
                <a:latin typeface="Arial" panose="020B0604020202020204" pitchFamily="34" charset="0"/>
                <a:cs typeface="Arial" panose="020B0604020202020204" pitchFamily="34" charset="0"/>
              </a:rPr>
              <a:t>Kurtosis</a:t>
            </a:r>
            <a:r>
              <a:rPr lang="ru-RU" sz="3300" b="1" dirty="0">
                <a:latin typeface="Arial" panose="020B0604020202020204" pitchFamily="34" charset="0"/>
                <a:cs typeface="Arial" panose="020B0604020202020204" pitchFamily="34" charset="0"/>
              </a:rPr>
              <a:t>)</a:t>
            </a:r>
          </a:p>
        </p:txBody>
      </p:sp>
      <p:sp>
        <p:nvSpPr>
          <p:cNvPr id="6" name="Текст 5"/>
          <p:cNvSpPr>
            <a:spLocks noGrp="1"/>
          </p:cNvSpPr>
          <p:nvPr>
            <p:ph type="body" sz="quarter" idx="15"/>
          </p:nvPr>
        </p:nvSpPr>
        <p:spPr>
          <a:xfrm>
            <a:off x="6259892" y="548720"/>
            <a:ext cx="3899092"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l="19937" r="22002" b="15359"/>
          <a:stretch>
            <a:fillRect/>
          </a:stretch>
        </p:blipFill>
        <p:spPr bwMode="auto">
          <a:xfrm>
            <a:off x="2437493" y="3152095"/>
            <a:ext cx="72278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
          <p:cNvSpPr txBox="1">
            <a:spLocks noChangeArrowheads="1"/>
          </p:cNvSpPr>
          <p:nvPr/>
        </p:nvSpPr>
        <p:spPr bwMode="auto">
          <a:xfrm>
            <a:off x="2653393" y="5992132"/>
            <a:ext cx="33845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ru-RU" sz="2000" dirty="0">
                <a:latin typeface="Arial" panose="020B0604020202020204" pitchFamily="34" charset="0"/>
                <a:cs typeface="Arial" panose="020B0604020202020204" pitchFamily="34" charset="0"/>
              </a:rPr>
              <a:t>Пиковое распределение</a:t>
            </a: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kurtosis &gt; 3</a:t>
            </a:r>
            <a:endParaRPr lang="ru-RU" sz="2000" dirty="0">
              <a:latin typeface="Arial" panose="020B0604020202020204" pitchFamily="34" charset="0"/>
              <a:cs typeface="Arial" panose="020B0604020202020204" pitchFamily="34" charset="0"/>
            </a:endParaRPr>
          </a:p>
        </p:txBody>
      </p:sp>
      <p:sp>
        <p:nvSpPr>
          <p:cNvPr id="11" name="TextBox 11"/>
          <p:cNvSpPr txBox="1">
            <a:spLocks noChangeArrowheads="1"/>
          </p:cNvSpPr>
          <p:nvPr/>
        </p:nvSpPr>
        <p:spPr bwMode="auto">
          <a:xfrm>
            <a:off x="6541181" y="5992132"/>
            <a:ext cx="33845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ru-RU" sz="2000" dirty="0">
                <a:latin typeface="Arial" panose="020B0604020202020204" pitchFamily="34" charset="0"/>
                <a:cs typeface="Arial" panose="020B0604020202020204" pitchFamily="34" charset="0"/>
              </a:rPr>
              <a:t>Пологое распределение</a:t>
            </a:r>
            <a:endParaRPr lang="en-US" sz="20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kurtosis &lt;3</a:t>
            </a:r>
            <a:endParaRPr lang="ru-RU" sz="2000" dirty="0">
              <a:latin typeface="Arial" panose="020B0604020202020204" pitchFamily="34" charset="0"/>
              <a:cs typeface="Arial" panose="020B0604020202020204" pitchFamily="34" charset="0"/>
            </a:endParaRPr>
          </a:p>
        </p:txBody>
      </p:sp>
      <p:pic>
        <p:nvPicPr>
          <p:cNvPr id="21508" name="Picture 4" descr="https://miro.medium.com/max/700/1*3VoJeU1_HR47ORCjt9oRJA.png"/>
          <p:cNvPicPr>
            <a:picLocks noChangeAspect="1" noChangeArrowheads="1"/>
          </p:cNvPicPr>
          <p:nvPr/>
        </p:nvPicPr>
        <p:blipFill rotWithShape="1">
          <a:blip r:embed="rId3">
            <a:extLst>
              <a:ext uri="{28A0092B-C50C-407E-A947-70E740481C1C}">
                <a14:useLocalDpi xmlns:a14="http://schemas.microsoft.com/office/drawing/2010/main" val="0"/>
              </a:ext>
            </a:extLst>
          </a:blip>
          <a:srcRect r="50046" b="71850"/>
          <a:stretch/>
        </p:blipFill>
        <p:spPr bwMode="auto">
          <a:xfrm>
            <a:off x="3210492" y="2038777"/>
            <a:ext cx="4935511" cy="11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882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a:latin typeface="Arial" panose="020B0604020202020204" pitchFamily="34" charset="0"/>
                <a:cs typeface="Arial" panose="020B0604020202020204" pitchFamily="34" charset="0"/>
              </a:rPr>
              <a:t>Анализ данных</a:t>
            </a:r>
          </a:p>
        </p:txBody>
      </p:sp>
      <p:sp>
        <p:nvSpPr>
          <p:cNvPr id="3" name="Текст 2"/>
          <p:cNvSpPr>
            <a:spLocks noGrp="1"/>
          </p:cNvSpPr>
          <p:nvPr>
            <p:ph type="body" sz="quarter" idx="14"/>
          </p:nvPr>
        </p:nvSpPr>
        <p:spPr>
          <a:xfrm>
            <a:off x="3459162" y="548720"/>
            <a:ext cx="243871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a:xfrm>
            <a:off x="585897" y="1447785"/>
            <a:ext cx="11382946" cy="777025"/>
          </a:xfrm>
        </p:spPr>
        <p:txBody>
          <a:bodyPr>
            <a:noAutofit/>
          </a:bodyPr>
          <a:lstStyle/>
          <a:p>
            <a:r>
              <a:rPr lang="ru-RU" sz="3300" b="1" dirty="0">
                <a:latin typeface="Arial" panose="020B0604020202020204" pitchFamily="34" charset="0"/>
                <a:cs typeface="Arial" panose="020B0604020202020204" pitchFamily="34" charset="0"/>
              </a:rPr>
              <a:t>Заострённость распределения (</a:t>
            </a:r>
            <a:r>
              <a:rPr lang="en-US" sz="3300" b="1" dirty="0">
                <a:latin typeface="Arial" panose="020B0604020202020204" pitchFamily="34" charset="0"/>
                <a:cs typeface="Arial" panose="020B0604020202020204" pitchFamily="34" charset="0"/>
              </a:rPr>
              <a:t>Kurtosis</a:t>
            </a:r>
            <a:r>
              <a:rPr lang="ru-RU" sz="3300" b="1" dirty="0">
                <a:latin typeface="Arial" panose="020B0604020202020204" pitchFamily="34" charset="0"/>
                <a:cs typeface="Arial" panose="020B0604020202020204" pitchFamily="34" charset="0"/>
              </a:rPr>
              <a:t>)</a:t>
            </a:r>
          </a:p>
        </p:txBody>
      </p:sp>
      <p:sp>
        <p:nvSpPr>
          <p:cNvPr id="6" name="Текст 5"/>
          <p:cNvSpPr>
            <a:spLocks noGrp="1"/>
          </p:cNvSpPr>
          <p:nvPr>
            <p:ph type="body" sz="quarter" idx="15"/>
          </p:nvPr>
        </p:nvSpPr>
        <p:spPr>
          <a:xfrm>
            <a:off x="6259892" y="548720"/>
            <a:ext cx="3880804" cy="408109"/>
          </a:xfrm>
        </p:spPr>
        <p:txBody>
          <a:bodyPr/>
          <a:lstStyle/>
          <a:p>
            <a:pPr algn="ctr"/>
            <a:r>
              <a:rPr lang="ru-RU" sz="1800" dirty="0">
                <a:latin typeface="Arial" panose="020B0604020202020204" pitchFamily="34" charset="0"/>
                <a:cs typeface="Arial" panose="020B0604020202020204" pitchFamily="34" charset="0"/>
              </a:rPr>
              <a:t>Описательная статистика</a:t>
            </a:r>
          </a:p>
        </p:txBody>
      </p:sp>
      <p:pic>
        <p:nvPicPr>
          <p:cNvPr id="12" name="Picture 2" descr="Картинки по запросу &quot;kurtosis formula 3&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216" y="2224810"/>
            <a:ext cx="7542471" cy="434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980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95C0D-D7DC-EF40-9E45-F5F0A4817CD2}"/>
              </a:ext>
            </a:extLst>
          </p:cNvPr>
          <p:cNvSpPr>
            <a:spLocks noGrp="1"/>
          </p:cNvSpPr>
          <p:nvPr>
            <p:ph type="title"/>
          </p:nvPr>
        </p:nvSpPr>
        <p:spPr>
          <a:xfrm>
            <a:off x="2628167" y="3188442"/>
            <a:ext cx="7634059" cy="1978323"/>
          </a:xfrm>
        </p:spPr>
        <p:txBody>
          <a:bodyPr/>
          <a:lstStyle/>
          <a:p>
            <a:r>
              <a:rPr lang="ru-RU" b="1" dirty="0">
                <a:latin typeface="Arial" panose="020B0604020202020204" pitchFamily="34" charset="0"/>
                <a:cs typeface="Arial" panose="020B0604020202020204" pitchFamily="34" charset="0"/>
              </a:rPr>
              <a:t>Спасибо за внимание!</a:t>
            </a:r>
            <a:endParaRPr lang="ru-RU"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2B85EA7E-BEC4-B745-B2A8-D4E4AFC614FC}"/>
              </a:ext>
            </a:extLst>
          </p:cNvPr>
          <p:cNvSpPr>
            <a:spLocks noGrp="1"/>
          </p:cNvSpPr>
          <p:nvPr>
            <p:ph type="body" sz="quarter" idx="10"/>
          </p:nvPr>
        </p:nvSpPr>
        <p:spPr>
          <a:xfrm>
            <a:off x="2074947" y="1187841"/>
            <a:ext cx="3935236" cy="435163"/>
          </a:xfrm>
        </p:spPr>
        <p:txBody>
          <a:bodyPr/>
          <a:lstStyle/>
          <a:p>
            <a:r>
              <a:rPr lang="ru-RU" sz="1900" dirty="0">
                <a:latin typeface="Arial" panose="020B0604020202020204" pitchFamily="34" charset="0"/>
                <a:cs typeface="Arial" panose="020B0604020202020204" pitchFamily="34" charset="0"/>
              </a:rPr>
              <a:t>Факультет компьютерных наук</a:t>
            </a:r>
          </a:p>
        </p:txBody>
      </p:sp>
      <p:sp>
        <p:nvSpPr>
          <p:cNvPr id="8" name="Текст 2">
            <a:extLst>
              <a:ext uri="{FF2B5EF4-FFF2-40B4-BE49-F238E27FC236}">
                <a16:creationId xmlns:a16="http://schemas.microsoft.com/office/drawing/2014/main" id="{2B85EA7E-BEC4-B745-B2A8-D4E4AFC614FC}"/>
              </a:ext>
            </a:extLst>
          </p:cNvPr>
          <p:cNvSpPr txBox="1">
            <a:spLocks/>
          </p:cNvSpPr>
          <p:nvPr/>
        </p:nvSpPr>
        <p:spPr>
          <a:xfrm>
            <a:off x="6204857" y="1193280"/>
            <a:ext cx="230142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900" dirty="0">
                <a:latin typeface="Arial" panose="020B0604020202020204" pitchFamily="34" charset="0"/>
                <a:cs typeface="Arial" panose="020B0604020202020204" pitchFamily="34" charset="0"/>
              </a:rPr>
              <a:t>Анализ данных</a:t>
            </a:r>
          </a:p>
        </p:txBody>
      </p:sp>
      <p:sp>
        <p:nvSpPr>
          <p:cNvPr id="10" name="Текст 2">
            <a:extLst>
              <a:ext uri="{FF2B5EF4-FFF2-40B4-BE49-F238E27FC236}">
                <a16:creationId xmlns:a16="http://schemas.microsoft.com/office/drawing/2014/main" id="{2B85EA7E-BEC4-B745-B2A8-D4E4AFC614FC}"/>
              </a:ext>
            </a:extLst>
          </p:cNvPr>
          <p:cNvSpPr txBox="1">
            <a:spLocks/>
          </p:cNvSpPr>
          <p:nvPr/>
        </p:nvSpPr>
        <p:spPr>
          <a:xfrm>
            <a:off x="9107120" y="1198719"/>
            <a:ext cx="1773150" cy="4351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buFont typeface="Arial" panose="020B0604020202020204" pitchFamily="34" charset="0"/>
              <a:buNone/>
              <a:defRPr sz="1600" b="0" i="0" kern="1200">
                <a:solidFill>
                  <a:schemeClr val="tx1"/>
                </a:solidFill>
                <a:latin typeface="HSE Sans" panose="02000000000000000000" pitchFamily="2"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1900" dirty="0">
                <a:latin typeface="Arial" panose="020B0604020202020204" pitchFamily="34" charset="0"/>
                <a:cs typeface="Arial" panose="020B0604020202020204" pitchFamily="34" charset="0"/>
              </a:rPr>
              <a:t>Москва </a:t>
            </a:r>
            <a:r>
              <a:rPr lang="ru-RU" sz="1900" dirty="0" smtClean="0">
                <a:latin typeface="Arial" panose="020B0604020202020204" pitchFamily="34" charset="0"/>
                <a:cs typeface="Arial" panose="020B0604020202020204" pitchFamily="34" charset="0"/>
              </a:rPr>
              <a:t>202</a:t>
            </a:r>
            <a:r>
              <a:rPr lang="ru-RU" sz="1900"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1132783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smtClean="0">
                <a:latin typeface="Arial" panose="020B0604020202020204" pitchFamily="34" charset="0"/>
                <a:cs typeface="Arial" panose="020B0604020202020204" pitchFamily="34" charset="0"/>
              </a:rPr>
              <a:t>Анализ данных</a:t>
            </a:r>
            <a:endParaRPr lang="ru-RU"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a:xfrm>
            <a:off x="3459162" y="548720"/>
            <a:ext cx="253015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a:normAutofit/>
          </a:bodyPr>
          <a:lstStyle/>
          <a:p>
            <a:r>
              <a:rPr lang="ru-RU" sz="3500" b="1" dirty="0" smtClean="0">
                <a:latin typeface="Arial" panose="020B0604020202020204" pitchFamily="34" charset="0"/>
                <a:cs typeface="Arial" panose="020B0604020202020204" pitchFamily="34" charset="0"/>
              </a:rPr>
              <a:t>Оценивание</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66668"/>
            <a:ext cx="11057971" cy="3745092"/>
          </a:xfrm>
        </p:spPr>
        <p:txBody>
          <a:bodyPr numCol="1"/>
          <a:lstStyle/>
          <a:p>
            <a:pPr algn="just"/>
            <a:r>
              <a:rPr lang="ru-RU" sz="2200" dirty="0">
                <a:solidFill>
                  <a:schemeClr val="bg2">
                    <a:lumMod val="10000"/>
                  </a:schemeClr>
                </a:solidFill>
                <a:latin typeface="Arial" panose="020B0604020202020204" pitchFamily="34" charset="0"/>
                <a:cs typeface="Arial" panose="020B0604020202020204" pitchFamily="34" charset="0"/>
              </a:rPr>
              <a:t>Практические задания – 20%</a:t>
            </a:r>
          </a:p>
          <a:p>
            <a:pPr algn="just"/>
            <a:r>
              <a:rPr lang="ru-RU" sz="2200" dirty="0">
                <a:solidFill>
                  <a:schemeClr val="bg2">
                    <a:lumMod val="10000"/>
                  </a:schemeClr>
                </a:solidFill>
                <a:latin typeface="Arial" panose="020B0604020202020204" pitchFamily="34" charset="0"/>
                <a:cs typeface="Arial" panose="020B0604020202020204" pitchFamily="34" charset="0"/>
              </a:rPr>
              <a:t>Исследовательский проект – 20%</a:t>
            </a:r>
          </a:p>
          <a:p>
            <a:pPr algn="just"/>
            <a:r>
              <a:rPr lang="ru-RU" sz="2200" dirty="0">
                <a:solidFill>
                  <a:schemeClr val="bg2">
                    <a:lumMod val="10000"/>
                  </a:schemeClr>
                </a:solidFill>
                <a:latin typeface="Arial" panose="020B0604020202020204" pitchFamily="34" charset="0"/>
                <a:cs typeface="Arial" panose="020B0604020202020204" pitchFamily="34" charset="0"/>
              </a:rPr>
              <a:t>Контрольная работа 1 – 15%</a:t>
            </a:r>
          </a:p>
          <a:p>
            <a:pPr algn="just"/>
            <a:r>
              <a:rPr lang="ru-RU" sz="2200" dirty="0">
                <a:solidFill>
                  <a:schemeClr val="bg2">
                    <a:lumMod val="10000"/>
                  </a:schemeClr>
                </a:solidFill>
                <a:latin typeface="Arial" panose="020B0604020202020204" pitchFamily="34" charset="0"/>
                <a:cs typeface="Arial" panose="020B0604020202020204" pitchFamily="34" charset="0"/>
              </a:rPr>
              <a:t>Контрольная работа 2 – 15%</a:t>
            </a:r>
          </a:p>
          <a:p>
            <a:pPr algn="just"/>
            <a:r>
              <a:rPr lang="ru-RU" sz="2200" dirty="0">
                <a:solidFill>
                  <a:schemeClr val="bg2">
                    <a:lumMod val="10000"/>
                  </a:schemeClr>
                </a:solidFill>
                <a:latin typeface="Arial" panose="020B0604020202020204" pitchFamily="34" charset="0"/>
                <a:cs typeface="Arial" panose="020B0604020202020204" pitchFamily="34" charset="0"/>
              </a:rPr>
              <a:t>Письменный экзамен – 30</a:t>
            </a:r>
            <a:r>
              <a:rPr lang="ru-RU" sz="2200" dirty="0" smtClean="0">
                <a:solidFill>
                  <a:schemeClr val="bg2">
                    <a:lumMod val="10000"/>
                  </a:schemeClr>
                </a:solidFill>
                <a:latin typeface="Arial" panose="020B0604020202020204" pitchFamily="34" charset="0"/>
                <a:cs typeface="Arial" panose="020B0604020202020204" pitchFamily="34" charset="0"/>
              </a:rPr>
              <a:t>%</a:t>
            </a:r>
            <a:endParaRPr lang="ru-RU" sz="2000" dirty="0">
              <a:solidFill>
                <a:schemeClr val="bg2">
                  <a:lumMod val="10000"/>
                </a:schemeClr>
              </a:solidFill>
              <a:latin typeface="Arial" panose="020B0604020202020204" pitchFamily="34" charset="0"/>
              <a:cs typeface="Arial" panose="020B0604020202020204" pitchFamily="34" charset="0"/>
            </a:endParaRPr>
          </a:p>
          <a:p>
            <a:pPr algn="just"/>
            <a:r>
              <a:rPr lang="ru-RU" sz="2000" i="1" dirty="0">
                <a:solidFill>
                  <a:schemeClr val="bg2">
                    <a:lumMod val="10000"/>
                  </a:schemeClr>
                </a:solidFill>
                <a:latin typeface="Arial" panose="020B0604020202020204" pitchFamily="34" charset="0"/>
                <a:cs typeface="Arial" panose="020B0604020202020204" pitchFamily="34" charset="0"/>
              </a:rPr>
              <a:t>При условии выполнения более 50% заданий текущего контроля студент может быть освобождён от сдачи экзамена. В этом случае формула расчёта итоговой оценки выглядит следующим образом: </a:t>
            </a:r>
            <a:endParaRPr lang="en-US" sz="2000" i="1" dirty="0">
              <a:solidFill>
                <a:schemeClr val="bg2">
                  <a:lumMod val="10000"/>
                </a:schemeClr>
              </a:solidFill>
              <a:latin typeface="Arial" panose="020B0604020202020204" pitchFamily="34" charset="0"/>
              <a:cs typeface="Arial" panose="020B0604020202020204" pitchFamily="34" charset="0"/>
            </a:endParaRPr>
          </a:p>
          <a:p>
            <a:pPr algn="ctr"/>
            <a:r>
              <a:rPr lang="ru-RU" sz="2000" i="1" dirty="0">
                <a:solidFill>
                  <a:schemeClr val="bg2">
                    <a:lumMod val="10000"/>
                  </a:schemeClr>
                </a:solidFill>
                <a:latin typeface="Arial" panose="020B0604020202020204" pitchFamily="34" charset="0"/>
                <a:cs typeface="Arial" panose="020B0604020202020204" pitchFamily="34" charset="0"/>
              </a:rPr>
              <a:t>Итоговая оценка = 0.3 * Исследовательский проект </a:t>
            </a:r>
            <a:r>
              <a:rPr lang="ru-RU" sz="2000" i="1" dirty="0" smtClean="0">
                <a:solidFill>
                  <a:schemeClr val="bg2">
                    <a:lumMod val="10000"/>
                  </a:schemeClr>
                </a:solidFill>
                <a:latin typeface="Arial" panose="020B0604020202020204" pitchFamily="34" charset="0"/>
                <a:cs typeface="Arial" panose="020B0604020202020204" pitchFamily="34" charset="0"/>
              </a:rPr>
              <a:t>+ </a:t>
            </a:r>
            <a:r>
              <a:rPr lang="ru-RU" sz="2000" i="1" dirty="0">
                <a:solidFill>
                  <a:schemeClr val="bg2">
                    <a:lumMod val="10000"/>
                  </a:schemeClr>
                </a:solidFill>
                <a:latin typeface="Arial" panose="020B0604020202020204" pitchFamily="34" charset="0"/>
                <a:cs typeface="Arial" panose="020B0604020202020204" pitchFamily="34" charset="0"/>
              </a:rPr>
              <a:t>0.2 * Контрольная работа 1 + </a:t>
            </a:r>
            <a:r>
              <a:rPr lang="ru-RU" sz="2000" i="1" dirty="0" smtClean="0">
                <a:solidFill>
                  <a:schemeClr val="bg2">
                    <a:lumMod val="10000"/>
                  </a:schemeClr>
                </a:solidFill>
                <a:latin typeface="Arial" panose="020B0604020202020204" pitchFamily="34" charset="0"/>
                <a:cs typeface="Arial" panose="020B0604020202020204" pitchFamily="34" charset="0"/>
              </a:rPr>
              <a:t/>
            </a:r>
            <a:br>
              <a:rPr lang="ru-RU" sz="2000" i="1" dirty="0" smtClean="0">
                <a:solidFill>
                  <a:schemeClr val="bg2">
                    <a:lumMod val="10000"/>
                  </a:schemeClr>
                </a:solidFill>
                <a:latin typeface="Arial" panose="020B0604020202020204" pitchFamily="34" charset="0"/>
                <a:cs typeface="Arial" panose="020B0604020202020204" pitchFamily="34" charset="0"/>
              </a:rPr>
            </a:br>
            <a:r>
              <a:rPr lang="ru-RU" sz="2000" i="1" dirty="0" smtClean="0">
                <a:solidFill>
                  <a:schemeClr val="bg2">
                    <a:lumMod val="10000"/>
                  </a:schemeClr>
                </a:solidFill>
                <a:latin typeface="Arial" panose="020B0604020202020204" pitchFamily="34" charset="0"/>
                <a:cs typeface="Arial" panose="020B0604020202020204" pitchFamily="34" charset="0"/>
              </a:rPr>
              <a:t>0.2 </a:t>
            </a:r>
            <a:r>
              <a:rPr lang="ru-RU" sz="2000" i="1" dirty="0">
                <a:solidFill>
                  <a:schemeClr val="bg2">
                    <a:lumMod val="10000"/>
                  </a:schemeClr>
                </a:solidFill>
                <a:latin typeface="Arial" panose="020B0604020202020204" pitchFamily="34" charset="0"/>
                <a:cs typeface="Arial" panose="020B0604020202020204" pitchFamily="34" charset="0"/>
              </a:rPr>
              <a:t>* Контрольная работа 2</a:t>
            </a:r>
            <a:r>
              <a:rPr lang="ru-RU" sz="2000" b="1" i="1" dirty="0">
                <a:solidFill>
                  <a:schemeClr val="bg2">
                    <a:lumMod val="10000"/>
                  </a:schemeClr>
                </a:solidFill>
                <a:latin typeface="Arial" panose="020B0604020202020204" pitchFamily="34" charset="0"/>
                <a:cs typeface="Arial" panose="020B0604020202020204" pitchFamily="34" charset="0"/>
              </a:rPr>
              <a:t> </a:t>
            </a:r>
            <a:r>
              <a:rPr lang="ru-RU" sz="2000" i="1" dirty="0">
                <a:solidFill>
                  <a:schemeClr val="bg2">
                    <a:lumMod val="10000"/>
                  </a:schemeClr>
                </a:solidFill>
                <a:latin typeface="Arial" panose="020B0604020202020204" pitchFamily="34" charset="0"/>
                <a:cs typeface="Arial" panose="020B0604020202020204" pitchFamily="34" charset="0"/>
              </a:rPr>
              <a:t>+ 0.3 * Практические задания</a:t>
            </a:r>
            <a:endParaRPr lang="ru-RU" sz="2000" i="1"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smtClean="0">
                <a:latin typeface="Arial" panose="020B0604020202020204" pitchFamily="34" charset="0"/>
                <a:cs typeface="Arial" panose="020B0604020202020204" pitchFamily="34" charset="0"/>
              </a:rPr>
              <a:t>Введение</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158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smtClean="0">
                <a:latin typeface="Arial" panose="020B0604020202020204" pitchFamily="34" charset="0"/>
                <a:cs typeface="Arial" panose="020B0604020202020204" pitchFamily="34" charset="0"/>
              </a:rPr>
              <a:t>Анализ данных</a:t>
            </a:r>
            <a:endParaRPr lang="ru-RU"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a:xfrm>
            <a:off x="3459162" y="548720"/>
            <a:ext cx="253015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a:normAutofit fontScale="90000"/>
          </a:bodyPr>
          <a:lstStyle/>
          <a:p>
            <a:r>
              <a:rPr lang="ru-RU" sz="3600" b="1" dirty="0">
                <a:latin typeface="Arial" panose="020B0604020202020204" pitchFamily="34" charset="0"/>
                <a:cs typeface="Arial" panose="020B0604020202020204" pitchFamily="34" charset="0"/>
              </a:rPr>
              <a:t>Как получить 9 или 10 за практические задания?</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66668"/>
            <a:ext cx="11057971" cy="3745092"/>
          </a:xfrm>
        </p:spPr>
        <p:txBody>
          <a:bodyPr numCol="1"/>
          <a:lstStyle/>
          <a:p>
            <a:pPr marL="434975" indent="-342900" algn="just">
              <a:buFont typeface="Arial" panose="020B0604020202020204" pitchFamily="34" charset="0"/>
              <a:buChar char="•"/>
            </a:pPr>
            <a:r>
              <a:rPr lang="ru-RU" sz="2200" dirty="0">
                <a:solidFill>
                  <a:schemeClr val="bg2">
                    <a:lumMod val="10000"/>
                  </a:schemeClr>
                </a:solidFill>
                <a:latin typeface="Arial" panose="020B0604020202020204" pitchFamily="34" charset="0"/>
                <a:cs typeface="Arial" panose="020B0604020202020204" pitchFamily="34" charset="0"/>
              </a:rPr>
              <a:t>Выполнить не только задачи в рамках полученного задания, но и расширить анализ, применить дополнительные приемы обработки и анализа данных, которые позволят получить новые знания об изучаемых объектах или выявить интересные тенденции в рассматриваемых данных.</a:t>
            </a:r>
          </a:p>
          <a:p>
            <a:pPr marL="434975" indent="-342900" algn="just">
              <a:buFont typeface="Arial" panose="020B0604020202020204" pitchFamily="34" charset="0"/>
              <a:buChar char="•"/>
            </a:pPr>
            <a:r>
              <a:rPr lang="ru-RU" sz="2200" dirty="0">
                <a:solidFill>
                  <a:schemeClr val="bg2">
                    <a:lumMod val="10000"/>
                  </a:schemeClr>
                </a:solidFill>
                <a:latin typeface="Arial" panose="020B0604020202020204" pitchFamily="34" charset="0"/>
                <a:cs typeface="Arial" panose="020B0604020202020204" pitchFamily="34" charset="0"/>
              </a:rPr>
              <a:t>Выступить с докладом на инициативную тему.</a:t>
            </a:r>
            <a:endParaRPr lang="en-US" sz="2200" dirty="0">
              <a:solidFill>
                <a:schemeClr val="bg2">
                  <a:lumMod val="10000"/>
                </a:schemeClr>
              </a:solidFill>
              <a:latin typeface="Arial" panose="020B0604020202020204" pitchFamily="34" charset="0"/>
              <a:cs typeface="Arial" panose="020B0604020202020204" pitchFamily="34" charset="0"/>
            </a:endParaRPr>
          </a:p>
          <a:p>
            <a:pPr marL="630238" lvl="1" algn="just"/>
            <a:r>
              <a:rPr lang="ru-RU" sz="1800" i="1" dirty="0" smtClean="0">
                <a:solidFill>
                  <a:schemeClr val="bg2">
                    <a:lumMod val="10000"/>
                  </a:schemeClr>
                </a:solidFill>
                <a:latin typeface="Arial" panose="020B0604020202020204" pitchFamily="34" charset="0"/>
                <a:cs typeface="Arial" panose="020B0604020202020204" pitchFamily="34" charset="0"/>
              </a:rPr>
              <a:t>Возможные </a:t>
            </a:r>
            <a:r>
              <a:rPr lang="ru-RU" sz="1800" i="1" dirty="0">
                <a:solidFill>
                  <a:schemeClr val="bg2">
                    <a:lumMod val="10000"/>
                  </a:schemeClr>
                </a:solidFill>
                <a:latin typeface="Arial" panose="020B0604020202020204" pitchFamily="34" charset="0"/>
                <a:cs typeface="Arial" panose="020B0604020202020204" pitchFamily="34" charset="0"/>
              </a:rPr>
              <a:t>темы на ближайшее занятие: </a:t>
            </a:r>
            <a:r>
              <a:rPr lang="en-US" sz="1800" i="1" dirty="0">
                <a:solidFill>
                  <a:schemeClr val="bg2">
                    <a:lumMod val="10000"/>
                  </a:schemeClr>
                </a:solidFill>
                <a:latin typeface="Arial" panose="020B0604020202020204" pitchFamily="34" charset="0"/>
                <a:cs typeface="Arial" panose="020B0604020202020204" pitchFamily="34" charset="0"/>
              </a:rPr>
              <a:t>code style</a:t>
            </a:r>
            <a:r>
              <a:rPr lang="ru-RU" sz="1800" i="1" dirty="0">
                <a:solidFill>
                  <a:schemeClr val="bg2">
                    <a:lumMod val="10000"/>
                  </a:schemeClr>
                </a:solidFill>
                <a:latin typeface="Arial" panose="020B0604020202020204" pitchFamily="34" charset="0"/>
                <a:cs typeface="Arial" panose="020B0604020202020204" pitchFamily="34" charset="0"/>
              </a:rPr>
              <a:t>, интересные библиотеки и функции, необычные графики, интерактивные графики. </a:t>
            </a:r>
            <a:endParaRPr lang="ru-RU" sz="1800" dirty="0">
              <a:solidFill>
                <a:schemeClr val="bg2">
                  <a:lumMod val="10000"/>
                </a:schemeClr>
              </a:solidFill>
              <a:latin typeface="Arial" panose="020B0604020202020204" pitchFamily="34" charset="0"/>
              <a:cs typeface="Arial" panose="020B0604020202020204" pitchFamily="34" charset="0"/>
            </a:endParaRPr>
          </a:p>
          <a:p>
            <a:pPr marL="434975" indent="-342900" algn="just">
              <a:buFont typeface="Arial" panose="020B0604020202020204" pitchFamily="34" charset="0"/>
              <a:buChar char="•"/>
            </a:pPr>
            <a:r>
              <a:rPr lang="ru-RU" sz="2200" dirty="0">
                <a:solidFill>
                  <a:schemeClr val="bg2">
                    <a:lumMod val="10000"/>
                  </a:schemeClr>
                </a:solidFill>
                <a:latin typeface="Arial" panose="020B0604020202020204" pitchFamily="34" charset="0"/>
                <a:cs typeface="Arial" panose="020B0604020202020204" pitchFamily="34" charset="0"/>
              </a:rPr>
              <a:t>Стать победителем в </a:t>
            </a:r>
            <a:r>
              <a:rPr lang="ru-RU" sz="2200" dirty="0" err="1">
                <a:solidFill>
                  <a:schemeClr val="bg2">
                    <a:lumMod val="10000"/>
                  </a:schemeClr>
                </a:solidFill>
                <a:latin typeface="Arial" panose="020B0604020202020204" pitchFamily="34" charset="0"/>
                <a:cs typeface="Arial" panose="020B0604020202020204" pitchFamily="34" charset="0"/>
              </a:rPr>
              <a:t>квизе</a:t>
            </a:r>
            <a:r>
              <a:rPr lang="ru-RU" sz="2200" dirty="0">
                <a:solidFill>
                  <a:schemeClr val="bg2">
                    <a:lumMod val="10000"/>
                  </a:schemeClr>
                </a:solidFill>
                <a:latin typeface="Arial" panose="020B0604020202020204" pitchFamily="34" charset="0"/>
                <a:cs typeface="Arial" panose="020B0604020202020204" pitchFamily="34" charset="0"/>
              </a:rPr>
              <a:t> (проводятся на каждом занятии).</a:t>
            </a:r>
            <a:endParaRPr lang="ru-RU" sz="22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smtClean="0">
                <a:latin typeface="Arial" panose="020B0604020202020204" pitchFamily="34" charset="0"/>
                <a:cs typeface="Arial" panose="020B0604020202020204" pitchFamily="34" charset="0"/>
              </a:rPr>
              <a:t>Введение</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209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smtClean="0">
                <a:latin typeface="Arial" panose="020B0604020202020204" pitchFamily="34" charset="0"/>
                <a:cs typeface="Arial" panose="020B0604020202020204" pitchFamily="34" charset="0"/>
              </a:rPr>
              <a:t>Анализ данных</a:t>
            </a:r>
            <a:endParaRPr lang="ru-RU"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a:xfrm>
            <a:off x="3459162" y="548720"/>
            <a:ext cx="253015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a:normAutofit/>
          </a:bodyPr>
          <a:lstStyle/>
          <a:p>
            <a:r>
              <a:rPr lang="ru-RU" sz="3600" b="1" dirty="0">
                <a:latin typeface="Arial" panose="020B0604020202020204" pitchFamily="34" charset="0"/>
                <a:cs typeface="Arial" panose="020B0604020202020204" pitchFamily="34" charset="0"/>
              </a:rPr>
              <a:t>Инструменты для анализа данных</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66668"/>
            <a:ext cx="11057971" cy="3745092"/>
          </a:xfrm>
        </p:spPr>
        <p:txBody>
          <a:bodyPr numCol="1"/>
          <a:lstStyle/>
          <a:p>
            <a:pPr algn="just"/>
            <a:r>
              <a:rPr lang="ru-RU" sz="2000" dirty="0">
                <a:solidFill>
                  <a:schemeClr val="bg2">
                    <a:lumMod val="10000"/>
                  </a:schemeClr>
                </a:solidFill>
                <a:latin typeface="Arial" panose="020B0604020202020204" pitchFamily="34" charset="0"/>
                <a:cs typeface="Arial" panose="020B0604020202020204" pitchFamily="34" charset="0"/>
              </a:rPr>
              <a:t>Один из вариантов установки </a:t>
            </a:r>
            <a:r>
              <a:rPr lang="en-US" sz="2000" dirty="0">
                <a:solidFill>
                  <a:schemeClr val="bg2">
                    <a:lumMod val="10000"/>
                  </a:schemeClr>
                </a:solidFill>
                <a:latin typeface="Arial" panose="020B0604020202020204" pitchFamily="34" charset="0"/>
                <a:cs typeface="Arial" panose="020B0604020202020204" pitchFamily="34" charset="0"/>
              </a:rPr>
              <a:t>Python – </a:t>
            </a:r>
            <a:r>
              <a:rPr lang="ru-RU" sz="2000" dirty="0">
                <a:solidFill>
                  <a:schemeClr val="bg2">
                    <a:lumMod val="10000"/>
                  </a:schemeClr>
                </a:solidFill>
                <a:latin typeface="Arial" panose="020B0604020202020204" pitchFamily="34" charset="0"/>
                <a:cs typeface="Arial" panose="020B0604020202020204" pitchFamily="34" charset="0"/>
              </a:rPr>
              <a:t>с помощью дистрибутива </a:t>
            </a:r>
            <a:r>
              <a:rPr lang="en-US" sz="2000" dirty="0">
                <a:solidFill>
                  <a:schemeClr val="bg2">
                    <a:lumMod val="10000"/>
                  </a:schemeClr>
                </a:solidFill>
                <a:latin typeface="Arial" panose="020B0604020202020204" pitchFamily="34" charset="0"/>
                <a:cs typeface="Arial" panose="020B0604020202020204" pitchFamily="34" charset="0"/>
              </a:rPr>
              <a:t>Anaconda. </a:t>
            </a:r>
          </a:p>
          <a:p>
            <a:pPr algn="just"/>
            <a:r>
              <a:rPr lang="en-US" sz="2000" dirty="0">
                <a:solidFill>
                  <a:schemeClr val="bg2">
                    <a:lumMod val="10000"/>
                  </a:schemeClr>
                </a:solidFill>
                <a:latin typeface="Arial" panose="020B0604020202020204" pitchFamily="34" charset="0"/>
                <a:cs typeface="Arial" panose="020B0604020202020204" pitchFamily="34" charset="0"/>
              </a:rPr>
              <a:t>Anaconda </a:t>
            </a:r>
            <a:r>
              <a:rPr lang="ru-RU" sz="2000" dirty="0">
                <a:solidFill>
                  <a:schemeClr val="bg2">
                    <a:lumMod val="10000"/>
                  </a:schemeClr>
                </a:solidFill>
                <a:latin typeface="Arial" panose="020B0604020202020204" pitchFamily="34" charset="0"/>
                <a:cs typeface="Arial" panose="020B0604020202020204" pitchFamily="34" charset="0"/>
              </a:rPr>
              <a:t>распространяется бесплатно и, помимо</a:t>
            </a:r>
            <a:r>
              <a:rPr lang="en-US" sz="2000" dirty="0">
                <a:solidFill>
                  <a:schemeClr val="bg2">
                    <a:lumMod val="10000"/>
                  </a:schemeClr>
                </a:solidFill>
                <a:latin typeface="Arial" panose="020B0604020202020204" pitchFamily="34" charset="0"/>
                <a:cs typeface="Arial" panose="020B0604020202020204" pitchFamily="34" charset="0"/>
              </a:rPr>
              <a:t> Python</a:t>
            </a:r>
            <a:r>
              <a:rPr lang="ru-RU" sz="2000" dirty="0">
                <a:solidFill>
                  <a:schemeClr val="bg2">
                    <a:lumMod val="10000"/>
                  </a:schemeClr>
                </a:solidFill>
                <a:latin typeface="Arial" panose="020B0604020202020204" pitchFamily="34" charset="0"/>
                <a:cs typeface="Arial" panose="020B0604020202020204" pitchFamily="34" charset="0"/>
              </a:rPr>
              <a:t>, включает библиотеки.</a:t>
            </a:r>
            <a:endParaRPr lang="en-US" sz="2000" dirty="0">
              <a:solidFill>
                <a:schemeClr val="bg2">
                  <a:lumMod val="10000"/>
                </a:schemeClr>
              </a:solidFill>
              <a:latin typeface="Arial" panose="020B0604020202020204" pitchFamily="34" charset="0"/>
              <a:cs typeface="Arial" panose="020B0604020202020204" pitchFamily="34" charset="0"/>
            </a:endParaRPr>
          </a:p>
          <a:p>
            <a:pPr algn="just"/>
            <a:r>
              <a:rPr lang="en-US" sz="2000" dirty="0">
                <a:solidFill>
                  <a:schemeClr val="bg2">
                    <a:lumMod val="10000"/>
                  </a:schemeClr>
                </a:solidFill>
                <a:latin typeface="Arial" panose="020B0604020202020204" pitchFamily="34" charset="0"/>
                <a:cs typeface="Arial" panose="020B0604020202020204" pitchFamily="34" charset="0"/>
                <a:hlinkClick r:id="rId2"/>
              </a:rPr>
              <a:t>https://www.anaconda.com/</a:t>
            </a:r>
            <a:r>
              <a:rPr lang="en-US" sz="2000" dirty="0">
                <a:solidFill>
                  <a:schemeClr val="bg2">
                    <a:lumMod val="10000"/>
                  </a:schemeClr>
                </a:solidFill>
                <a:latin typeface="Arial" panose="020B0604020202020204" pitchFamily="34" charset="0"/>
                <a:cs typeface="Arial" panose="020B0604020202020204" pitchFamily="34" charset="0"/>
              </a:rPr>
              <a:t> </a:t>
            </a:r>
          </a:p>
          <a:p>
            <a:pPr algn="just"/>
            <a:endParaRPr lang="en-US" sz="2000" dirty="0">
              <a:solidFill>
                <a:schemeClr val="bg2">
                  <a:lumMod val="10000"/>
                </a:schemeClr>
              </a:solidFill>
              <a:latin typeface="Arial" panose="020B0604020202020204" pitchFamily="34" charset="0"/>
              <a:cs typeface="Arial" panose="020B0604020202020204" pitchFamily="34" charset="0"/>
            </a:endParaRPr>
          </a:p>
          <a:p>
            <a:pPr algn="just"/>
            <a:r>
              <a:rPr lang="ru-RU" sz="2000" dirty="0">
                <a:solidFill>
                  <a:schemeClr val="bg2">
                    <a:lumMod val="10000"/>
                  </a:schemeClr>
                </a:solidFill>
                <a:latin typeface="Arial" panose="020B0604020202020204" pitchFamily="34" charset="0"/>
                <a:cs typeface="Arial" panose="020B0604020202020204" pitchFamily="34" charset="0"/>
              </a:rPr>
              <a:t>Можно также использовать онлайн ресурс </a:t>
            </a:r>
            <a:r>
              <a:rPr lang="en-US" sz="2000" dirty="0">
                <a:solidFill>
                  <a:schemeClr val="bg2">
                    <a:lumMod val="10000"/>
                  </a:schemeClr>
                </a:solidFill>
                <a:latin typeface="Arial" panose="020B0604020202020204" pitchFamily="34" charset="0"/>
                <a:cs typeface="Arial" panose="020B0604020202020204" pitchFamily="34" charset="0"/>
              </a:rPr>
              <a:t>Google </a:t>
            </a:r>
            <a:r>
              <a:rPr lang="en-US" sz="2000" dirty="0" err="1">
                <a:solidFill>
                  <a:schemeClr val="bg2">
                    <a:lumMod val="10000"/>
                  </a:schemeClr>
                </a:solidFill>
                <a:latin typeface="Arial" panose="020B0604020202020204" pitchFamily="34" charset="0"/>
                <a:cs typeface="Arial" panose="020B0604020202020204" pitchFamily="34" charset="0"/>
              </a:rPr>
              <a:t>Colab</a:t>
            </a:r>
            <a:r>
              <a:rPr lang="en-US" sz="2000" dirty="0">
                <a:solidFill>
                  <a:schemeClr val="bg2">
                    <a:lumMod val="10000"/>
                  </a:schemeClr>
                </a:solidFill>
                <a:latin typeface="Arial" panose="020B0604020202020204" pitchFamily="34" charset="0"/>
                <a:cs typeface="Arial" panose="020B0604020202020204" pitchFamily="34" charset="0"/>
              </a:rPr>
              <a:t>.</a:t>
            </a:r>
          </a:p>
          <a:p>
            <a:pPr algn="just"/>
            <a:r>
              <a:rPr lang="en-US" sz="2000" dirty="0">
                <a:solidFill>
                  <a:schemeClr val="bg2">
                    <a:lumMod val="10000"/>
                  </a:schemeClr>
                </a:solidFill>
                <a:latin typeface="Arial" panose="020B0604020202020204" pitchFamily="34" charset="0"/>
                <a:cs typeface="Arial" panose="020B0604020202020204" pitchFamily="34" charset="0"/>
                <a:hlinkClick r:id="rId3"/>
              </a:rPr>
              <a:t>https://colab.research.google.com/</a:t>
            </a:r>
            <a:r>
              <a:rPr lang="en-US" sz="2000" dirty="0">
                <a:solidFill>
                  <a:schemeClr val="bg2">
                    <a:lumMod val="10000"/>
                  </a:schemeClr>
                </a:solidFill>
                <a:latin typeface="Arial" panose="020B0604020202020204" pitchFamily="34" charset="0"/>
                <a:cs typeface="Arial" panose="020B0604020202020204" pitchFamily="34" charset="0"/>
              </a:rPr>
              <a:t> </a:t>
            </a:r>
          </a:p>
          <a:p>
            <a:pPr algn="just"/>
            <a:endParaRPr lang="ru-RU" sz="2000" b="1" dirty="0">
              <a:solidFill>
                <a:schemeClr val="bg2">
                  <a:lumMod val="10000"/>
                </a:schemeClr>
              </a:solidFill>
              <a:latin typeface="Arial" panose="020B0604020202020204" pitchFamily="34" charset="0"/>
              <a:cs typeface="Arial" panose="020B0604020202020204" pitchFamily="34" charset="0"/>
            </a:endParaRPr>
          </a:p>
          <a:p>
            <a:pPr algn="just"/>
            <a:endParaRPr lang="ru-RU" sz="20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smtClean="0">
                <a:latin typeface="Arial" panose="020B0604020202020204" pitchFamily="34" charset="0"/>
                <a:cs typeface="Arial" panose="020B0604020202020204" pitchFamily="34" charset="0"/>
              </a:rPr>
              <a:t>Введение</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2336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1143689" y="540904"/>
            <a:ext cx="2024054" cy="415925"/>
          </a:xfrm>
        </p:spPr>
        <p:txBody>
          <a:bodyPr/>
          <a:lstStyle/>
          <a:p>
            <a:pPr algn="ctr"/>
            <a:r>
              <a:rPr lang="ru-RU" sz="1800" dirty="0" smtClean="0">
                <a:latin typeface="Arial" panose="020B0604020202020204" pitchFamily="34" charset="0"/>
                <a:cs typeface="Arial" panose="020B0604020202020204" pitchFamily="34" charset="0"/>
              </a:rPr>
              <a:t>Анализ данных</a:t>
            </a:r>
            <a:endParaRPr lang="ru-RU" sz="1800" dirty="0">
              <a:latin typeface="Arial" panose="020B0604020202020204" pitchFamily="34" charset="0"/>
              <a:cs typeface="Arial" panose="020B0604020202020204" pitchFamily="34" charset="0"/>
            </a:endParaRPr>
          </a:p>
        </p:txBody>
      </p:sp>
      <p:sp>
        <p:nvSpPr>
          <p:cNvPr id="3" name="Текст 2"/>
          <p:cNvSpPr>
            <a:spLocks noGrp="1"/>
          </p:cNvSpPr>
          <p:nvPr>
            <p:ph type="body" sz="quarter" idx="14"/>
          </p:nvPr>
        </p:nvSpPr>
        <p:spPr>
          <a:xfrm>
            <a:off x="3459162" y="548720"/>
            <a:ext cx="2530157" cy="408109"/>
          </a:xfrm>
        </p:spPr>
        <p:txBody>
          <a:bodyPr/>
          <a:lstStyle/>
          <a:p>
            <a:pPr algn="ctr"/>
            <a:r>
              <a:rPr lang="ru-RU" sz="1800" dirty="0" smtClean="0">
                <a:latin typeface="Arial" panose="020B0604020202020204" pitchFamily="34" charset="0"/>
                <a:cs typeface="Arial" panose="020B0604020202020204" pitchFamily="34" charset="0"/>
              </a:rPr>
              <a:t>Лекция</a:t>
            </a:r>
            <a:endParaRPr lang="ru-RU" sz="1800" dirty="0">
              <a:latin typeface="Arial" panose="020B0604020202020204" pitchFamily="34" charset="0"/>
              <a:cs typeface="Arial" panose="020B0604020202020204" pitchFamily="34" charset="0"/>
            </a:endParaRPr>
          </a:p>
        </p:txBody>
      </p:sp>
      <p:sp>
        <p:nvSpPr>
          <p:cNvPr id="4" name="Заголовок 3"/>
          <p:cNvSpPr>
            <a:spLocks noGrp="1"/>
          </p:cNvSpPr>
          <p:nvPr>
            <p:ph type="title"/>
          </p:nvPr>
        </p:nvSpPr>
        <p:spPr/>
        <p:txBody>
          <a:bodyPr>
            <a:normAutofit/>
          </a:bodyPr>
          <a:lstStyle/>
          <a:p>
            <a:r>
              <a:rPr lang="en-US" sz="3600" b="1" dirty="0" err="1">
                <a:latin typeface="Arial" panose="020B0604020202020204" pitchFamily="34" charset="0"/>
                <a:cs typeface="Arial" panose="020B0604020202020204" pitchFamily="34" charset="0"/>
              </a:rPr>
              <a:t>Jupyter</a:t>
            </a:r>
            <a:r>
              <a:rPr lang="en-US" sz="3600" b="1" dirty="0">
                <a:latin typeface="Arial" panose="020B0604020202020204" pitchFamily="34" charset="0"/>
                <a:cs typeface="Arial" panose="020B0604020202020204" pitchFamily="34" charset="0"/>
              </a:rPr>
              <a:t> Notebook</a:t>
            </a:r>
            <a:endParaRPr lang="ru-RU" sz="3500" b="1" dirty="0">
              <a:latin typeface="Arial" panose="020B0604020202020204" pitchFamily="34" charset="0"/>
              <a:cs typeface="Arial" panose="020B0604020202020204" pitchFamily="34" charset="0"/>
            </a:endParaRPr>
          </a:p>
        </p:txBody>
      </p:sp>
      <p:sp>
        <p:nvSpPr>
          <p:cNvPr id="5" name="Текст 4"/>
          <p:cNvSpPr>
            <a:spLocks noGrp="1"/>
          </p:cNvSpPr>
          <p:nvPr>
            <p:ph type="body" sz="quarter" idx="12"/>
          </p:nvPr>
        </p:nvSpPr>
        <p:spPr>
          <a:xfrm>
            <a:off x="585897" y="2266668"/>
            <a:ext cx="11057971" cy="3745092"/>
          </a:xfrm>
        </p:spPr>
        <p:txBody>
          <a:bodyPr numCol="1"/>
          <a:lstStyle/>
          <a:p>
            <a:pPr algn="just"/>
            <a:r>
              <a:rPr lang="ru-RU" sz="2200" dirty="0" err="1">
                <a:solidFill>
                  <a:schemeClr val="bg2">
                    <a:lumMod val="10000"/>
                  </a:schemeClr>
                </a:solidFill>
                <a:latin typeface="Arial" panose="020B0604020202020204" pitchFamily="34" charset="0"/>
                <a:cs typeface="Arial" panose="020B0604020202020204" pitchFamily="34" charset="0"/>
              </a:rPr>
              <a:t>Jupyter</a:t>
            </a:r>
            <a:r>
              <a:rPr lang="en-US" sz="2200" dirty="0">
                <a:solidFill>
                  <a:schemeClr val="bg2">
                    <a:lumMod val="10000"/>
                  </a:schemeClr>
                </a:solidFill>
                <a:latin typeface="Arial" panose="020B0604020202020204" pitchFamily="34" charset="0"/>
                <a:cs typeface="Arial" panose="020B0604020202020204" pitchFamily="34" charset="0"/>
              </a:rPr>
              <a:t> Notebook – </a:t>
            </a:r>
            <a:r>
              <a:rPr lang="ru-RU" sz="2200" dirty="0">
                <a:solidFill>
                  <a:schemeClr val="bg2">
                    <a:lumMod val="10000"/>
                  </a:schemeClr>
                </a:solidFill>
                <a:latin typeface="Arial" panose="020B0604020202020204" pitchFamily="34" charset="0"/>
                <a:cs typeface="Arial" panose="020B0604020202020204" pitchFamily="34" charset="0"/>
              </a:rPr>
              <a:t>это среда разработки, со следующим особенностями:</a:t>
            </a:r>
          </a:p>
          <a:p>
            <a:pPr marL="342900" indent="-342900" algn="just">
              <a:buFont typeface="Arial" panose="020B0604020202020204" pitchFamily="34" charset="0"/>
              <a:buChar char="•"/>
            </a:pPr>
            <a:r>
              <a:rPr lang="ru-RU" sz="2200" dirty="0">
                <a:solidFill>
                  <a:schemeClr val="bg2">
                    <a:lumMod val="10000"/>
                  </a:schemeClr>
                </a:solidFill>
                <a:latin typeface="Arial" panose="020B0604020202020204" pitchFamily="34" charset="0"/>
                <a:cs typeface="Arial" panose="020B0604020202020204" pitchFamily="34" charset="0"/>
              </a:rPr>
              <a:t>можно сразу увидеть результат выполнения всего кода или отдельных его фрагментов, при этом код можно разбить на куски и выполнять их в произвольном порядке;</a:t>
            </a:r>
          </a:p>
          <a:p>
            <a:pPr marL="342900" indent="-342900" algn="just">
              <a:buFont typeface="Arial" panose="020B0604020202020204" pitchFamily="34" charset="0"/>
              <a:buChar char="•"/>
            </a:pPr>
            <a:r>
              <a:rPr lang="ru-RU" sz="2200" dirty="0">
                <a:solidFill>
                  <a:schemeClr val="bg2">
                    <a:lumMod val="10000"/>
                  </a:schemeClr>
                </a:solidFill>
                <a:latin typeface="Arial" panose="020B0604020202020204" pitchFamily="34" charset="0"/>
                <a:cs typeface="Arial" panose="020B0604020202020204" pitchFamily="34" charset="0"/>
              </a:rPr>
              <a:t>предусмотрен вывод результата сразу после фрагмента кода;</a:t>
            </a:r>
          </a:p>
          <a:p>
            <a:pPr marL="342900" indent="-342900" algn="just">
              <a:buFont typeface="Arial" panose="020B0604020202020204" pitchFamily="34" charset="0"/>
              <a:buChar char="•"/>
            </a:pPr>
            <a:r>
              <a:rPr lang="ru-RU" sz="2200" dirty="0">
                <a:solidFill>
                  <a:schemeClr val="bg2">
                    <a:lumMod val="10000"/>
                  </a:schemeClr>
                </a:solidFill>
                <a:latin typeface="Arial" panose="020B0604020202020204" pitchFamily="34" charset="0"/>
                <a:cs typeface="Arial" panose="020B0604020202020204" pitchFamily="34" charset="0"/>
              </a:rPr>
              <a:t>поля для ввода кода чередуются с полями, в которые можно добавлять текст, ссылки, изображения.</a:t>
            </a:r>
          </a:p>
          <a:p>
            <a:pPr marL="342900" indent="-342900" algn="just">
              <a:buFont typeface="Arial" panose="020B0604020202020204" pitchFamily="34" charset="0"/>
              <a:buChar char="•"/>
            </a:pPr>
            <a:endParaRPr lang="ru-RU" sz="2200" b="1" dirty="0"/>
          </a:p>
          <a:p>
            <a:pPr marL="342900" indent="-342900" algn="just">
              <a:buFont typeface="Arial" panose="020B0604020202020204" pitchFamily="34" charset="0"/>
              <a:buChar char="•"/>
            </a:pPr>
            <a:endParaRPr lang="ru-RU" sz="2200" dirty="0"/>
          </a:p>
          <a:p>
            <a:pPr marL="342900" indent="-342900" algn="just">
              <a:buFont typeface="Arial" panose="020B0604020202020204" pitchFamily="34" charset="0"/>
              <a:buChar char="•"/>
            </a:pPr>
            <a:endParaRPr lang="ru-RU" sz="2200" dirty="0">
              <a:solidFill>
                <a:schemeClr val="bg2">
                  <a:lumMod val="10000"/>
                </a:schemeClr>
              </a:solidFill>
              <a:latin typeface="Arial" panose="020B0604020202020204" pitchFamily="34" charset="0"/>
              <a:cs typeface="Arial" panose="020B0604020202020204" pitchFamily="34" charset="0"/>
            </a:endParaRPr>
          </a:p>
        </p:txBody>
      </p:sp>
      <p:sp>
        <p:nvSpPr>
          <p:cNvPr id="6" name="Текст 5"/>
          <p:cNvSpPr>
            <a:spLocks noGrp="1"/>
          </p:cNvSpPr>
          <p:nvPr>
            <p:ph type="body" sz="quarter" idx="15"/>
          </p:nvPr>
        </p:nvSpPr>
        <p:spPr>
          <a:xfrm>
            <a:off x="6259892" y="548720"/>
            <a:ext cx="3935668" cy="408109"/>
          </a:xfrm>
        </p:spPr>
        <p:txBody>
          <a:bodyPr/>
          <a:lstStyle/>
          <a:p>
            <a:pPr algn="ctr"/>
            <a:r>
              <a:rPr lang="ru-RU" sz="1800" dirty="0" smtClean="0">
                <a:latin typeface="Arial" panose="020B0604020202020204" pitchFamily="34" charset="0"/>
                <a:cs typeface="Arial" panose="020B0604020202020204" pitchFamily="34" charset="0"/>
              </a:rPr>
              <a:t>Введение</a:t>
            </a:r>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027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B2AE4E67E7D2D44A8E5A05815C660EFF" ma:contentTypeVersion="2" ma:contentTypeDescription="Создание документа." ma:contentTypeScope="" ma:versionID="414f917cccba81a29bb69b2d995c7374">
  <xsd:schema xmlns:xsd="http://www.w3.org/2001/XMLSchema" xmlns:xs="http://www.w3.org/2001/XMLSchema" xmlns:p="http://schemas.microsoft.com/office/2006/metadata/properties" xmlns:ns2="aaeddf86-f1b1-4e69-bfe2-49379c141e30" targetNamespace="http://schemas.microsoft.com/office/2006/metadata/properties" ma:root="true" ma:fieldsID="872b20676d6064e11dfce2623c00306e" ns2:_="">
    <xsd:import namespace="aaeddf86-f1b1-4e69-bfe2-49379c141e3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eddf86-f1b1-4e69-bfe2-49379c141e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129DAA-951E-4C43-8240-D57FC2E4F5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eddf86-f1b1-4e69-bfe2-49379c141e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3.xml><?xml version="1.0" encoding="utf-8"?>
<ds:datastoreItem xmlns:ds="http://schemas.openxmlformats.org/officeDocument/2006/customXml" ds:itemID="{433DAF31-D8A6-49A0-9A5D-8B2EA5B1C511}">
  <ds:schemaRefs>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aaeddf86-f1b1-4e69-bfe2-49379c141e30"/>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1318</TotalTime>
  <Words>2970</Words>
  <Application>Microsoft Office PowerPoint</Application>
  <PresentationFormat>Широкоэкранный</PresentationFormat>
  <Paragraphs>444</Paragraphs>
  <Slides>53</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53</vt:i4>
      </vt:variant>
    </vt:vector>
  </HeadingPairs>
  <TitlesOfParts>
    <vt:vector size="62" baseType="lpstr">
      <vt:lpstr>Arial</vt:lpstr>
      <vt:lpstr>Arial Unicode MS</vt:lpstr>
      <vt:lpstr>Calibri</vt:lpstr>
      <vt:lpstr>Calibri Light</vt:lpstr>
      <vt:lpstr>Cambria Math</vt:lpstr>
      <vt:lpstr>HSE Sans</vt:lpstr>
      <vt:lpstr>Times New Roman</vt:lpstr>
      <vt:lpstr>Wingdings 2</vt:lpstr>
      <vt:lpstr>Office Theme</vt:lpstr>
      <vt:lpstr>Введение и описательная статистика</vt:lpstr>
      <vt:lpstr>Задачи обучения</vt:lpstr>
      <vt:lpstr>Темы дисциплины</vt:lpstr>
      <vt:lpstr>Темы дисциплины</vt:lpstr>
      <vt:lpstr>Темы дисциплины</vt:lpstr>
      <vt:lpstr>Оценивание</vt:lpstr>
      <vt:lpstr>Как получить 9 или 10 за практические задания?</vt:lpstr>
      <vt:lpstr>Инструменты для анализа данных</vt:lpstr>
      <vt:lpstr>Jupyter Notebook</vt:lpstr>
      <vt:lpstr>Источники данных</vt:lpstr>
      <vt:lpstr>Типы данных и их структура</vt:lpstr>
      <vt:lpstr>Перекрёстные данные</vt:lpstr>
      <vt:lpstr>Структура перекрёстных данных</vt:lpstr>
      <vt:lpstr>Временной ряд</vt:lpstr>
      <vt:lpstr>Панельные данные</vt:lpstr>
      <vt:lpstr>Пример панельных данных</vt:lpstr>
      <vt:lpstr>Шкалы измерения переменных: номинальная</vt:lpstr>
      <vt:lpstr>Шкалы измерения переменных: порядковая</vt:lpstr>
      <vt:lpstr>Шкалы измерения переменных: интервальная</vt:lpstr>
      <vt:lpstr>Шкалы измерения переменных: абсолютная</vt:lpstr>
      <vt:lpstr>Дихотомный метод</vt:lpstr>
      <vt:lpstr>Категориальный метод</vt:lpstr>
      <vt:lpstr>Выборка и генеральная совокупность</vt:lpstr>
      <vt:lpstr>Репрезентативность выборки</vt:lpstr>
      <vt:lpstr>Описательная статистика</vt:lpstr>
      <vt:lpstr>Частотный анализ</vt:lpstr>
      <vt:lpstr>Меры центральной тенденции</vt:lpstr>
      <vt:lpstr>Среднее арифметическое</vt:lpstr>
      <vt:lpstr>Оценка точности модели среднего арифметического</vt:lpstr>
      <vt:lpstr>Дисперсия</vt:lpstr>
      <vt:lpstr>Среднеквадратическое отклонение </vt:lpstr>
      <vt:lpstr>Мода</vt:lpstr>
      <vt:lpstr>Медиана (второй квартиль)</vt:lpstr>
      <vt:lpstr>Меры центральной тенденции</vt:lpstr>
      <vt:lpstr>Квартиль</vt:lpstr>
      <vt:lpstr>Межквартильная широта</vt:lpstr>
      <vt:lpstr>Децильное отношение</vt:lpstr>
      <vt:lpstr>Децильное отношение</vt:lpstr>
      <vt:lpstr>Гистограмма</vt:lpstr>
      <vt:lpstr>Столбиковая диаграмма</vt:lpstr>
      <vt:lpstr>Круговая диаграмма</vt:lpstr>
      <vt:lpstr>Диаграмма рассеяния  </vt:lpstr>
      <vt:lpstr>Ящичковая диаграмма  </vt:lpstr>
      <vt:lpstr>Ящичковая диаграмма с разбиением на группы  </vt:lpstr>
      <vt:lpstr>Нормальное распределение</vt:lpstr>
      <vt:lpstr>Нормальное распределение</vt:lpstr>
      <vt:lpstr>Оценка отличия распределения от нормального</vt:lpstr>
      <vt:lpstr>Симметричность распределения (Skewness)</vt:lpstr>
      <vt:lpstr>Симметричность распределения</vt:lpstr>
      <vt:lpstr>Заострённость распределения (Kurtosis)</vt:lpstr>
      <vt:lpstr>Заострённость распределения (Kurtosis)</vt:lpstr>
      <vt:lpstr>Заострённость распределения (Kurtosis)</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Меликян Алиса Валерьевна</cp:lastModifiedBy>
  <cp:revision>102</cp:revision>
  <cp:lastPrinted>2021-11-11T13:08:42Z</cp:lastPrinted>
  <dcterms:created xsi:type="dcterms:W3CDTF">2021-11-11T08:52:47Z</dcterms:created>
  <dcterms:modified xsi:type="dcterms:W3CDTF">2024-09-09T06:59:03Z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0x010100B2AE4E67E7D2D44A8E5A05815C660EFF</vt:lpwstr>
  </property>
</Properties>
</file>