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5"/>
  </p:notesMasterIdLst>
  <p:sldIdLst>
    <p:sldId id="271" r:id="rId5"/>
    <p:sldId id="393" r:id="rId6"/>
    <p:sldId id="394" r:id="rId7"/>
    <p:sldId id="395" r:id="rId8"/>
    <p:sldId id="396" r:id="rId9"/>
    <p:sldId id="429" r:id="rId10"/>
    <p:sldId id="397" r:id="rId11"/>
    <p:sldId id="398" r:id="rId12"/>
    <p:sldId id="399" r:id="rId13"/>
    <p:sldId id="437" r:id="rId14"/>
    <p:sldId id="400" r:id="rId15"/>
    <p:sldId id="419" r:id="rId16"/>
    <p:sldId id="418" r:id="rId17"/>
    <p:sldId id="401" r:id="rId18"/>
    <p:sldId id="42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22" r:id="rId32"/>
    <p:sldId id="423" r:id="rId33"/>
    <p:sldId id="424" r:id="rId34"/>
    <p:sldId id="425" r:id="rId35"/>
    <p:sldId id="426" r:id="rId36"/>
    <p:sldId id="427" r:id="rId37"/>
    <p:sldId id="430" r:id="rId38"/>
    <p:sldId id="431" r:id="rId39"/>
    <p:sldId id="438" r:id="rId40"/>
    <p:sldId id="414" r:id="rId41"/>
    <p:sldId id="439" r:id="rId42"/>
    <p:sldId id="440" r:id="rId43"/>
    <p:sldId id="441" r:id="rId44"/>
    <p:sldId id="436" r:id="rId45"/>
    <p:sldId id="435" r:id="rId46"/>
    <p:sldId id="428" r:id="rId47"/>
    <p:sldId id="432" r:id="rId48"/>
    <p:sldId id="415" r:id="rId49"/>
    <p:sldId id="416" r:id="rId50"/>
    <p:sldId id="417" r:id="rId51"/>
    <p:sldId id="433" r:id="rId52"/>
    <p:sldId id="434" r:id="rId53"/>
    <p:sldId id="340" r:id="rId54"/>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F3D"/>
    <a:srgbClr val="D9D9D9"/>
    <a:srgbClr val="029C63"/>
    <a:srgbClr val="96628C"/>
    <a:srgbClr val="11A0D7"/>
    <a:srgbClr val="CD5A5A"/>
    <a:srgbClr val="FFD746"/>
    <a:srgbClr val="0E2D6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5"/>
    <p:restoredTop sz="94684"/>
  </p:normalViewPr>
  <p:slideViewPr>
    <p:cSldViewPr snapToGrid="0" snapToObjects="1">
      <p:cViewPr varScale="1">
        <p:scale>
          <a:sx n="101" d="100"/>
          <a:sy n="101" d="100"/>
        </p:scale>
        <p:origin x="1224" y="200"/>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10/20/24</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ru-RU" sz="4400" dirty="0">
                <a:solidFill>
                  <a:srgbClr val="102D69"/>
                </a:solidFill>
                <a:latin typeface="HSE Sans" panose="02000000000000000000" pitchFamily="2" charset="0"/>
              </a:rPr>
              <a:t>Название презентации</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может быть набрано в две </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или три строки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ru-RU" dirty="0">
                <a:latin typeface="HSE Sans" panose="02000000000000000000" pitchFamily="2" charset="0"/>
              </a:rPr>
              <a:t>Название факультета</a:t>
            </a:r>
            <a:br>
              <a:rPr lang="ru-RU" dirty="0">
                <a:latin typeface="HSE Sans" panose="02000000000000000000" pitchFamily="2" charset="0"/>
              </a:rPr>
            </a:br>
            <a:r>
              <a:rPr lang="ru-RU" dirty="0">
                <a:latin typeface="HSE Sans" panose="02000000000000000000" pitchFamily="2" charset="0"/>
              </a:rPr>
              <a:t>в две строки</a:t>
            </a:r>
            <a:r>
              <a:rPr lang="en-GB" dirty="0">
                <a:latin typeface="HSE Sans" panose="02000000000000000000" pitchFamily="2" charset="0"/>
              </a:rPr>
              <a:t> (16 </a:t>
            </a:r>
            <a:r>
              <a:rPr lang="en-GB" dirty="0" err="1">
                <a:latin typeface="HSE Sans" panose="02000000000000000000" pitchFamily="2" charset="0"/>
              </a:rPr>
              <a:t>pt</a:t>
            </a:r>
            <a:r>
              <a:rPr lang="en-GB" dirty="0">
                <a:latin typeface="HSE Sans" panose="02000000000000000000" pitchFamily="2" charset="0"/>
              </a:rPr>
              <a:t>)</a:t>
            </a:r>
            <a:endParaRPr lang="ru-RU"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Название подразделения</a:t>
            </a:r>
            <a:br>
              <a:rPr lang="ru-RU" sz="1200" dirty="0">
                <a:latin typeface="HSE Sans" panose="02000000000000000000" pitchFamily="2" charset="0"/>
              </a:rPr>
            </a:br>
            <a:r>
              <a:rPr lang="ru-RU" sz="1200" dirty="0">
                <a:latin typeface="HSE Sans" panose="02000000000000000000" pitchFamily="2" charset="0"/>
              </a:rPr>
              <a:t>в две или три строки</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Москва</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600" dirty="0">
                <a:latin typeface="HSE Sans" panose="02000000000000000000" pitchFamily="2" charset="0"/>
              </a:rPr>
              <a:t>Если нужно больше места, то используйте подзаголовок</a:t>
            </a:r>
            <a:r>
              <a:rPr lang="en-GB" sz="1600" dirty="0">
                <a:latin typeface="HSE Sans" panose="02000000000000000000" pitchFamily="2" charset="0"/>
              </a:rPr>
              <a:t>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9C21DFE9-C3B2-C54E-9275-7776355F736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5A73F99D-6D58-724E-ADB3-150D9B24F8CB}"/>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7E89E360-BE39-5041-BAD6-C7B708340AA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Дополнительная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цветовая гамма</a:t>
            </a: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Для оформления графиков, таблиц, диаграмм могут потребоваться дополнительные цвета и вы совершенно правы, задавая вопрос, какие цвета использовать и где их взять. Мы предлагаем использовать палитру цветов Вышки для этих целей.</a:t>
            </a: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9856D01B-EC9A-6047-B7FB-D47084AB3F5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83E23342-AC91-354A-9A28-A14FF7BADCD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BB1CCE68-8F57-1A41-BC43-633D2EFC801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2800" dirty="0">
                <a:solidFill>
                  <a:schemeClr val="tx1"/>
                </a:solidFill>
                <a:latin typeface="HSE Sans" panose="02000000000000000000" pitchFamily="2" charset="0"/>
              </a:rPr>
              <a:t>Чтобы слайд не выглядел пустым, сюда можно поставить иллюстрацию или фотографию</a:t>
            </a:r>
            <a:endParaRPr lang="en-RU" sz="280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5026DBD8-54A3-1446-9D3B-BA2B38460F1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E8AA3569-5054-7D47-AB14-BCFB0440D0A6}"/>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ru-RU" sz="1300" dirty="0">
                <a:latin typeface="HSE Sans" panose="02000000000000000000" pitchFamily="2" charset="0"/>
              </a:rPr>
              <a:t>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a:t>
            </a:r>
          </a:p>
        </p:txBody>
      </p:sp>
      <p:sp>
        <p:nvSpPr>
          <p:cNvPr id="18" name="Текст 39">
            <a:extLst>
              <a:ext uri="{FF2B5EF4-FFF2-40B4-BE49-F238E27FC236}">
                <a16:creationId xmlns:a16="http://schemas.microsoft.com/office/drawing/2014/main" id="{8A048480-30C9-044E-8C2E-0F67398FEE1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C2D710AE-3CBE-5940-A7EB-F96132E6592D}"/>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FCC5A33D-0A3C-F140-B745-367744A5F308}"/>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3200" dirty="0">
                <a:solidFill>
                  <a:srgbClr val="102D69"/>
                </a:solidFill>
                <a:latin typeface="HSE Sans" panose="02000000000000000000" pitchFamily="2" charset="0"/>
              </a:rPr>
              <a:t>Небольшую фразу, с важной информацией, можно выделить, набрав ее более крупным кеглем, чем обычный  текст. Делать это часто не рекомендуется.</a:t>
            </a:r>
          </a:p>
          <a:p>
            <a:pPr lvl="0"/>
            <a:endParaRPr lang="ru-RU" dirty="0"/>
          </a:p>
        </p:txBody>
      </p:sp>
      <p:sp>
        <p:nvSpPr>
          <p:cNvPr id="24" name="Текст 39">
            <a:extLst>
              <a:ext uri="{FF2B5EF4-FFF2-40B4-BE49-F238E27FC236}">
                <a16:creationId xmlns:a16="http://schemas.microsoft.com/office/drawing/2014/main" id="{3BE4279A-8109-B244-B721-18F10C696B17}"/>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A9BD5ADD-B3F2-C342-82F7-83683F040D2F}"/>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4F15CBC0-FC8B-744E-95A7-C9863CDC31B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BC3B54AA-A0BD-E646-B3B7-C0E724D26D2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p:spPr>
        <p:txBody>
          <a:bodyPr/>
          <a:lstStyle/>
          <a:p>
            <a:endParaRPr lang="ru-RU"/>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3E0AB43B-5E98-6042-A282-C61E0C5A37B9}"/>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7388A8DF-D130-5445-A3F8-F96E1202BA19}"/>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02CBC466-1703-7541-94E4-AC76F4E6D938}"/>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графика. Обратите внимание, что название графика набирается меньшим кеглем, чем заголовок</a:t>
            </a:r>
            <a:r>
              <a:rPr lang="en-GB" sz="1600" dirty="0">
                <a:solidFill>
                  <a:srgbClr val="102D69"/>
                </a:solidFill>
                <a:latin typeface="HSE Sans" panose="02000000000000000000" pitchFamily="2" charset="0"/>
              </a:rPr>
              <a:t> (16pt)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Текст 37">
            <a:extLst>
              <a:ext uri="{FF2B5EF4-FFF2-40B4-BE49-F238E27FC236}">
                <a16:creationId xmlns:a16="http://schemas.microsoft.com/office/drawing/2014/main" id="{D9986185-6D5E-FD48-A5CA-AF2D5B58A3E7}"/>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3" name="Текст 39">
            <a:extLst>
              <a:ext uri="{FF2B5EF4-FFF2-40B4-BE49-F238E27FC236}">
                <a16:creationId xmlns:a16="http://schemas.microsoft.com/office/drawing/2014/main" id="{5DBFD327-E3A8-944A-AABF-7D813AD0F13C}"/>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D206FCE0-05C3-2C45-A7D6-1FC287C017B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Текст 37">
            <a:extLst>
              <a:ext uri="{FF2B5EF4-FFF2-40B4-BE49-F238E27FC236}">
                <a16:creationId xmlns:a16="http://schemas.microsoft.com/office/drawing/2014/main" id="{6EC59AAD-5962-8D49-BF4D-7DA5D573073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2" name="Текст 39">
            <a:extLst>
              <a:ext uri="{FF2B5EF4-FFF2-40B4-BE49-F238E27FC236}">
                <a16:creationId xmlns:a16="http://schemas.microsoft.com/office/drawing/2014/main" id="{49041ACC-EEF4-D34B-A7DE-87B1AF2ED383}"/>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BF93B2CC-81A4-0943-AF6C-C86576792995}"/>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p:spPr>
        <p:txBody>
          <a:bodyPr/>
          <a:lstStyle/>
          <a:p>
            <a:endParaRPr lang="ru-RU"/>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44D0326E-FD7A-3541-A998-62A1C30E2738}"/>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279CCCA0-F959-5245-8321-106D3C5E837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8B839C6B-8494-8841-9714-4C8F710F8400}"/>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F8FDE-7383-E947-8568-FF6B7A776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6F8E6541-45CA-8B42-98B4-D42737B85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0E70645B-C5D9-8544-BBF2-E4A13F8E4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63DFB-8595-A44B-9F09-A50FA310E559}" type="datetimeFigureOut">
              <a:rPr lang="en-RU" smtClean="0"/>
              <a:t>10/20/24</a:t>
            </a:fld>
            <a:endParaRPr lang="en-RU"/>
          </a:p>
        </p:txBody>
      </p:sp>
      <p:sp>
        <p:nvSpPr>
          <p:cNvPr id="5" name="Footer Placeholder 4">
            <a:extLst>
              <a:ext uri="{FF2B5EF4-FFF2-40B4-BE49-F238E27FC236}">
                <a16:creationId xmlns:a16="http://schemas.microsoft.com/office/drawing/2014/main" id="{71F52289-7F57-544F-95EE-F8B2E1062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A11C5F56-F795-5643-ABE3-DDED21869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0F133-126C-5944-A0E4-6A9616EDC0DA}" type="slidenum">
              <a:rPr lang="en-RU" smtClean="0"/>
              <a:t>‹#›</a:t>
            </a:fld>
            <a:endParaRPr lang="en-RU"/>
          </a:p>
        </p:txBody>
      </p:sp>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www.naftaliharris.com/blog/visualizing-dbscan-clustering/" TargetMode="External"/><Relationship Id="rId2" Type="http://schemas.openxmlformats.org/officeDocument/2006/relationships/hyperlink" Target="https://www.naftaliharris.com/blog/visualizing-k-means-clusterin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1027967" y="2404670"/>
            <a:ext cx="8230333" cy="1978323"/>
          </a:xfrm>
        </p:spPr>
        <p:txBody>
          <a:bodyPr/>
          <a:lstStyle/>
          <a:p>
            <a:r>
              <a:rPr lang="ru-RU" b="1" dirty="0">
                <a:latin typeface="Arial" panose="020B0604020202020204" pitchFamily="34" charset="0"/>
                <a:cs typeface="Arial" panose="020B0604020202020204" pitchFamily="34" charset="0"/>
              </a:rPr>
              <a:t>Лекция 3</a:t>
            </a:r>
            <a:br>
              <a:rPr lang="ru-RU" dirty="0">
                <a:latin typeface="Arial" panose="020B0604020202020204" pitchFamily="34" charset="0"/>
                <a:cs typeface="Arial" panose="020B0604020202020204" pitchFamily="34" charset="0"/>
              </a:rPr>
            </a:br>
            <a:r>
              <a:rPr lang="ru-RU" dirty="0">
                <a:latin typeface="Arial" panose="020B0604020202020204" pitchFamily="34" charset="0"/>
                <a:cs typeface="Arial" panose="020B0604020202020204" pitchFamily="34" charset="0"/>
              </a:rPr>
              <a:t>Кластерный анализ</a:t>
            </a:r>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1946787" y="1187841"/>
            <a:ext cx="4063396" cy="435163"/>
          </a:xfrm>
        </p:spPr>
        <p:txBody>
          <a:bodyPr/>
          <a:lstStyle/>
          <a:p>
            <a:pPr algn="ctr"/>
            <a:r>
              <a:rPr lang="ru-RU" sz="2200" dirty="0">
                <a:latin typeface="Arial" panose="020B0604020202020204" pitchFamily="34" charset="0"/>
                <a:cs typeface="Arial" panose="020B0604020202020204" pitchFamily="34" charset="0"/>
              </a:rPr>
              <a:t>Факультет компьютерных наук</a:t>
            </a:r>
          </a:p>
        </p:txBody>
      </p:sp>
      <p:sp>
        <p:nvSpPr>
          <p:cNvPr id="6" name="Текст 5">
            <a:extLst>
              <a:ext uri="{FF2B5EF4-FFF2-40B4-BE49-F238E27FC236}">
                <a16:creationId xmlns:a16="http://schemas.microsoft.com/office/drawing/2014/main" id="{44AFB2BF-A7AB-5648-ADCD-2A7F1BD35815}"/>
              </a:ext>
            </a:extLst>
          </p:cNvPr>
          <p:cNvSpPr>
            <a:spLocks noGrp="1"/>
          </p:cNvSpPr>
          <p:nvPr>
            <p:ph type="body" sz="quarter" idx="13"/>
          </p:nvPr>
        </p:nvSpPr>
        <p:spPr/>
        <p:txBody>
          <a:bodyPr>
            <a:normAutofit/>
          </a:bodyPr>
          <a:lstStyle/>
          <a:p>
            <a:r>
              <a:rPr lang="ru-RU" sz="1800" dirty="0">
                <a:latin typeface="Arial" panose="020B0604020202020204" pitchFamily="34" charset="0"/>
                <a:cs typeface="Arial" panose="020B0604020202020204" pitchFamily="34" charset="0"/>
              </a:rPr>
              <a:t>Преподаватель: Меликян Алиса Валерьевна, </a:t>
            </a:r>
            <a:r>
              <a:rPr lang="en-US" sz="1800" dirty="0">
                <a:latin typeface="Arial" panose="020B0604020202020204" pitchFamily="34" charset="0"/>
                <a:cs typeface="Arial" panose="020B0604020202020204" pitchFamily="34" charset="0"/>
              </a:rPr>
              <a:t>amelikyan@hse.ru</a:t>
            </a:r>
            <a:endParaRPr lang="ru-RU"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кандидат наук, доцент Департамента программной инженерии</a:t>
            </a: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2200" dirty="0">
                <a:latin typeface="Arial" panose="020B0604020202020204" pitchFamily="34" charset="0"/>
                <a:cs typeface="Arial" panose="020B0604020202020204" pitchFamily="34" charset="0"/>
              </a:rPr>
              <a:t>НИС "Анализ данных в </a:t>
            </a:r>
            <a:r>
              <a:rPr lang="en" sz="2200" dirty="0">
                <a:latin typeface="Arial" panose="020B0604020202020204" pitchFamily="34" charset="0"/>
                <a:cs typeface="Arial" panose="020B0604020202020204" pitchFamily="34" charset="0"/>
              </a:rPr>
              <a:t>Python"</a:t>
            </a:r>
            <a:endParaRPr lang="ru-RU" sz="2200" dirty="0">
              <a:latin typeface="Arial" panose="020B0604020202020204" pitchFamily="34" charset="0"/>
              <a:cs typeface="Arial" panose="020B0604020202020204" pitchFamily="34" charset="0"/>
            </a:endParaRPr>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2200" dirty="0">
                <a:latin typeface="Arial" panose="020B0604020202020204" pitchFamily="34" charset="0"/>
                <a:cs typeface="Arial" panose="020B0604020202020204" pitchFamily="34" charset="0"/>
              </a:rPr>
              <a:t>Москва 202</a:t>
            </a:r>
            <a:r>
              <a:rPr lang="en-US" sz="2200" dirty="0">
                <a:latin typeface="Arial" panose="020B0604020202020204" pitchFamily="34" charset="0"/>
                <a:cs typeface="Arial" panose="020B0604020202020204" pitchFamily="34" charset="0"/>
              </a:rPr>
              <a:t>4</a:t>
            </a:r>
            <a:endParaRPr lang="ru-RU"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32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DF6D6-8DFC-E917-5C7B-53502AE1912F}"/>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77D7DC49-5C2C-BCB4-C447-C0CEE5757665}"/>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A7C2D395-37B8-8116-9B88-B5B128B05E35}"/>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5D247A52-A5CB-343D-D0F9-4A58A8788444}"/>
              </a:ext>
            </a:extLst>
          </p:cNvPr>
          <p:cNvSpPr>
            <a:spLocks noGrp="1"/>
          </p:cNvSpPr>
          <p:nvPr>
            <p:ph type="title"/>
          </p:nvPr>
        </p:nvSpPr>
        <p:spPr>
          <a:xfrm>
            <a:off x="585897" y="1349816"/>
            <a:ext cx="11057955" cy="777025"/>
          </a:xfrm>
        </p:spPr>
        <p:txBody>
          <a:bodyPr>
            <a:normAutofit/>
          </a:bodyPr>
          <a:lstStyle/>
          <a:p>
            <a:r>
              <a:rPr lang="ru-RU" sz="3500" b="1" dirty="0">
                <a:latin typeface="Arial" panose="020B0604020202020204" pitchFamily="34" charset="0"/>
                <a:cs typeface="Arial" panose="020B0604020202020204" pitchFamily="34" charset="0"/>
              </a:rPr>
              <a:t>Измерение расстояния между кластерами</a:t>
            </a:r>
          </a:p>
        </p:txBody>
      </p:sp>
      <p:sp>
        <p:nvSpPr>
          <p:cNvPr id="5" name="Текст 4">
            <a:extLst>
              <a:ext uri="{FF2B5EF4-FFF2-40B4-BE49-F238E27FC236}">
                <a16:creationId xmlns:a16="http://schemas.microsoft.com/office/drawing/2014/main" id="{A54E5931-B963-3ED3-003B-F4565B5AB2D8}"/>
              </a:ext>
            </a:extLst>
          </p:cNvPr>
          <p:cNvSpPr>
            <a:spLocks noGrp="1"/>
          </p:cNvSpPr>
          <p:nvPr>
            <p:ph type="body" sz="quarter" idx="12"/>
          </p:nvPr>
        </p:nvSpPr>
        <p:spPr>
          <a:xfrm>
            <a:off x="718801" y="2055365"/>
            <a:ext cx="10792842" cy="3848315"/>
          </a:xfrm>
        </p:spPr>
        <p:txBody>
          <a:bodyPr numCol="1"/>
          <a:lstStyle/>
          <a:p>
            <a:pPr algn="just">
              <a:lnSpc>
                <a:spcPct val="120000"/>
              </a:lnSpc>
              <a:spcBef>
                <a:spcPts val="0"/>
              </a:spcBef>
              <a:spcAft>
                <a:spcPts val="600"/>
              </a:spcAft>
              <a:defRPr/>
            </a:pPr>
            <a:r>
              <a:rPr lang="ru-BY" sz="2400">
                <a:solidFill>
                  <a:schemeClr val="bg2">
                    <a:lumMod val="10000"/>
                  </a:schemeClr>
                </a:solidFill>
                <a:latin typeface="Arial" panose="020B0604020202020204" pitchFamily="34" charset="0"/>
                <a:cs typeface="Arial" panose="020B0604020202020204" pitchFamily="34" charset="0"/>
              </a:rPr>
              <a:t>	</a:t>
            </a:r>
            <a:r>
              <a:rPr lang="ru-RU" sz="2500" i="0" u="none" strike="noStrike" dirty="0">
                <a:solidFill>
                  <a:srgbClr val="202122"/>
                </a:solidFill>
                <a:effectLst/>
                <a:latin typeface="Arial" panose="020B0604020202020204" pitchFamily="34" charset="0"/>
              </a:rPr>
              <a:t>Расстояние городских кварталов (Манхэттенское расстояние) —</a:t>
            </a:r>
            <a:r>
              <a:rPr lang="ru-RU" sz="2500" dirty="0">
                <a:solidFill>
                  <a:srgbClr val="202122"/>
                </a:solidFill>
                <a:latin typeface="Arial" panose="020B0604020202020204" pitchFamily="34" charset="0"/>
              </a:rPr>
              <a:t>расстояние между двумя точками равно сумме модулей разностей их координат.</a:t>
            </a:r>
          </a:p>
        </p:txBody>
      </p:sp>
      <p:sp>
        <p:nvSpPr>
          <p:cNvPr id="6" name="Текст 5">
            <a:extLst>
              <a:ext uri="{FF2B5EF4-FFF2-40B4-BE49-F238E27FC236}">
                <a16:creationId xmlns:a16="http://schemas.microsoft.com/office/drawing/2014/main" id="{50952764-00E5-005C-A6E6-4A12A0CE8985}"/>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8" name="Рисунок 7" descr="Вырезка экрана">
            <a:extLst>
              <a:ext uri="{FF2B5EF4-FFF2-40B4-BE49-F238E27FC236}">
                <a16:creationId xmlns:a16="http://schemas.microsoft.com/office/drawing/2014/main" id="{8860178A-FEEA-4014-608A-53A113914A0F}"/>
              </a:ext>
            </a:extLst>
          </p:cNvPr>
          <p:cNvPicPr>
            <a:picLocks noChangeAspect="1"/>
          </p:cNvPicPr>
          <p:nvPr/>
        </p:nvPicPr>
        <p:blipFill>
          <a:blip r:embed="rId2">
            <a:extLst>
              <a:ext uri="{28A0092B-C50C-407E-A947-70E740481C1C}">
                <a14:useLocalDpi xmlns:a14="http://schemas.microsoft.com/office/drawing/2010/main" val="0"/>
              </a:ext>
            </a:extLst>
          </a:blip>
          <a:srcRect l="2905" r="3456" b="7547"/>
          <a:stretch/>
        </p:blipFill>
        <p:spPr>
          <a:xfrm>
            <a:off x="1562100" y="3500203"/>
            <a:ext cx="8572500" cy="3108993"/>
          </a:xfrm>
          <a:prstGeom prst="rect">
            <a:avLst/>
          </a:prstGeom>
        </p:spPr>
      </p:pic>
    </p:spTree>
    <p:extLst>
      <p:ext uri="{BB962C8B-B14F-4D97-AF65-F5344CB8AC3E}">
        <p14:creationId xmlns:p14="http://schemas.microsoft.com/office/powerpoint/2010/main" val="251041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l="27074" t="18404" r="29723" b="13728"/>
          <a:stretch>
            <a:fillRect/>
          </a:stretch>
        </p:blipFill>
        <p:spPr bwMode="auto">
          <a:xfrm>
            <a:off x="2324894" y="956829"/>
            <a:ext cx="6408737" cy="565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98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7" name="Picture 2" descr="What is Hierarchical Clustering? | Displayr.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689" y="2021497"/>
            <a:ext cx="9534494" cy="395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0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9" name="Picture 2" descr="upload.wikimedia.org/wikipedia/commons/thumb/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819" y="1412776"/>
            <a:ext cx="6588000" cy="52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0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7" name="Picture 10" descr="D:\Stata\user-meeting-2006\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884" y="1239841"/>
            <a:ext cx="7799387"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Прямоугольник 7"/>
          <p:cNvSpPr/>
          <p:nvPr/>
        </p:nvSpPr>
        <p:spPr>
          <a:xfrm>
            <a:off x="4555671" y="2031135"/>
            <a:ext cx="3531840" cy="2062103"/>
          </a:xfrm>
          <a:prstGeom prst="rect">
            <a:avLst/>
          </a:prstGeom>
        </p:spPr>
        <p:txBody>
          <a:bodyPr wrap="square">
            <a:spAutoFit/>
          </a:bodyPr>
          <a:lstStyle/>
          <a:p>
            <a:r>
              <a:rPr lang="ru-RU" sz="1600" dirty="0">
                <a:solidFill>
                  <a:schemeClr val="bg2">
                    <a:lumMod val="10000"/>
                  </a:schemeClr>
                </a:solidFill>
                <a:latin typeface="Arial" panose="020B0604020202020204" pitchFamily="34" charset="0"/>
                <a:cs typeface="Arial" panose="020B0604020202020204" pitchFamily="34" charset="0"/>
              </a:rPr>
              <a:t>Когда расстояние между кластерами увеличивается скачкообразно, процесс объединения в новые кластеры необходимо остановить. Иначе будут объединены кластеры, находящиеся на большом расстоянии друг от друга.</a:t>
            </a:r>
          </a:p>
        </p:txBody>
      </p:sp>
    </p:spTree>
    <p:extLst>
      <p:ext uri="{BB962C8B-B14F-4D97-AF65-F5344CB8AC3E}">
        <p14:creationId xmlns:p14="http://schemas.microsoft.com/office/powerpoint/2010/main" val="27084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7" name="Рисунок 6"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5" y="1412775"/>
            <a:ext cx="5278705" cy="4709161"/>
          </a:xfrm>
          <a:prstGeom prst="rect">
            <a:avLst/>
          </a:prstGeom>
        </p:spPr>
      </p:pic>
      <p:pic>
        <p:nvPicPr>
          <p:cNvPr id="8" name="Рисунок 7"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327" y="1413175"/>
            <a:ext cx="4962630" cy="4709161"/>
          </a:xfrm>
          <a:prstGeom prst="rect">
            <a:avLst/>
          </a:prstGeom>
        </p:spPr>
      </p:pic>
    </p:spTree>
    <p:extLst>
      <p:ext uri="{BB962C8B-B14F-4D97-AF65-F5344CB8AC3E}">
        <p14:creationId xmlns:p14="http://schemas.microsoft.com/office/powerpoint/2010/main" val="3910332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431461"/>
            <a:ext cx="11057955" cy="777025"/>
          </a:xfrm>
        </p:spPr>
        <p:txBody>
          <a:bodyPr>
            <a:normAutofit/>
          </a:bodyPr>
          <a:lstStyle/>
          <a:p>
            <a:r>
              <a:rPr lang="ru-BY" sz="3500" b="1" dirty="0">
                <a:latin typeface="Arial" panose="020B0604020202020204" pitchFamily="34" charset="0"/>
                <a:cs typeface="Arial" panose="020B0604020202020204" pitchFamily="34" charset="0"/>
              </a:rPr>
              <a:t>Алгоритмы иерархической кластеризации</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454514"/>
            <a:ext cx="10792842" cy="3848315"/>
          </a:xfrm>
        </p:spPr>
        <p:txBody>
          <a:bodyPr numCol="1"/>
          <a:lstStyle/>
          <a:p>
            <a:pPr algn="just">
              <a:lnSpc>
                <a:spcPct val="80000"/>
              </a:lnSpc>
              <a:spcAft>
                <a:spcPts val="1200"/>
              </a:spcAft>
              <a:defRPr/>
            </a:pPr>
            <a:r>
              <a:rPr lang="ru-BY" sz="2400" dirty="0">
                <a:solidFill>
                  <a:schemeClr val="bg2">
                    <a:lumMod val="10000"/>
                  </a:schemeClr>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Наиболее часто используемые </a:t>
            </a:r>
            <a:r>
              <a:rPr lang="ru-BY" sz="2400" dirty="0">
                <a:solidFill>
                  <a:schemeClr val="bg2">
                    <a:lumMod val="10000"/>
                  </a:schemeClr>
                </a:solidFill>
                <a:latin typeface="Arial" panose="020B0604020202020204" pitchFamily="34" charset="0"/>
                <a:cs typeface="Arial" panose="020B0604020202020204" pitchFamily="34" charset="0"/>
              </a:rPr>
              <a:t>алгоритмы для вычисления расстояний между кластерами</a:t>
            </a:r>
            <a:r>
              <a:rPr lang="ru-RU" sz="2400" dirty="0">
                <a:solidFill>
                  <a:schemeClr val="bg2">
                    <a:lumMod val="10000"/>
                  </a:schemeClr>
                </a:solidFill>
                <a:latin typeface="Arial" panose="020B0604020202020204" pitchFamily="34" charset="0"/>
                <a:cs typeface="Arial" panose="020B0604020202020204" pitchFamily="34" charset="0"/>
              </a:rPr>
              <a:t>: </a:t>
            </a:r>
          </a:p>
          <a:p>
            <a:pPr marL="457200" indent="-457200" algn="just">
              <a:lnSpc>
                <a:spcPct val="80000"/>
              </a:lnSpc>
              <a:spcAft>
                <a:spcPts val="1200"/>
              </a:spcAft>
              <a:buFont typeface="Arial" panose="020B0604020202020204" pitchFamily="34" charset="0"/>
              <a:buChar char="•"/>
              <a:defRPr/>
            </a:pPr>
            <a:r>
              <a:rPr lang="ru-RU" sz="2400" dirty="0">
                <a:solidFill>
                  <a:schemeClr val="bg2">
                    <a:lumMod val="10000"/>
                  </a:schemeClr>
                </a:solidFill>
                <a:latin typeface="Arial" panose="020B0604020202020204" pitchFamily="34" charset="0"/>
                <a:cs typeface="Arial" panose="020B0604020202020204" pitchFamily="34" charset="0"/>
              </a:rPr>
              <a:t>Ближайший сосед (</a:t>
            </a:r>
            <a:r>
              <a:rPr lang="fr-FR" sz="2400" dirty="0">
                <a:solidFill>
                  <a:schemeClr val="bg2">
                    <a:lumMod val="10000"/>
                  </a:schemeClr>
                </a:solidFill>
                <a:latin typeface="Arial" panose="020B0604020202020204" pitchFamily="34" charset="0"/>
                <a:cs typeface="Arial" panose="020B0604020202020204" pitchFamily="34" charset="0"/>
              </a:rPr>
              <a:t>Nearest neighbor) </a:t>
            </a:r>
            <a:endParaRPr lang="ru-RU" sz="24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ct val="80000"/>
              </a:lnSpc>
              <a:spcAft>
                <a:spcPts val="1200"/>
              </a:spcAft>
              <a:buFont typeface="Arial" panose="020B0604020202020204" pitchFamily="34" charset="0"/>
              <a:buChar char="•"/>
              <a:defRPr/>
            </a:pPr>
            <a:r>
              <a:rPr lang="ru-RU" sz="2400" dirty="0">
                <a:solidFill>
                  <a:schemeClr val="bg2">
                    <a:lumMod val="10000"/>
                  </a:schemeClr>
                </a:solidFill>
                <a:latin typeface="Arial" panose="020B0604020202020204" pitchFamily="34" charset="0"/>
                <a:cs typeface="Arial" panose="020B0604020202020204" pitchFamily="34" charset="0"/>
              </a:rPr>
              <a:t>Дальний сосед (</a:t>
            </a:r>
            <a:r>
              <a:rPr lang="fr-FR" sz="2400" dirty="0">
                <a:solidFill>
                  <a:schemeClr val="bg2">
                    <a:lumMod val="10000"/>
                  </a:schemeClr>
                </a:solidFill>
                <a:latin typeface="Arial" panose="020B0604020202020204" pitchFamily="34" charset="0"/>
                <a:cs typeface="Arial" panose="020B0604020202020204" pitchFamily="34" charset="0"/>
              </a:rPr>
              <a:t>Furthest neighbor) </a:t>
            </a:r>
            <a:endParaRPr lang="ru-RU" sz="24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ct val="80000"/>
              </a:lnSpc>
              <a:spcAft>
                <a:spcPts val="1200"/>
              </a:spcAft>
              <a:buFont typeface="Arial" panose="020B0604020202020204" pitchFamily="34" charset="0"/>
              <a:buChar char="•"/>
              <a:defRPr/>
            </a:pPr>
            <a:r>
              <a:rPr lang="ru-RU" sz="2400" dirty="0">
                <a:solidFill>
                  <a:schemeClr val="bg2">
                    <a:lumMod val="10000"/>
                  </a:schemeClr>
                </a:solidFill>
                <a:latin typeface="Arial" panose="020B0604020202020204" pitchFamily="34" charset="0"/>
                <a:cs typeface="Arial" panose="020B0604020202020204" pitchFamily="34" charset="0"/>
              </a:rPr>
              <a:t>Межгрупповые связи (</a:t>
            </a:r>
            <a:r>
              <a:rPr lang="fr-FR" sz="2400" dirty="0">
                <a:solidFill>
                  <a:schemeClr val="bg2">
                    <a:lumMod val="10000"/>
                  </a:schemeClr>
                </a:solidFill>
                <a:latin typeface="Arial" panose="020B0604020202020204" pitchFamily="34" charset="0"/>
                <a:cs typeface="Arial" panose="020B0604020202020204" pitchFamily="34" charset="0"/>
              </a:rPr>
              <a:t>Between-groups linkage) </a:t>
            </a:r>
            <a:endParaRPr lang="ru-RU" sz="24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ct val="80000"/>
              </a:lnSpc>
              <a:spcAft>
                <a:spcPts val="1200"/>
              </a:spcAft>
              <a:buFont typeface="Arial" panose="020B0604020202020204" pitchFamily="34" charset="0"/>
              <a:buChar char="•"/>
              <a:defRPr/>
            </a:pPr>
            <a:r>
              <a:rPr lang="ru-RU" sz="2400" dirty="0" err="1">
                <a:solidFill>
                  <a:schemeClr val="bg2">
                    <a:lumMod val="10000"/>
                  </a:schemeClr>
                </a:solidFill>
                <a:latin typeface="Arial" panose="020B0604020202020204" pitchFamily="34" charset="0"/>
                <a:cs typeface="Arial" panose="020B0604020202020204" pitchFamily="34" charset="0"/>
              </a:rPr>
              <a:t>Центроидная</a:t>
            </a:r>
            <a:r>
              <a:rPr lang="ru-RU" sz="2400" dirty="0">
                <a:solidFill>
                  <a:schemeClr val="bg2">
                    <a:lumMod val="10000"/>
                  </a:schemeClr>
                </a:solidFill>
                <a:latin typeface="Arial" panose="020B0604020202020204" pitchFamily="34" charset="0"/>
                <a:cs typeface="Arial" panose="020B0604020202020204" pitchFamily="34" charset="0"/>
              </a:rPr>
              <a:t> кластеризация (</a:t>
            </a:r>
            <a:r>
              <a:rPr lang="fr-FR" sz="2400" dirty="0">
                <a:solidFill>
                  <a:schemeClr val="bg2">
                    <a:lumMod val="10000"/>
                  </a:schemeClr>
                </a:solidFill>
                <a:latin typeface="Arial" panose="020B0604020202020204" pitchFamily="34" charset="0"/>
                <a:cs typeface="Arial" panose="020B0604020202020204" pitchFamily="34" charset="0"/>
              </a:rPr>
              <a:t>Centroid clustering)  </a:t>
            </a:r>
            <a:endParaRPr lang="ru-RU" sz="24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ct val="80000"/>
              </a:lnSpc>
              <a:spcAft>
                <a:spcPts val="1200"/>
              </a:spcAft>
              <a:buFont typeface="Arial" panose="020B0604020202020204" pitchFamily="34" charset="0"/>
              <a:buChar char="•"/>
              <a:defRPr/>
            </a:pPr>
            <a:r>
              <a:rPr lang="ru-RU" sz="2400" dirty="0">
                <a:solidFill>
                  <a:schemeClr val="bg2">
                    <a:lumMod val="10000"/>
                  </a:schemeClr>
                </a:solidFill>
                <a:latin typeface="Arial" panose="020B0604020202020204" pitchFamily="34" charset="0"/>
                <a:cs typeface="Arial" panose="020B0604020202020204" pitchFamily="34" charset="0"/>
              </a:rPr>
              <a:t>Метод </a:t>
            </a:r>
            <a:r>
              <a:rPr lang="ru-RU" sz="2400" dirty="0" err="1">
                <a:solidFill>
                  <a:schemeClr val="bg2">
                    <a:lumMod val="10000"/>
                  </a:schemeClr>
                </a:solidFill>
                <a:latin typeface="Arial" panose="020B0604020202020204" pitchFamily="34" charset="0"/>
                <a:cs typeface="Arial" panose="020B0604020202020204" pitchFamily="34" charset="0"/>
              </a:rPr>
              <a:t>Варда</a:t>
            </a:r>
            <a:r>
              <a:rPr lang="ru-RU" sz="2400" dirty="0">
                <a:solidFill>
                  <a:schemeClr val="bg2">
                    <a:lumMod val="10000"/>
                  </a:schemeClr>
                </a:solidFill>
                <a:latin typeface="Arial" panose="020B0604020202020204" pitchFamily="34" charset="0"/>
                <a:cs typeface="Arial" panose="020B0604020202020204" pitchFamily="34" charset="0"/>
              </a:rPr>
              <a:t> (Уорда)(</a:t>
            </a:r>
            <a:r>
              <a:rPr lang="fr-FR" sz="2400" dirty="0">
                <a:solidFill>
                  <a:schemeClr val="bg2">
                    <a:lumMod val="10000"/>
                  </a:schemeClr>
                </a:solidFill>
                <a:latin typeface="Arial" panose="020B0604020202020204" pitchFamily="34" charset="0"/>
                <a:cs typeface="Arial" panose="020B0604020202020204" pitchFamily="34" charset="0"/>
              </a:rPr>
              <a:t>Ward's method)</a:t>
            </a:r>
            <a:endParaRPr lang="ru-RU" sz="24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ct val="80000"/>
              </a:lnSpc>
              <a:spcAft>
                <a:spcPts val="1200"/>
              </a:spcAft>
              <a:buFont typeface="Arial" panose="020B0604020202020204" pitchFamily="34" charset="0"/>
              <a:buChar char="•"/>
              <a:defRPr/>
            </a:pPr>
            <a:endParaRPr lang="ru-RU" sz="24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ct val="80000"/>
              </a:lnSpc>
              <a:spcAft>
                <a:spcPts val="1200"/>
              </a:spcAft>
              <a:buFont typeface="Arial" panose="020B0604020202020204" pitchFamily="34" charset="0"/>
              <a:buChar char="•"/>
              <a:defRPr/>
            </a:pPr>
            <a:endParaRPr lang="ru-RU" sz="24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ct val="80000"/>
              </a:lnSpc>
              <a:spcAft>
                <a:spcPts val="1200"/>
              </a:spcAft>
              <a:buFont typeface="Arial" panose="020B0604020202020204" pitchFamily="34" charset="0"/>
              <a:buChar char="•"/>
              <a:defRPr/>
            </a:pPr>
            <a:endParaRPr lang="ru-RU" sz="24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ct val="80000"/>
              </a:lnSpc>
              <a:spcAft>
                <a:spcPts val="1200"/>
              </a:spcAft>
              <a:buFont typeface="Arial" panose="020B0604020202020204" pitchFamily="34" charset="0"/>
              <a:buChar char="•"/>
              <a:defRPr/>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418618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251845"/>
            <a:ext cx="11057955" cy="777025"/>
          </a:xfrm>
        </p:spPr>
        <p:txBody>
          <a:bodyPr>
            <a:noAutofit/>
          </a:bodyPr>
          <a:lstStyle/>
          <a:p>
            <a:r>
              <a:rPr lang="ru-RU" sz="3300" b="1" dirty="0">
                <a:latin typeface="Arial" panose="020B0604020202020204" pitchFamily="34" charset="0"/>
                <a:cs typeface="Arial" panose="020B0604020202020204" pitchFamily="34" charset="0"/>
              </a:rPr>
              <a:t>Близлежащий сосед</a:t>
            </a:r>
            <a:r>
              <a:rPr lang="en-US" sz="3300" b="1" dirty="0">
                <a:latin typeface="Arial" panose="020B0604020202020204" pitchFamily="34" charset="0"/>
                <a:cs typeface="Arial" panose="020B0604020202020204" pitchFamily="34" charset="0"/>
              </a:rPr>
              <a:t> </a:t>
            </a:r>
            <a:br>
              <a:rPr lang="en-US" sz="3300" b="1" dirty="0">
                <a:latin typeface="Arial" panose="020B0604020202020204" pitchFamily="34" charset="0"/>
                <a:cs typeface="Arial" panose="020B0604020202020204" pitchFamily="34" charset="0"/>
              </a:rPr>
            </a:br>
            <a:r>
              <a:rPr lang="en-US" sz="3300" b="1" dirty="0">
                <a:latin typeface="Arial" panose="020B0604020202020204" pitchFamily="34" charset="0"/>
                <a:cs typeface="Arial" panose="020B0604020202020204" pitchFamily="34" charset="0"/>
              </a:rPr>
              <a:t>(Nearest neighbor / Single-linkage)</a:t>
            </a:r>
            <a:br>
              <a:rPr lang="ru-RU" sz="3300" b="1" dirty="0">
                <a:latin typeface="Arial" panose="020B0604020202020204" pitchFamily="34" charset="0"/>
                <a:cs typeface="Arial" panose="020B0604020202020204" pitchFamily="34" charset="0"/>
              </a:rPr>
            </a:br>
            <a:endParaRPr lang="ru-RU" sz="33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454514"/>
            <a:ext cx="10792842" cy="3848315"/>
          </a:xfrm>
        </p:spPr>
        <p:txBody>
          <a:bodyPr numCol="1"/>
          <a:lstStyle/>
          <a:p>
            <a:pPr algn="just">
              <a:lnSpc>
                <a:spcPct val="80000"/>
              </a:lnSpc>
              <a:spcAft>
                <a:spcPts val="1200"/>
              </a:spcAft>
              <a:defRPr/>
            </a:pPr>
            <a:r>
              <a:rPr lang="ru-BY" sz="2300" dirty="0">
                <a:solidFill>
                  <a:schemeClr val="bg2">
                    <a:lumMod val="10000"/>
                  </a:schemeClr>
                </a:solidFill>
                <a:latin typeface="Arial" panose="020B0604020202020204" pitchFamily="34" charset="0"/>
                <a:cs typeface="Arial" panose="020B0604020202020204" pitchFamily="34" charset="0"/>
              </a:rPr>
              <a:t>	</a:t>
            </a:r>
            <a:r>
              <a:rPr lang="ru-RU" sz="2300" dirty="0">
                <a:solidFill>
                  <a:schemeClr val="bg2">
                    <a:lumMod val="10000"/>
                  </a:schemeClr>
                </a:solidFill>
                <a:latin typeface="Arial" panose="020B0604020202020204" pitchFamily="34" charset="0"/>
                <a:cs typeface="Arial" panose="020B0604020202020204" pitchFamily="34" charset="0"/>
              </a:rPr>
              <a:t>Находится самое короткое расстояние между двумя наблюдениями и они объединяются в первый кластер. Находится следующее самое короткое расстояние и, либо создаётся второй кластер, либо наблюдение присоединяется к ранее созданному первому кластеру.</a:t>
            </a:r>
            <a:r>
              <a:rPr lang="en-US" sz="2300" dirty="0">
                <a:solidFill>
                  <a:schemeClr val="bg2">
                    <a:lumMod val="10000"/>
                  </a:schemeClr>
                </a:solidFill>
                <a:latin typeface="Arial" panose="020B0604020202020204" pitchFamily="34" charset="0"/>
                <a:cs typeface="Arial" panose="020B0604020202020204" pitchFamily="34" charset="0"/>
              </a:rPr>
              <a:t> </a:t>
            </a:r>
            <a:r>
              <a:rPr lang="ru-RU" sz="2300" dirty="0">
                <a:solidFill>
                  <a:schemeClr val="bg2">
                    <a:lumMod val="10000"/>
                  </a:schemeClr>
                </a:solidFill>
                <a:latin typeface="Arial" panose="020B0604020202020204" pitchFamily="34" charset="0"/>
                <a:cs typeface="Arial" panose="020B0604020202020204" pitchFamily="34" charset="0"/>
              </a:rPr>
              <a:t>Расстояние между двумя кластерами определяется расстоянием между двумя наиболее близкими объектами (ближайшими соседями) в различных кластерах. Может привести к цепочкам.</a:t>
            </a:r>
          </a:p>
          <a:p>
            <a:pPr algn="just">
              <a:lnSpc>
                <a:spcPct val="80000"/>
              </a:lnSpc>
              <a:spcAft>
                <a:spcPts val="1200"/>
              </a:spcAft>
              <a:defRPr/>
            </a:pPr>
            <a:endParaRPr lang="ru-RU" sz="23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grpSp>
        <p:nvGrpSpPr>
          <p:cNvPr id="7" name="Группа 6"/>
          <p:cNvGrpSpPr/>
          <p:nvPr/>
        </p:nvGrpSpPr>
        <p:grpSpPr>
          <a:xfrm>
            <a:off x="4555807" y="4375051"/>
            <a:ext cx="3024336" cy="2016224"/>
            <a:chOff x="4788173" y="4109528"/>
            <a:chExt cx="3024336" cy="2016224"/>
          </a:xfrm>
        </p:grpSpPr>
        <p:pic>
          <p:nvPicPr>
            <p:cNvPr id="8" name="Рисунок 7"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l="8940" t="7457" r="6078" b="5325"/>
            <a:stretch/>
          </p:blipFill>
          <p:spPr>
            <a:xfrm>
              <a:off x="4788173" y="4109528"/>
              <a:ext cx="3024336" cy="2016224"/>
            </a:xfrm>
            <a:prstGeom prst="rect">
              <a:avLst/>
            </a:prstGeom>
          </p:spPr>
        </p:pic>
        <p:pic>
          <p:nvPicPr>
            <p:cNvPr id="9" name="Рисунок 8"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l="70678" t="7457" r="6078" b="65211"/>
            <a:stretch/>
          </p:blipFill>
          <p:spPr>
            <a:xfrm>
              <a:off x="4788173" y="4131741"/>
              <a:ext cx="827195" cy="631841"/>
            </a:xfrm>
            <a:prstGeom prst="rect">
              <a:avLst/>
            </a:prstGeom>
          </p:spPr>
        </p:pic>
      </p:grpSp>
      <p:sp>
        <p:nvSpPr>
          <p:cNvPr id="10" name="Овал 9"/>
          <p:cNvSpPr/>
          <p:nvPr/>
        </p:nvSpPr>
        <p:spPr>
          <a:xfrm>
            <a:off x="4239512" y="5093101"/>
            <a:ext cx="3364160" cy="152435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16378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251845"/>
            <a:ext cx="11057955" cy="777025"/>
          </a:xfrm>
        </p:spPr>
        <p:txBody>
          <a:bodyPr>
            <a:noAutofit/>
          </a:bodyPr>
          <a:lstStyle/>
          <a:p>
            <a:r>
              <a:rPr lang="ru-RU" sz="3300" b="1" dirty="0">
                <a:latin typeface="Arial" panose="020B0604020202020204" pitchFamily="34" charset="0"/>
                <a:cs typeface="Arial" panose="020B0604020202020204" pitchFamily="34" charset="0"/>
              </a:rPr>
              <a:t>Дальний сосед</a:t>
            </a:r>
            <a:r>
              <a:rPr lang="en-US" sz="3300" b="1" dirty="0">
                <a:latin typeface="Arial" panose="020B0604020202020204" pitchFamily="34" charset="0"/>
                <a:cs typeface="Arial" panose="020B0604020202020204" pitchFamily="34" charset="0"/>
              </a:rPr>
              <a:t> </a:t>
            </a:r>
            <a:br>
              <a:rPr lang="ru-RU" sz="3300" b="1" dirty="0">
                <a:latin typeface="Arial" panose="020B0604020202020204" pitchFamily="34" charset="0"/>
                <a:cs typeface="Arial" panose="020B0604020202020204" pitchFamily="34" charset="0"/>
              </a:rPr>
            </a:br>
            <a:r>
              <a:rPr lang="en-US" sz="3300" b="1" dirty="0">
                <a:latin typeface="Arial" panose="020B0604020202020204" pitchFamily="34" charset="0"/>
                <a:cs typeface="Arial" panose="020B0604020202020204" pitchFamily="34" charset="0"/>
              </a:rPr>
              <a:t>(Furthest neighbor</a:t>
            </a:r>
            <a:r>
              <a:rPr lang="ru-RU" sz="3300" b="1" dirty="0">
                <a:latin typeface="Arial" panose="020B0604020202020204" pitchFamily="34" charset="0"/>
                <a:cs typeface="Arial" panose="020B0604020202020204" pitchFamily="34" charset="0"/>
              </a:rPr>
              <a:t> </a:t>
            </a:r>
            <a:r>
              <a:rPr lang="en-US" sz="3300" b="1" dirty="0">
                <a:latin typeface="Arial" panose="020B0604020202020204" pitchFamily="34" charset="0"/>
                <a:cs typeface="Arial" panose="020B0604020202020204" pitchFamily="34" charset="0"/>
              </a:rPr>
              <a:t>/</a:t>
            </a:r>
            <a:r>
              <a:rPr lang="ru-RU" sz="3300" b="1" dirty="0">
                <a:latin typeface="Arial" panose="020B0604020202020204" pitchFamily="34" charset="0"/>
                <a:cs typeface="Arial" panose="020B0604020202020204" pitchFamily="34" charset="0"/>
              </a:rPr>
              <a:t> </a:t>
            </a:r>
            <a:r>
              <a:rPr lang="en-US" sz="3300" b="1" dirty="0">
                <a:latin typeface="Arial" panose="020B0604020202020204" pitchFamily="34" charset="0"/>
                <a:cs typeface="Arial" panose="020B0604020202020204" pitchFamily="34" charset="0"/>
              </a:rPr>
              <a:t>Complete-linkage)</a:t>
            </a:r>
            <a:br>
              <a:rPr lang="ru-RU" sz="3300" b="1" dirty="0">
                <a:latin typeface="Arial" panose="020B0604020202020204" pitchFamily="34" charset="0"/>
                <a:cs typeface="Arial" panose="020B0604020202020204" pitchFamily="34" charset="0"/>
              </a:rPr>
            </a:br>
            <a:endParaRPr lang="ru-RU" sz="33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454514"/>
            <a:ext cx="10792842" cy="3848315"/>
          </a:xfrm>
        </p:spPr>
        <p:txBody>
          <a:bodyPr numCol="1"/>
          <a:lstStyle/>
          <a:p>
            <a:pPr algn="just">
              <a:lnSpc>
                <a:spcPct val="80000"/>
              </a:lnSpc>
              <a:spcAft>
                <a:spcPts val="1200"/>
              </a:spcAft>
              <a:defRPr/>
            </a:pPr>
            <a:r>
              <a:rPr lang="ru-BY" sz="2300" dirty="0">
                <a:solidFill>
                  <a:schemeClr val="bg2">
                    <a:lumMod val="10000"/>
                  </a:schemeClr>
                </a:solidFill>
                <a:latin typeface="Arial" panose="020B0604020202020204" pitchFamily="34" charset="0"/>
                <a:cs typeface="Arial" panose="020B0604020202020204" pitchFamily="34" charset="0"/>
              </a:rPr>
              <a:t>	</a:t>
            </a:r>
            <a:r>
              <a:rPr lang="ru-RU" sz="2300" dirty="0">
                <a:solidFill>
                  <a:schemeClr val="bg2">
                    <a:lumMod val="10000"/>
                  </a:schemeClr>
                </a:solidFill>
                <a:latin typeface="Arial" panose="020B0604020202020204" pitchFamily="34" charset="0"/>
                <a:cs typeface="Arial" panose="020B0604020202020204" pitchFamily="34" charset="0"/>
              </a:rPr>
              <a:t>Расстояния между кластерами определяются наибольшим расстоянием между любыми двумя объектами в различных кластерах (т.е. наиболее удаленными соседями). Этот метод обычно работает очень хорошо, когда объекты происходят из отдельных групп. Старается минимизировать диаметр нового кластера. Больше шансов получить кластер, похожий на сферу.</a:t>
            </a:r>
          </a:p>
          <a:p>
            <a:pPr algn="just">
              <a:lnSpc>
                <a:spcPct val="80000"/>
              </a:lnSpc>
              <a:spcAft>
                <a:spcPts val="1200"/>
              </a:spcAft>
              <a:defRPr/>
            </a:pPr>
            <a:endParaRPr lang="ru-RU" sz="23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3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11" name="Рисунок 10"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147" y="4133721"/>
            <a:ext cx="3857324" cy="2527213"/>
          </a:xfrm>
          <a:prstGeom prst="rect">
            <a:avLst/>
          </a:prstGeom>
        </p:spPr>
      </p:pic>
      <p:sp>
        <p:nvSpPr>
          <p:cNvPr id="12" name="Овал 11"/>
          <p:cNvSpPr/>
          <p:nvPr/>
        </p:nvSpPr>
        <p:spPr>
          <a:xfrm rot="3084299">
            <a:off x="6211663" y="4232607"/>
            <a:ext cx="2623548" cy="186686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45484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251845"/>
            <a:ext cx="11057955" cy="777025"/>
          </a:xfrm>
        </p:spPr>
        <p:txBody>
          <a:bodyPr>
            <a:noAutofit/>
          </a:bodyPr>
          <a:lstStyle/>
          <a:p>
            <a:r>
              <a:rPr lang="ru-RU" sz="3300" b="1" dirty="0">
                <a:latin typeface="Arial" panose="020B0604020202020204" pitchFamily="34" charset="0"/>
                <a:cs typeface="Arial" panose="020B0604020202020204" pitchFamily="34" charset="0"/>
              </a:rPr>
              <a:t>Межгрупповые связи</a:t>
            </a:r>
            <a:br>
              <a:rPr lang="en-US" sz="3300" b="1" dirty="0">
                <a:latin typeface="Arial" panose="020B0604020202020204" pitchFamily="34" charset="0"/>
                <a:cs typeface="Arial" panose="020B0604020202020204" pitchFamily="34" charset="0"/>
              </a:rPr>
            </a:br>
            <a:r>
              <a:rPr lang="ru-RU" sz="3300" b="1" dirty="0">
                <a:latin typeface="Arial" panose="020B0604020202020204" pitchFamily="34" charset="0"/>
                <a:cs typeface="Arial" panose="020B0604020202020204" pitchFamily="34" charset="0"/>
              </a:rPr>
              <a:t>(</a:t>
            </a:r>
            <a:r>
              <a:rPr lang="en-US" sz="3300" b="1" dirty="0">
                <a:latin typeface="Arial" panose="020B0604020202020204" pitchFamily="34" charset="0"/>
                <a:cs typeface="Arial" panose="020B0604020202020204" pitchFamily="34" charset="0"/>
              </a:rPr>
              <a:t>Average Linkage /</a:t>
            </a:r>
            <a:r>
              <a:rPr lang="ru-RU" sz="3300" b="1" dirty="0">
                <a:latin typeface="Arial" panose="020B0604020202020204" pitchFamily="34" charset="0"/>
                <a:cs typeface="Arial" panose="020B0604020202020204" pitchFamily="34" charset="0"/>
              </a:rPr>
              <a:t> </a:t>
            </a:r>
            <a:r>
              <a:rPr lang="en-US" sz="3300" b="1" dirty="0">
                <a:latin typeface="Arial" panose="020B0604020202020204" pitchFamily="34" charset="0"/>
                <a:cs typeface="Arial" panose="020B0604020202020204" pitchFamily="34" charset="0"/>
              </a:rPr>
              <a:t>Between Groups Linkage)</a:t>
            </a:r>
            <a:endParaRPr lang="ru-RU" sz="33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454514"/>
            <a:ext cx="10792842" cy="3848315"/>
          </a:xfrm>
        </p:spPr>
        <p:txBody>
          <a:bodyPr numCol="1"/>
          <a:lstStyle/>
          <a:p>
            <a:pPr algn="just">
              <a:lnSpc>
                <a:spcPct val="80000"/>
              </a:lnSpc>
              <a:spcAft>
                <a:spcPts val="1200"/>
              </a:spcAft>
              <a:defRPr/>
            </a:pPr>
            <a:r>
              <a:rPr lang="ru-RU" sz="2300" dirty="0">
                <a:solidFill>
                  <a:schemeClr val="bg2">
                    <a:lumMod val="10000"/>
                  </a:schemeClr>
                </a:solidFill>
                <a:latin typeface="Arial" panose="020B0604020202020204" pitchFamily="34" charset="0"/>
                <a:cs typeface="Arial" panose="020B0604020202020204" pitchFamily="34" charset="0"/>
              </a:rPr>
              <a:t>	Дистанция между кластерами равна среднему значению дистанций между всеми возможными парами наблюдений, причём одно наблюдение берётся из одного кластера, а другое из другого. Информация, необходимая для расчёта дистанции, находится на основании всех теоретически возможных пар наблюдений. Снижается влияние выбросов на результат.</a:t>
            </a:r>
          </a:p>
          <a:p>
            <a:pPr algn="just">
              <a:lnSpc>
                <a:spcPct val="80000"/>
              </a:lnSpc>
              <a:spcAft>
                <a:spcPts val="1200"/>
              </a:spcAft>
              <a:defRPr/>
            </a:pPr>
            <a:endParaRPr lang="ru-RU" sz="2200" dirty="0">
              <a:solidFill>
                <a:schemeClr val="bg2">
                  <a:lumMod val="10000"/>
                </a:schemeClr>
              </a:solidFill>
            </a:endParaRPr>
          </a:p>
          <a:p>
            <a:pPr algn="just">
              <a:lnSpc>
                <a:spcPct val="80000"/>
              </a:lnSpc>
              <a:spcAft>
                <a:spcPts val="1200"/>
              </a:spcAft>
              <a:defRPr/>
            </a:pPr>
            <a:endParaRPr lang="ru-RU" sz="2200" dirty="0">
              <a:solidFill>
                <a:schemeClr val="bg2">
                  <a:lumMod val="10000"/>
                </a:schemeClr>
              </a:solidFill>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328" y="4034123"/>
            <a:ext cx="3241664" cy="2647204"/>
          </a:xfrm>
          <a:prstGeom prst="rect">
            <a:avLst/>
          </a:prstGeom>
        </p:spPr>
      </p:pic>
    </p:spTree>
    <p:extLst>
      <p:ext uri="{BB962C8B-B14F-4D97-AF65-F5344CB8AC3E}">
        <p14:creationId xmlns:p14="http://schemas.microsoft.com/office/powerpoint/2010/main" val="314083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431461"/>
            <a:ext cx="11057955" cy="777025"/>
          </a:xfrm>
        </p:spPr>
        <p:txBody>
          <a:bodyPr>
            <a:noAutofit/>
          </a:bodyPr>
          <a:lstStyle/>
          <a:p>
            <a:r>
              <a:rPr lang="ru-RU" sz="3500" b="1" dirty="0">
                <a:latin typeface="Arial" panose="020B0604020202020204" pitchFamily="34" charset="0"/>
                <a:cs typeface="Arial" panose="020B0604020202020204" pitchFamily="34" charset="0"/>
              </a:rPr>
              <a:t>Кластерный анализ</a:t>
            </a:r>
            <a:br>
              <a:rPr lang="ru-RU" sz="3500" b="1" dirty="0">
                <a:latin typeface="Arial" panose="020B0604020202020204" pitchFamily="34" charset="0"/>
                <a:cs typeface="Arial" panose="020B0604020202020204" pitchFamily="34" charset="0"/>
              </a:rPr>
            </a:b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323882"/>
            <a:ext cx="10792842" cy="3848315"/>
          </a:xfrm>
        </p:spPr>
        <p:txBody>
          <a:bodyPr numCol="1"/>
          <a:lstStyle/>
          <a:p>
            <a:pPr algn="just">
              <a:spcBef>
                <a:spcPts val="0"/>
              </a:spcBef>
            </a:pPr>
            <a:r>
              <a:rPr lang="ru-RU" sz="2400" dirty="0">
                <a:solidFill>
                  <a:schemeClr val="bg2">
                    <a:lumMod val="10000"/>
                  </a:schemeClr>
                </a:solidFill>
                <a:latin typeface="Arial" panose="020B0604020202020204" pitchFamily="34" charset="0"/>
                <a:cs typeface="Arial" panose="020B0604020202020204" pitchFamily="34" charset="0"/>
              </a:rPr>
              <a:t>	Проводится с целью выделения однородных групп (кластеров) из исследуемой совокупности объектов (единиц анализа). Формируемые группы (кластеры) должны быть однородными (гомогенными) внутри и разнородными (гетерогенными) по отношению друг к другу по заданным характеристикам.</a:t>
            </a:r>
          </a:p>
          <a:p>
            <a:pPr algn="just">
              <a:spcBef>
                <a:spcPts val="0"/>
              </a:spcBef>
            </a:pPr>
            <a:r>
              <a:rPr lang="ru-RU" sz="2400" dirty="0">
                <a:solidFill>
                  <a:schemeClr val="bg2">
                    <a:lumMod val="10000"/>
                  </a:schemeClr>
                </a:solidFill>
                <a:latin typeface="Arial" panose="020B0604020202020204" pitchFamily="34" charset="0"/>
                <a:cs typeface="Arial" panose="020B0604020202020204" pitchFamily="34" charset="0"/>
              </a:rPr>
              <a:t>     Наиболее часто при определении кластеров использует­ся метод исследования расстояний между переменными в кластерах.</a:t>
            </a:r>
          </a:p>
          <a:p>
            <a:pPr algn="just">
              <a:spcBef>
                <a:spcPts val="0"/>
              </a:spcBef>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3284004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137542"/>
            <a:ext cx="11057955" cy="777025"/>
          </a:xfrm>
        </p:spPr>
        <p:txBody>
          <a:bodyPr>
            <a:noAutofit/>
          </a:bodyPr>
          <a:lstStyle/>
          <a:p>
            <a:r>
              <a:rPr lang="ru-RU" sz="3300" b="1" dirty="0" err="1">
                <a:latin typeface="Arial" panose="020B0604020202020204" pitchFamily="34" charset="0"/>
                <a:cs typeface="Arial" panose="020B0604020202020204" pitchFamily="34" charset="0"/>
              </a:rPr>
              <a:t>Центроидная</a:t>
            </a:r>
            <a:r>
              <a:rPr lang="ru-RU" sz="3300" b="1" dirty="0">
                <a:latin typeface="Arial" panose="020B0604020202020204" pitchFamily="34" charset="0"/>
                <a:cs typeface="Arial" panose="020B0604020202020204" pitchFamily="34" charset="0"/>
              </a:rPr>
              <a:t> кластеризация</a:t>
            </a:r>
            <a:br>
              <a:rPr lang="ru-RU" sz="3300" b="1" dirty="0">
                <a:latin typeface="Arial" panose="020B0604020202020204" pitchFamily="34" charset="0"/>
                <a:cs typeface="Arial" panose="020B0604020202020204" pitchFamily="34" charset="0"/>
              </a:rPr>
            </a:br>
            <a:r>
              <a:rPr lang="ru-RU" sz="3300" b="1" dirty="0">
                <a:latin typeface="Arial" panose="020B0604020202020204" pitchFamily="34" charset="0"/>
                <a:cs typeface="Arial" panose="020B0604020202020204" pitchFamily="34" charset="0"/>
              </a:rPr>
              <a:t>(</a:t>
            </a:r>
            <a:r>
              <a:rPr lang="en-US" sz="3300" b="1" dirty="0">
                <a:latin typeface="Arial" panose="020B0604020202020204" pitchFamily="34" charset="0"/>
                <a:cs typeface="Arial" panose="020B0604020202020204" pitchFamily="34" charset="0"/>
              </a:rPr>
              <a:t>Centroid Clustering)</a:t>
            </a:r>
            <a:br>
              <a:rPr lang="ru-RU" sz="3300" b="1" dirty="0">
                <a:latin typeface="Arial" panose="020B0604020202020204" pitchFamily="34" charset="0"/>
                <a:cs typeface="Arial" panose="020B0604020202020204" pitchFamily="34" charset="0"/>
              </a:rPr>
            </a:br>
            <a:endParaRPr lang="ru-RU" sz="33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340211"/>
            <a:ext cx="10792842" cy="3848315"/>
          </a:xfrm>
        </p:spPr>
        <p:txBody>
          <a:bodyPr numCol="1"/>
          <a:lstStyle/>
          <a:p>
            <a:r>
              <a:rPr lang="ru-RU" sz="2300" dirty="0">
                <a:solidFill>
                  <a:schemeClr val="bg2">
                    <a:lumMod val="10000"/>
                  </a:schemeClr>
                </a:solidFill>
                <a:latin typeface="Arial" panose="020B0604020202020204" pitchFamily="34" charset="0"/>
                <a:cs typeface="Arial" panose="020B0604020202020204" pitchFamily="34" charset="0"/>
              </a:rPr>
              <a:t>Наблюдение будет отнесено к тому кластеру, центр которого ближе всего к нему расположен. </a:t>
            </a:r>
          </a:p>
          <a:p>
            <a:endParaRPr lang="ru-RU" sz="2300" dirty="0">
              <a:solidFill>
                <a:schemeClr val="bg2">
                  <a:lumMod val="10000"/>
                </a:schemeClr>
              </a:solidFill>
              <a:latin typeface="Arial" panose="020B0604020202020204" pitchFamily="34" charset="0"/>
              <a:cs typeface="Arial" panose="020B0604020202020204" pitchFamily="34" charset="0"/>
            </a:endParaRPr>
          </a:p>
          <a:p>
            <a:r>
              <a:rPr lang="en-US" sz="2300" dirty="0">
                <a:solidFill>
                  <a:schemeClr val="bg2">
                    <a:lumMod val="10000"/>
                  </a:schemeClr>
                </a:solidFill>
                <a:latin typeface="Arial" panose="020B0604020202020204" pitchFamily="34" charset="0"/>
                <a:cs typeface="Arial" panose="020B0604020202020204" pitchFamily="34" charset="0"/>
              </a:rPr>
              <a:t>   </a:t>
            </a:r>
            <a:endParaRPr lang="ru-RU" sz="2300" dirty="0">
              <a:solidFill>
                <a:schemeClr val="bg2">
                  <a:lumMod val="10000"/>
                </a:schemeClr>
              </a:solidFill>
              <a:latin typeface="Arial" panose="020B0604020202020204" pitchFamily="34" charset="0"/>
              <a:cs typeface="Arial" panose="020B0604020202020204" pitchFamily="34" charset="0"/>
            </a:endParaRPr>
          </a:p>
          <a:p>
            <a:r>
              <a:rPr lang="ru-RU" sz="2300" dirty="0">
                <a:solidFill>
                  <a:schemeClr val="bg2">
                    <a:lumMod val="10000"/>
                  </a:schemeClr>
                </a:solidFill>
                <a:latin typeface="Arial" panose="020B0604020202020204" pitchFamily="34" charset="0"/>
                <a:cs typeface="Arial" panose="020B0604020202020204" pitchFamily="34" charset="0"/>
              </a:rPr>
              <a:t>Расстояние между двумя кластерами определяется как расстояние между их центрами.</a:t>
            </a:r>
            <a:endParaRPr lang="en-US" sz="23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3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3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3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8" name="Рисунок 7"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t="7007"/>
          <a:stretch/>
        </p:blipFill>
        <p:spPr>
          <a:xfrm>
            <a:off x="4677897" y="4588329"/>
            <a:ext cx="2873954" cy="2117334"/>
          </a:xfrm>
          <a:prstGeom prst="rect">
            <a:avLst/>
          </a:prstGeom>
        </p:spPr>
      </p:pic>
      <p:pic>
        <p:nvPicPr>
          <p:cNvPr id="10" name="Рисунок 9"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b="13830"/>
          <a:stretch/>
        </p:blipFill>
        <p:spPr>
          <a:xfrm>
            <a:off x="4829040" y="2841019"/>
            <a:ext cx="2861704" cy="1292207"/>
          </a:xfrm>
          <a:prstGeom prst="rect">
            <a:avLst/>
          </a:prstGeom>
        </p:spPr>
      </p:pic>
    </p:spTree>
    <p:extLst>
      <p:ext uri="{BB962C8B-B14F-4D97-AF65-F5344CB8AC3E}">
        <p14:creationId xmlns:p14="http://schemas.microsoft.com/office/powerpoint/2010/main" val="191576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Метод </a:t>
            </a:r>
            <a:r>
              <a:rPr lang="ru-RU" sz="3500" b="1" dirty="0" err="1">
                <a:latin typeface="Arial" panose="020B0604020202020204" pitchFamily="34" charset="0"/>
                <a:cs typeface="Arial" panose="020B0604020202020204" pitchFamily="34" charset="0"/>
              </a:rPr>
              <a:t>Варда</a:t>
            </a:r>
            <a:r>
              <a:rPr lang="ru-RU" sz="3500" b="1" dirty="0">
                <a:latin typeface="Arial" panose="020B0604020202020204" pitchFamily="34" charset="0"/>
                <a:cs typeface="Arial" panose="020B0604020202020204" pitchFamily="34" charset="0"/>
              </a:rPr>
              <a:t> (</a:t>
            </a:r>
            <a:r>
              <a:rPr lang="en-US" sz="3500" b="1" dirty="0">
                <a:latin typeface="Arial" panose="020B0604020202020204" pitchFamily="34" charset="0"/>
                <a:cs typeface="Arial" panose="020B0604020202020204" pitchFamily="34" charset="0"/>
              </a:rPr>
              <a:t>Ward’s Method)</a:t>
            </a:r>
            <a:br>
              <a:rPr lang="en-US" sz="3500" b="1" dirty="0">
                <a:latin typeface="Arial" panose="020B0604020202020204" pitchFamily="34" charset="0"/>
                <a:cs typeface="Arial" panose="020B0604020202020204" pitchFamily="34" charset="0"/>
              </a:rPr>
            </a:br>
            <a:br>
              <a:rPr lang="ru-RU" sz="3500" b="1" dirty="0">
                <a:latin typeface="Arial" panose="020B0604020202020204" pitchFamily="34" charset="0"/>
                <a:cs typeface="Arial" panose="020B0604020202020204" pitchFamily="34" charset="0"/>
              </a:rPr>
            </a:b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76921"/>
            <a:ext cx="10792842" cy="3848315"/>
          </a:xfrm>
        </p:spPr>
        <p:txBody>
          <a:bodyPr numCol="1"/>
          <a:lstStyle/>
          <a:p>
            <a:pPr algn="just"/>
            <a:r>
              <a:rPr lang="ru-RU" sz="2300" dirty="0">
                <a:solidFill>
                  <a:schemeClr val="bg2">
                    <a:lumMod val="10000"/>
                  </a:schemeClr>
                </a:solidFill>
                <a:latin typeface="Arial" panose="020B0604020202020204" pitchFamily="34" charset="0"/>
                <a:cs typeface="Arial" panose="020B0604020202020204" pitchFamily="34" charset="0"/>
              </a:rPr>
              <a:t>	При попытке соединить два кластера оценивается изменение общей суммы дисперсий. Стараемся минимизировать отклонение значений наблюдений от центра. Измеряется ухудшение </a:t>
            </a:r>
            <a:r>
              <a:rPr lang="ru-RU" sz="2300" dirty="0" err="1">
                <a:solidFill>
                  <a:schemeClr val="bg2">
                    <a:lumMod val="10000"/>
                  </a:schemeClr>
                </a:solidFill>
                <a:latin typeface="Arial" panose="020B0604020202020204" pitchFamily="34" charset="0"/>
                <a:cs typeface="Arial" panose="020B0604020202020204" pitchFamily="34" charset="0"/>
              </a:rPr>
              <a:t>внутрикластерного</a:t>
            </a:r>
            <a:r>
              <a:rPr lang="ru-RU" sz="2300" dirty="0">
                <a:solidFill>
                  <a:schemeClr val="bg2">
                    <a:lumMod val="10000"/>
                  </a:schemeClr>
                </a:solidFill>
                <a:latin typeface="Arial" panose="020B0604020202020204" pitchFamily="34" charset="0"/>
                <a:cs typeface="Arial" panose="020B0604020202020204" pitchFamily="34" charset="0"/>
              </a:rPr>
              <a:t> разброса, которое произойдет в случае объединения двух кластеров.</a:t>
            </a:r>
          </a:p>
          <a:p>
            <a:endParaRPr lang="ru-RU" sz="2200" dirty="0">
              <a:solidFill>
                <a:schemeClr val="bg2">
                  <a:lumMod val="10000"/>
                </a:schemeClr>
              </a:solidFill>
            </a:endParaRPr>
          </a:p>
          <a:p>
            <a:pPr algn="just">
              <a:lnSpc>
                <a:spcPct val="80000"/>
              </a:lnSpc>
              <a:spcAft>
                <a:spcPts val="1200"/>
              </a:spcAft>
              <a:defRPr/>
            </a:pPr>
            <a:endParaRPr lang="ru-RU" sz="2200" dirty="0">
              <a:solidFill>
                <a:schemeClr val="bg2">
                  <a:lumMod val="10000"/>
                </a:schemeClr>
              </a:solidFill>
            </a:endParaRPr>
          </a:p>
          <a:p>
            <a:pPr algn="just">
              <a:lnSpc>
                <a:spcPct val="80000"/>
              </a:lnSpc>
              <a:spcAft>
                <a:spcPts val="1200"/>
              </a:spcAft>
              <a:defRPr/>
            </a:pPr>
            <a:endParaRPr lang="ru-RU" sz="2200" dirty="0">
              <a:solidFill>
                <a:schemeClr val="bg2">
                  <a:lumMod val="10000"/>
                </a:schemeClr>
              </a:solidFill>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grpSp>
        <p:nvGrpSpPr>
          <p:cNvPr id="9" name="Группа 8"/>
          <p:cNvGrpSpPr/>
          <p:nvPr/>
        </p:nvGrpSpPr>
        <p:grpSpPr>
          <a:xfrm>
            <a:off x="3936306" y="3773483"/>
            <a:ext cx="3519146" cy="2862808"/>
            <a:chOff x="4005183" y="2986025"/>
            <a:chExt cx="3519146" cy="2862808"/>
          </a:xfrm>
        </p:grpSpPr>
        <p:pic>
          <p:nvPicPr>
            <p:cNvPr id="11" name="Рисунок 10"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r="3931"/>
            <a:stretch/>
          </p:blipFill>
          <p:spPr>
            <a:xfrm>
              <a:off x="4005183" y="2986025"/>
              <a:ext cx="3519145" cy="2862808"/>
            </a:xfrm>
            <a:prstGeom prst="rect">
              <a:avLst/>
            </a:prstGeom>
          </p:spPr>
        </p:pic>
        <p:pic>
          <p:nvPicPr>
            <p:cNvPr id="12" name="Рисунок 11"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l="78631" t="27668" r="3931" b="54725"/>
            <a:stretch/>
          </p:blipFill>
          <p:spPr>
            <a:xfrm>
              <a:off x="6991029" y="5256051"/>
              <a:ext cx="533300" cy="504056"/>
            </a:xfrm>
            <a:prstGeom prst="rect">
              <a:avLst/>
            </a:prstGeom>
          </p:spPr>
        </p:pic>
      </p:grpSp>
    </p:spTree>
    <p:extLst>
      <p:ext uri="{BB962C8B-B14F-4D97-AF65-F5344CB8AC3E}">
        <p14:creationId xmlns:p14="http://schemas.microsoft.com/office/powerpoint/2010/main" val="1060159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Кластерный анализ по методу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a:t>
            </a:r>
            <a:br>
              <a:rPr lang="ru-RU" sz="3500" b="1" dirty="0">
                <a:latin typeface="Arial" panose="020B0604020202020204" pitchFamily="34" charset="0"/>
                <a:cs typeface="Arial" panose="020B0604020202020204" pitchFamily="34" charset="0"/>
              </a:rPr>
            </a:b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76921"/>
            <a:ext cx="10792842" cy="3848315"/>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	Представляет собой итеративный метод группировки. Алгоритм стремится минимизировать суммарное квадратичное отклонение точек кластеров от центров этих кластеров. </a:t>
            </a:r>
          </a:p>
          <a:p>
            <a:pPr algn="just"/>
            <a:r>
              <a:rPr lang="ru-RU" sz="2400" dirty="0">
                <a:solidFill>
                  <a:schemeClr val="bg2">
                    <a:lumMod val="10000"/>
                  </a:schemeClr>
                </a:solidFill>
                <a:latin typeface="Arial" panose="020B0604020202020204" pitchFamily="34" charset="0"/>
                <a:cs typeface="Arial" panose="020B0604020202020204" pitchFamily="34" charset="0"/>
              </a:rPr>
              <a:t>	Рекомендован для выборок среднего и большого размера. Предполагается, что число кластеров известно заранее. Анализ чувствителен к выбросам.</a:t>
            </a:r>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ru-RU" sz="2400" dirty="0">
              <a:solidFill>
                <a:schemeClr val="bg2">
                  <a:lumMod val="10000"/>
                </a:schemeClr>
              </a:solidFill>
              <a:latin typeface="Arial" panose="020B0604020202020204" pitchFamily="34" charset="0"/>
              <a:cs typeface="Arial" panose="020B0604020202020204" pitchFamily="34" charset="0"/>
            </a:endParaRPr>
          </a:p>
          <a:p>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125750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 шаг 1</a:t>
            </a:r>
          </a:p>
        </p:txBody>
      </p:sp>
      <p:sp>
        <p:nvSpPr>
          <p:cNvPr id="5" name="Текст 4"/>
          <p:cNvSpPr>
            <a:spLocks noGrp="1"/>
          </p:cNvSpPr>
          <p:nvPr>
            <p:ph type="body" sz="quarter" idx="12"/>
          </p:nvPr>
        </p:nvSpPr>
        <p:spPr>
          <a:xfrm>
            <a:off x="718801" y="2176921"/>
            <a:ext cx="10792842" cy="3848315"/>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	Задать число кластеров. Если число кластеров заранее не известно, то можно сначала провести иерархический анализ на случайно отобранной </a:t>
            </a:r>
            <a:r>
              <a:rPr lang="ru-RU" sz="2400" dirty="0" err="1">
                <a:solidFill>
                  <a:schemeClr val="bg2">
                    <a:lumMod val="10000"/>
                  </a:schemeClr>
                </a:solidFill>
                <a:latin typeface="Arial" panose="020B0604020202020204" pitchFamily="34" charset="0"/>
                <a:cs typeface="Arial" panose="020B0604020202020204" pitchFamily="34" charset="0"/>
              </a:rPr>
              <a:t>подвыборке</a:t>
            </a:r>
            <a:r>
              <a:rPr lang="ru-RU" sz="2400" dirty="0">
                <a:solidFill>
                  <a:schemeClr val="bg2">
                    <a:lumMod val="10000"/>
                  </a:schemeClr>
                </a:solidFill>
                <a:latin typeface="Arial" panose="020B0604020202020204" pitchFamily="34" charset="0"/>
                <a:cs typeface="Arial" panose="020B0604020202020204" pitchFamily="34" charset="0"/>
              </a:rPr>
              <a:t> наблюдений, чтобы определиться с конкретным числом или допустимым диапазоном числа кластеров.</a:t>
            </a:r>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ru-RU" sz="2400" dirty="0">
              <a:solidFill>
                <a:schemeClr val="bg2">
                  <a:lumMod val="10000"/>
                </a:schemeClr>
              </a:solidFill>
              <a:latin typeface="Arial" panose="020B0604020202020204" pitchFamily="34" charset="0"/>
              <a:cs typeface="Arial" panose="020B0604020202020204" pitchFamily="34" charset="0"/>
            </a:endParaRPr>
          </a:p>
          <a:p>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2193038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 шаг 2</a:t>
            </a:r>
          </a:p>
        </p:txBody>
      </p:sp>
      <p:sp>
        <p:nvSpPr>
          <p:cNvPr id="5" name="Текст 4"/>
          <p:cNvSpPr>
            <a:spLocks noGrp="1"/>
          </p:cNvSpPr>
          <p:nvPr>
            <p:ph type="body" sz="quarter" idx="12"/>
          </p:nvPr>
        </p:nvSpPr>
        <p:spPr>
          <a:xfrm>
            <a:off x="718801" y="2176921"/>
            <a:ext cx="10792842" cy="3848315"/>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	Выбрать случайные точки в соответствии с числом кластеров, заданных на предыдущем этапе.</a:t>
            </a:r>
          </a:p>
          <a:p>
            <a:pPr algn="just"/>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ru-RU" sz="2400" dirty="0">
              <a:solidFill>
                <a:schemeClr val="bg2">
                  <a:lumMod val="10000"/>
                </a:schemeClr>
              </a:solidFill>
              <a:latin typeface="Arial" panose="020B0604020202020204" pitchFamily="34" charset="0"/>
              <a:cs typeface="Arial" panose="020B0604020202020204" pitchFamily="34" charset="0"/>
            </a:endParaRPr>
          </a:p>
          <a:p>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588209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 шаг 2</a:t>
            </a:r>
          </a:p>
        </p:txBody>
      </p:sp>
      <p:sp>
        <p:nvSpPr>
          <p:cNvPr id="5" name="Текст 4"/>
          <p:cNvSpPr>
            <a:spLocks noGrp="1"/>
          </p:cNvSpPr>
          <p:nvPr>
            <p:ph type="body" sz="quarter" idx="12"/>
          </p:nvPr>
        </p:nvSpPr>
        <p:spPr>
          <a:xfrm>
            <a:off x="718801" y="2078947"/>
            <a:ext cx="10792842" cy="3848315"/>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	Выбрать случайные точки в соответствии с числом кластеров, заданных на предыдущем этапе.</a:t>
            </a:r>
          </a:p>
          <a:p>
            <a:pPr algn="just"/>
            <a:endParaRPr lang="en-US" sz="2600" dirty="0">
              <a:solidFill>
                <a:schemeClr val="bg2">
                  <a:lumMod val="10000"/>
                </a:schemeClr>
              </a:solidFill>
            </a:endParaRPr>
          </a:p>
          <a:p>
            <a:pPr algn="just"/>
            <a:endParaRPr lang="en-US" sz="2600" dirty="0">
              <a:solidFill>
                <a:schemeClr val="bg2">
                  <a:lumMod val="10000"/>
                </a:schemeClr>
              </a:solidFill>
            </a:endParaRPr>
          </a:p>
          <a:p>
            <a:pPr algn="just"/>
            <a:endParaRPr lang="ru-RU" sz="2600" dirty="0">
              <a:solidFill>
                <a:schemeClr val="bg2">
                  <a:lumMod val="10000"/>
                </a:schemeClr>
              </a:solidFill>
            </a:endParaRPr>
          </a:p>
          <a:p>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7" name="Рисунок 6"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t="14832" b="3943"/>
          <a:stretch/>
        </p:blipFill>
        <p:spPr>
          <a:xfrm>
            <a:off x="3347475" y="3249390"/>
            <a:ext cx="6091186" cy="3363684"/>
          </a:xfrm>
          <a:prstGeom prst="rect">
            <a:avLst/>
          </a:prstGeom>
        </p:spPr>
      </p:pic>
    </p:spTree>
    <p:extLst>
      <p:ext uri="{BB962C8B-B14F-4D97-AF65-F5344CB8AC3E}">
        <p14:creationId xmlns:p14="http://schemas.microsoft.com/office/powerpoint/2010/main" val="3205784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 шаг 3</a:t>
            </a:r>
          </a:p>
        </p:txBody>
      </p:sp>
      <p:sp>
        <p:nvSpPr>
          <p:cNvPr id="5" name="Текст 4"/>
          <p:cNvSpPr>
            <a:spLocks noGrp="1"/>
          </p:cNvSpPr>
          <p:nvPr>
            <p:ph type="body" sz="quarter" idx="12"/>
          </p:nvPr>
        </p:nvSpPr>
        <p:spPr>
          <a:xfrm>
            <a:off x="718801" y="2078947"/>
            <a:ext cx="10792842" cy="3848315"/>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	Присоединить наблюдения к ближайшим кластерам.</a:t>
            </a:r>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600" dirty="0">
              <a:solidFill>
                <a:schemeClr val="bg2">
                  <a:lumMod val="10000"/>
                </a:schemeClr>
              </a:solidFill>
            </a:endParaRPr>
          </a:p>
          <a:p>
            <a:pPr algn="just"/>
            <a:endParaRPr lang="ru-RU" sz="2600" dirty="0">
              <a:solidFill>
                <a:schemeClr val="bg2">
                  <a:lumMod val="10000"/>
                </a:schemeClr>
              </a:solidFill>
            </a:endParaRPr>
          </a:p>
          <a:p>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743" y="2975589"/>
            <a:ext cx="5908769" cy="3713459"/>
          </a:xfrm>
          <a:prstGeom prst="rect">
            <a:avLst/>
          </a:prstGeom>
        </p:spPr>
      </p:pic>
    </p:spTree>
    <p:extLst>
      <p:ext uri="{BB962C8B-B14F-4D97-AF65-F5344CB8AC3E}">
        <p14:creationId xmlns:p14="http://schemas.microsoft.com/office/powerpoint/2010/main" val="1732994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 шаг </a:t>
            </a:r>
            <a:r>
              <a:rPr lang="en-US" sz="3500" b="1" dirty="0">
                <a:latin typeface="Arial" panose="020B0604020202020204" pitchFamily="34" charset="0"/>
                <a:cs typeface="Arial" panose="020B0604020202020204" pitchFamily="34" charset="0"/>
              </a:rPr>
              <a:t>4</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078947"/>
            <a:ext cx="10792842" cy="3848315"/>
          </a:xfrm>
        </p:spPr>
        <p:txBody>
          <a:bodyPr numCol="1"/>
          <a:lstStyle/>
          <a:p>
            <a:pPr algn="just"/>
            <a:r>
              <a:rPr lang="en-US" sz="2400" dirty="0">
                <a:solidFill>
                  <a:schemeClr val="bg2">
                    <a:lumMod val="10000"/>
                  </a:schemeClr>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Рассчитать центры каждого получившегося кластера и повторить процесс кластеризации. Процесс кластеризации должен повториться пока возможны улучшение результатов кластеризации.</a:t>
            </a:r>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ru-RU" sz="2400" dirty="0">
              <a:solidFill>
                <a:schemeClr val="bg2">
                  <a:lumMod val="10000"/>
                </a:schemeClr>
              </a:solidFill>
              <a:latin typeface="Arial" panose="020B0604020202020204" pitchFamily="34" charset="0"/>
              <a:cs typeface="Arial" panose="020B0604020202020204" pitchFamily="34" charset="0"/>
            </a:endParaRPr>
          </a:p>
          <a:p>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436" y="3445329"/>
            <a:ext cx="5337111" cy="3243719"/>
          </a:xfrm>
          <a:prstGeom prst="rect">
            <a:avLst/>
          </a:prstGeom>
        </p:spPr>
      </p:pic>
    </p:spTree>
    <p:extLst>
      <p:ext uri="{BB962C8B-B14F-4D97-AF65-F5344CB8AC3E}">
        <p14:creationId xmlns:p14="http://schemas.microsoft.com/office/powerpoint/2010/main" val="1001793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Пример: 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a:t>
            </a:r>
          </a:p>
        </p:txBody>
      </p:sp>
      <p:sp>
        <p:nvSpPr>
          <p:cNvPr id="5" name="Текст 4"/>
          <p:cNvSpPr>
            <a:spLocks noGrp="1"/>
          </p:cNvSpPr>
          <p:nvPr>
            <p:ph type="body" sz="quarter" idx="12"/>
          </p:nvPr>
        </p:nvSpPr>
        <p:spPr>
          <a:xfrm>
            <a:off x="718801" y="2078947"/>
            <a:ext cx="10792842" cy="3848315"/>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	Ищем лучшее расположение для 3-х кафе.</a:t>
            </a:r>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600" dirty="0">
              <a:solidFill>
                <a:schemeClr val="bg2">
                  <a:lumMod val="10000"/>
                </a:schemeClr>
              </a:solidFill>
            </a:endParaRPr>
          </a:p>
          <a:p>
            <a:pPr algn="just"/>
            <a:endParaRPr lang="ru-RU" sz="2600" dirty="0">
              <a:solidFill>
                <a:schemeClr val="bg2">
                  <a:lumMod val="10000"/>
                </a:schemeClr>
              </a:solidFill>
            </a:endParaRPr>
          </a:p>
          <a:p>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892" y="2600341"/>
            <a:ext cx="7254742" cy="4088707"/>
          </a:xfrm>
          <a:prstGeom prst="rect">
            <a:avLst/>
          </a:prstGeom>
        </p:spPr>
      </p:pic>
    </p:spTree>
    <p:extLst>
      <p:ext uri="{BB962C8B-B14F-4D97-AF65-F5344CB8AC3E}">
        <p14:creationId xmlns:p14="http://schemas.microsoft.com/office/powerpoint/2010/main" val="16133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Пример: 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a:t>
            </a:r>
          </a:p>
        </p:txBody>
      </p:sp>
      <p:sp>
        <p:nvSpPr>
          <p:cNvPr id="5" name="Текст 4"/>
          <p:cNvSpPr>
            <a:spLocks noGrp="1"/>
          </p:cNvSpPr>
          <p:nvPr>
            <p:ph type="body" sz="quarter" idx="12"/>
          </p:nvPr>
        </p:nvSpPr>
        <p:spPr>
          <a:xfrm>
            <a:off x="718801" y="2078947"/>
            <a:ext cx="10792842" cy="3848315"/>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	Во-первых, помечаем 3 случайные точки (начальные центры).</a:t>
            </a:r>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600" dirty="0">
              <a:solidFill>
                <a:schemeClr val="bg2">
                  <a:lumMod val="10000"/>
                </a:schemeClr>
              </a:solidFill>
            </a:endParaRPr>
          </a:p>
          <a:p>
            <a:pPr algn="just"/>
            <a:endParaRPr lang="ru-RU" sz="2600" dirty="0">
              <a:solidFill>
                <a:schemeClr val="bg2">
                  <a:lumMod val="10000"/>
                </a:schemeClr>
              </a:solidFill>
            </a:endParaRPr>
          </a:p>
          <a:p>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71" y="2710543"/>
            <a:ext cx="7211042" cy="3978505"/>
          </a:xfrm>
          <a:prstGeom prst="rect">
            <a:avLst/>
          </a:prstGeom>
        </p:spPr>
      </p:pic>
    </p:spTree>
    <p:extLst>
      <p:ext uri="{BB962C8B-B14F-4D97-AF65-F5344CB8AC3E}">
        <p14:creationId xmlns:p14="http://schemas.microsoft.com/office/powerpoint/2010/main" val="350063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431461"/>
            <a:ext cx="11057955" cy="777025"/>
          </a:xfrm>
        </p:spPr>
        <p:txBody>
          <a:bodyPr>
            <a:normAutofit/>
          </a:bodyPr>
          <a:lstStyle/>
          <a:p>
            <a:r>
              <a:rPr lang="ru-RU" sz="3500" b="1" dirty="0">
                <a:latin typeface="Arial" panose="020B0604020202020204" pitchFamily="34" charset="0"/>
                <a:cs typeface="Arial" panose="020B0604020202020204" pitchFamily="34" charset="0"/>
              </a:rPr>
              <a:t>Кластерный и факторный анализы</a:t>
            </a:r>
          </a:p>
        </p:txBody>
      </p:sp>
      <p:sp>
        <p:nvSpPr>
          <p:cNvPr id="5" name="Текст 4"/>
          <p:cNvSpPr>
            <a:spLocks noGrp="1"/>
          </p:cNvSpPr>
          <p:nvPr>
            <p:ph type="body" sz="quarter" idx="12"/>
          </p:nvPr>
        </p:nvSpPr>
        <p:spPr>
          <a:xfrm>
            <a:off x="718801" y="2454514"/>
            <a:ext cx="10792842" cy="3848315"/>
          </a:xfrm>
        </p:spPr>
        <p:txBody>
          <a:bodyPr numCol="1"/>
          <a:lstStyle/>
          <a:p>
            <a:pPr algn="just">
              <a:lnSpc>
                <a:spcPct val="80000"/>
              </a:lnSpc>
            </a:pPr>
            <a:r>
              <a:rPr lang="ru-RU" sz="2400" dirty="0">
                <a:solidFill>
                  <a:schemeClr val="bg2">
                    <a:lumMod val="10000"/>
                  </a:schemeClr>
                </a:solidFill>
                <a:latin typeface="Arial" panose="020B0604020202020204" pitchFamily="34" charset="0"/>
                <a:cs typeface="Arial" panose="020B0604020202020204" pitchFamily="34" charset="0"/>
              </a:rPr>
              <a:t>	Цель факторного анализа: сокращение числа переменных, участвующих в анализе.</a:t>
            </a:r>
          </a:p>
          <a:p>
            <a:pPr algn="just">
              <a:lnSpc>
                <a:spcPct val="80000"/>
              </a:lnSpc>
            </a:pPr>
            <a:r>
              <a:rPr lang="ru-RU" sz="2400" dirty="0">
                <a:solidFill>
                  <a:schemeClr val="bg2">
                    <a:lumMod val="10000"/>
                  </a:schemeClr>
                </a:solidFill>
                <a:latin typeface="Arial" panose="020B0604020202020204" pitchFamily="34" charset="0"/>
                <a:cs typeface="Arial" panose="020B0604020202020204" pitchFamily="34" charset="0"/>
              </a:rPr>
              <a:t>	Цель кластерного анализа: классификация единиц анализа (например, респондентов) на целевые группы на основании их характеристик (значений переменных).</a:t>
            </a:r>
          </a:p>
          <a:p>
            <a:pPr algn="just">
              <a:lnSpc>
                <a:spcPct val="80000"/>
              </a:lnSpc>
            </a:pPr>
            <a:r>
              <a:rPr lang="ru-RU" sz="2400" dirty="0">
                <a:solidFill>
                  <a:schemeClr val="bg2">
                    <a:lumMod val="10000"/>
                  </a:schemeClr>
                </a:solidFill>
                <a:latin typeface="Arial" panose="020B0604020202020204" pitchFamily="34" charset="0"/>
                <a:cs typeface="Arial" panose="020B0604020202020204" pitchFamily="34" charset="0"/>
              </a:rPr>
              <a:t>	Оба анализа могут использоваться в одном исследовании. Сперва проводится факторный анализ для снижения числа переменных, а затем кластерный анализ для формирования целевых сегментов.    </a:t>
            </a:r>
          </a:p>
          <a:p>
            <a:pPr algn="just">
              <a:spcBef>
                <a:spcPts val="0"/>
              </a:spcBef>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3191590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Пример: 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a:t>
            </a:r>
          </a:p>
        </p:txBody>
      </p:sp>
      <p:sp>
        <p:nvSpPr>
          <p:cNvPr id="5" name="Текст 4"/>
          <p:cNvSpPr>
            <a:spLocks noGrp="1"/>
          </p:cNvSpPr>
          <p:nvPr>
            <p:ph type="body" sz="quarter" idx="12"/>
          </p:nvPr>
        </p:nvSpPr>
        <p:spPr>
          <a:xfrm>
            <a:off x="718801" y="2078947"/>
            <a:ext cx="10792842" cy="3848315"/>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	Во-вторых, распределяем точки по принципу близости к центру.  </a:t>
            </a:r>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en-US" sz="2600" dirty="0">
              <a:solidFill>
                <a:schemeClr val="bg2">
                  <a:lumMod val="10000"/>
                </a:schemeClr>
              </a:solidFill>
            </a:endParaRPr>
          </a:p>
          <a:p>
            <a:pPr algn="just"/>
            <a:endParaRPr lang="ru-RU" sz="2600" dirty="0">
              <a:solidFill>
                <a:schemeClr val="bg2">
                  <a:lumMod val="10000"/>
                </a:schemeClr>
              </a:solidFill>
            </a:endParaRPr>
          </a:p>
          <a:p>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236" y="2855972"/>
            <a:ext cx="7475859" cy="3820995"/>
          </a:xfrm>
          <a:prstGeom prst="rect">
            <a:avLst/>
          </a:prstGeom>
        </p:spPr>
      </p:pic>
    </p:spTree>
    <p:extLst>
      <p:ext uri="{BB962C8B-B14F-4D97-AF65-F5344CB8AC3E}">
        <p14:creationId xmlns:p14="http://schemas.microsoft.com/office/powerpoint/2010/main" val="416364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Пример: 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a:t>
            </a:r>
          </a:p>
        </p:txBody>
      </p:sp>
      <p:sp>
        <p:nvSpPr>
          <p:cNvPr id="5" name="Текст 4"/>
          <p:cNvSpPr>
            <a:spLocks noGrp="1"/>
          </p:cNvSpPr>
          <p:nvPr>
            <p:ph type="body" sz="quarter" idx="12"/>
          </p:nvPr>
        </p:nvSpPr>
        <p:spPr>
          <a:xfrm>
            <a:off x="718801" y="2078947"/>
            <a:ext cx="10792842" cy="3848315"/>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	В-третьих, ставим центральные точки в центр домов, которые они обслуживают.</a:t>
            </a:r>
            <a:endParaRPr lang="en-US" sz="2400" dirty="0">
              <a:solidFill>
                <a:schemeClr val="bg2">
                  <a:lumMod val="10000"/>
                </a:schemeClr>
              </a:solidFill>
              <a:latin typeface="Arial" panose="020B0604020202020204" pitchFamily="34" charset="0"/>
              <a:cs typeface="Arial" panose="020B0604020202020204" pitchFamily="34" charset="0"/>
            </a:endParaRPr>
          </a:p>
          <a:p>
            <a:pPr algn="just"/>
            <a:endParaRPr lang="ru-RU" sz="2600" dirty="0">
              <a:solidFill>
                <a:schemeClr val="bg2">
                  <a:lumMod val="10000"/>
                </a:schemeClr>
              </a:solidFill>
            </a:endParaRPr>
          </a:p>
          <a:p>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383" y="2971860"/>
            <a:ext cx="7037526" cy="3518764"/>
          </a:xfrm>
          <a:prstGeom prst="rect">
            <a:avLst/>
          </a:prstGeom>
        </p:spPr>
      </p:pic>
    </p:spTree>
    <p:extLst>
      <p:ext uri="{BB962C8B-B14F-4D97-AF65-F5344CB8AC3E}">
        <p14:creationId xmlns:p14="http://schemas.microsoft.com/office/powerpoint/2010/main" val="3491836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268174"/>
            <a:ext cx="11057955" cy="777025"/>
          </a:xfrm>
        </p:spPr>
        <p:txBody>
          <a:bodyPr>
            <a:noAutofit/>
          </a:bodyPr>
          <a:lstStyle/>
          <a:p>
            <a:r>
              <a:rPr lang="ru-RU" sz="3500" b="1" dirty="0">
                <a:latin typeface="Arial" panose="020B0604020202020204" pitchFamily="34" charset="0"/>
                <a:cs typeface="Arial" panose="020B0604020202020204" pitchFamily="34" charset="0"/>
              </a:rPr>
              <a:t>Пример: 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a:t>
            </a:r>
          </a:p>
        </p:txBody>
      </p:sp>
      <p:sp>
        <p:nvSpPr>
          <p:cNvPr id="5" name="Текст 4"/>
          <p:cNvSpPr>
            <a:spLocks noGrp="1"/>
          </p:cNvSpPr>
          <p:nvPr>
            <p:ph type="body" sz="quarter" idx="12"/>
          </p:nvPr>
        </p:nvSpPr>
        <p:spPr>
          <a:xfrm>
            <a:off x="718801" y="1997302"/>
            <a:ext cx="10792842" cy="3848315"/>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	В-четвёртых, снова пересчитываем центры, чтобы минимизировать расстояние между каждым зданием и кафе. Алгоритм повторяется пока возможны дальнейшие улучшения (сокращение расстояния между точками и центром).</a:t>
            </a: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743" y="3418221"/>
            <a:ext cx="6523582" cy="3270827"/>
          </a:xfrm>
          <a:prstGeom prst="rect">
            <a:avLst/>
          </a:prstGeom>
        </p:spPr>
      </p:pic>
    </p:spTree>
    <p:extLst>
      <p:ext uri="{BB962C8B-B14F-4D97-AF65-F5344CB8AC3E}">
        <p14:creationId xmlns:p14="http://schemas.microsoft.com/office/powerpoint/2010/main" val="3965203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268174"/>
            <a:ext cx="11057955" cy="777025"/>
          </a:xfrm>
        </p:spPr>
        <p:txBody>
          <a:bodyPr>
            <a:noAutofit/>
          </a:bodyPr>
          <a:lstStyle/>
          <a:p>
            <a:r>
              <a:rPr lang="ru-RU" sz="3500" b="1" dirty="0">
                <a:latin typeface="Arial" panose="020B0604020202020204" pitchFamily="34" charset="0"/>
                <a:cs typeface="Arial" panose="020B0604020202020204" pitchFamily="34" charset="0"/>
              </a:rPr>
              <a:t>Пример: 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a:t>
            </a:r>
          </a:p>
        </p:txBody>
      </p:sp>
      <p:sp>
        <p:nvSpPr>
          <p:cNvPr id="5" name="Текст 4"/>
          <p:cNvSpPr>
            <a:spLocks noGrp="1"/>
          </p:cNvSpPr>
          <p:nvPr>
            <p:ph type="body" sz="quarter" idx="12"/>
          </p:nvPr>
        </p:nvSpPr>
        <p:spPr>
          <a:xfrm>
            <a:off x="718801" y="1997302"/>
            <a:ext cx="10792842" cy="3848315"/>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	Финальный результат.</a:t>
            </a:r>
          </a:p>
          <a:p>
            <a:pPr algn="just">
              <a:lnSpc>
                <a:spcPct val="80000"/>
              </a:lnSpc>
              <a:spcAft>
                <a:spcPts val="1200"/>
              </a:spcAft>
              <a:defRPr/>
            </a:pPr>
            <a:endParaRPr lang="ru-RU" sz="2600" dirty="0">
              <a:solidFill>
                <a:schemeClr val="bg2">
                  <a:lumMod val="10000"/>
                </a:schemeClr>
              </a:solidFill>
            </a:endParaRPr>
          </a:p>
          <a:p>
            <a:pPr algn="just">
              <a:lnSpc>
                <a:spcPct val="80000"/>
              </a:lnSpc>
              <a:spcAft>
                <a:spcPts val="1200"/>
              </a:spcAft>
              <a:defRPr/>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222" y="2570786"/>
            <a:ext cx="7073878" cy="3816424"/>
          </a:xfrm>
          <a:prstGeom prst="rect">
            <a:avLst/>
          </a:prstGeom>
        </p:spPr>
      </p:pic>
      <p:sp>
        <p:nvSpPr>
          <p:cNvPr id="7" name="Прямоугольник 6"/>
          <p:cNvSpPr/>
          <p:nvPr/>
        </p:nvSpPr>
        <p:spPr>
          <a:xfrm>
            <a:off x="868649" y="6382481"/>
            <a:ext cx="6162456" cy="369332"/>
          </a:xfrm>
          <a:prstGeom prst="rect">
            <a:avLst/>
          </a:prstGeom>
        </p:spPr>
        <p:txBody>
          <a:bodyPr wrap="none">
            <a:spAutoFit/>
          </a:bodyPr>
          <a:lstStyle/>
          <a:p>
            <a:r>
              <a:rPr lang="ru-RU" dirty="0"/>
              <a:t>Источник</a:t>
            </a:r>
            <a:r>
              <a:rPr lang="en-US" dirty="0"/>
              <a:t>: </a:t>
            </a:r>
            <a:r>
              <a:rPr lang="ru-RU" dirty="0"/>
              <a:t>https://www.youtube.com/watch?v=QXOkPvFM6NU</a:t>
            </a:r>
          </a:p>
        </p:txBody>
      </p:sp>
    </p:spTree>
    <p:extLst>
      <p:ext uri="{BB962C8B-B14F-4D97-AF65-F5344CB8AC3E}">
        <p14:creationId xmlns:p14="http://schemas.microsoft.com/office/powerpoint/2010/main" val="3616370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61A0B-4337-4D23-5C0D-B8A75EC796C1}"/>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945A895A-99B7-2CEA-A626-80C6B3E01C65}"/>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A7C3BF10-038C-FF65-204E-87799C3951F6}"/>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5D965AD7-F805-4A00-D874-03CDEE297F0C}"/>
              </a:ext>
            </a:extLst>
          </p:cNvPr>
          <p:cNvSpPr>
            <a:spLocks noGrp="1"/>
          </p:cNvSpPr>
          <p:nvPr>
            <p:ph type="title"/>
          </p:nvPr>
        </p:nvSpPr>
        <p:spPr>
          <a:xfrm>
            <a:off x="585897" y="1268174"/>
            <a:ext cx="11057955" cy="777025"/>
          </a:xfrm>
        </p:spPr>
        <p:txBody>
          <a:bodyPr>
            <a:noAutofit/>
          </a:bodyPr>
          <a:lstStyle/>
          <a:p>
            <a:r>
              <a:rPr lang="ru-RU" sz="3500" b="1" dirty="0">
                <a:latin typeface="Arial" panose="020B0604020202020204" pitchFamily="34" charset="0"/>
                <a:cs typeface="Arial" panose="020B0604020202020204" pitchFamily="34" charset="0"/>
              </a:rPr>
              <a:t>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 (2 кластера)</a:t>
            </a:r>
          </a:p>
        </p:txBody>
      </p:sp>
      <p:sp>
        <p:nvSpPr>
          <p:cNvPr id="6" name="Текст 5">
            <a:extLst>
              <a:ext uri="{FF2B5EF4-FFF2-40B4-BE49-F238E27FC236}">
                <a16:creationId xmlns:a16="http://schemas.microsoft.com/office/drawing/2014/main" id="{4BB11C25-B54D-5ECC-D4A7-D50E03ACD0A7}"/>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11" name="Picture 2" descr="https://images0.cnblogs.com/blog/573996/201311/15181807-bdd3782c84f249c5bef85378d372d3cd.png">
            <a:extLst>
              <a:ext uri="{FF2B5EF4-FFF2-40B4-BE49-F238E27FC236}">
                <a16:creationId xmlns:a16="http://schemas.microsoft.com/office/drawing/2014/main" id="{BD326748-3184-3A26-5305-89C514E648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545"/>
          <a:stretch/>
        </p:blipFill>
        <p:spPr bwMode="auto">
          <a:xfrm>
            <a:off x="2058287" y="1889635"/>
            <a:ext cx="8403209" cy="4762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786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D5907-7029-B4A8-45F3-61A875975949}"/>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A9C39A96-AD1B-19E9-7484-AE2189D3258A}"/>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C3DEDF0D-8D5C-F1D2-3058-B024CB45AD2A}"/>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A2C0FC35-E9EC-F1FF-C5E8-9ED422C7253B}"/>
              </a:ext>
            </a:extLst>
          </p:cNvPr>
          <p:cNvSpPr>
            <a:spLocks noGrp="1"/>
          </p:cNvSpPr>
          <p:nvPr>
            <p:ph type="title"/>
          </p:nvPr>
        </p:nvSpPr>
        <p:spPr>
          <a:xfrm>
            <a:off x="585897" y="1268174"/>
            <a:ext cx="11057955" cy="777025"/>
          </a:xfrm>
        </p:spPr>
        <p:txBody>
          <a:bodyPr>
            <a:noAutofit/>
          </a:bodyPr>
          <a:lstStyle/>
          <a:p>
            <a:r>
              <a:rPr lang="ru-RU" sz="3500" b="1" dirty="0">
                <a:latin typeface="Arial" panose="020B0604020202020204" pitchFamily="34" charset="0"/>
                <a:cs typeface="Arial" panose="020B0604020202020204" pitchFamily="34" charset="0"/>
              </a:rPr>
              <a:t>Метод </a:t>
            </a:r>
            <a:r>
              <a:rPr lang="en-US" sz="3500" b="1" dirty="0">
                <a:latin typeface="Arial" panose="020B0604020202020204" pitchFamily="34" charset="0"/>
                <a:cs typeface="Arial" panose="020B0604020202020204" pitchFamily="34" charset="0"/>
              </a:rPr>
              <a:t>k</a:t>
            </a:r>
            <a:r>
              <a:rPr lang="ru-RU" sz="3500" b="1" dirty="0">
                <a:latin typeface="Arial" panose="020B0604020202020204" pitchFamily="34" charset="0"/>
                <a:cs typeface="Arial" panose="020B0604020202020204" pitchFamily="34" charset="0"/>
              </a:rPr>
              <a:t>-средних (3 кластера)</a:t>
            </a:r>
          </a:p>
        </p:txBody>
      </p:sp>
      <p:sp>
        <p:nvSpPr>
          <p:cNvPr id="6" name="Текст 5">
            <a:extLst>
              <a:ext uri="{FF2B5EF4-FFF2-40B4-BE49-F238E27FC236}">
                <a16:creationId xmlns:a16="http://schemas.microsoft.com/office/drawing/2014/main" id="{B1AF3240-5CB0-470B-E9F0-C742C97EEEF8}"/>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5" name="Рисунок 4" descr="Вырезка экрана">
            <a:extLst>
              <a:ext uri="{FF2B5EF4-FFF2-40B4-BE49-F238E27FC236}">
                <a16:creationId xmlns:a16="http://schemas.microsoft.com/office/drawing/2014/main" id="{00350CE8-EEE4-1869-5DD9-7312159CA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046" y="1928677"/>
            <a:ext cx="9373908" cy="4667901"/>
          </a:xfrm>
          <a:prstGeom prst="rect">
            <a:avLst/>
          </a:prstGeom>
        </p:spPr>
      </p:pic>
    </p:spTree>
    <p:extLst>
      <p:ext uri="{BB962C8B-B14F-4D97-AF65-F5344CB8AC3E}">
        <p14:creationId xmlns:p14="http://schemas.microsoft.com/office/powerpoint/2010/main" val="4197695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422DF-1F0F-2F5A-A04D-257EC7315988}"/>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E4EDCEE3-C7C6-5539-75CF-608B3CBCB01B}"/>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68A7F971-8596-EA0A-FD58-D732B8E966EF}"/>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0292F491-D35F-B1B7-FC24-78616B899E9D}"/>
              </a:ext>
            </a:extLst>
          </p:cNvPr>
          <p:cNvSpPr>
            <a:spLocks noGrp="1"/>
          </p:cNvSpPr>
          <p:nvPr>
            <p:ph type="title"/>
          </p:nvPr>
        </p:nvSpPr>
        <p:spPr>
          <a:xfrm>
            <a:off x="585897" y="1228261"/>
            <a:ext cx="11057955" cy="777025"/>
          </a:xfrm>
        </p:spPr>
        <p:txBody>
          <a:bodyPr>
            <a:noAutofit/>
          </a:bodyPr>
          <a:lstStyle/>
          <a:p>
            <a:r>
              <a:rPr lang="ru-RU" sz="3500" b="1" dirty="0">
                <a:latin typeface="Arial" panose="020B0604020202020204" pitchFamily="34" charset="0"/>
                <a:cs typeface="Arial" panose="020B0604020202020204" pitchFamily="34" charset="0"/>
              </a:rPr>
              <a:t>Плотностные алгоритмы кластеризации</a:t>
            </a:r>
          </a:p>
        </p:txBody>
      </p:sp>
      <p:sp>
        <p:nvSpPr>
          <p:cNvPr id="5" name="Текст 4">
            <a:extLst>
              <a:ext uri="{FF2B5EF4-FFF2-40B4-BE49-F238E27FC236}">
                <a16:creationId xmlns:a16="http://schemas.microsoft.com/office/drawing/2014/main" id="{10835F81-EDB3-BEFC-C6AA-936206ABD18F}"/>
              </a:ext>
            </a:extLst>
          </p:cNvPr>
          <p:cNvSpPr>
            <a:spLocks noGrp="1"/>
          </p:cNvSpPr>
          <p:nvPr>
            <p:ph type="body" sz="quarter" idx="12"/>
          </p:nvPr>
        </p:nvSpPr>
        <p:spPr>
          <a:xfrm>
            <a:off x="718802" y="1990047"/>
            <a:ext cx="10887302" cy="3848315"/>
          </a:xfrm>
        </p:spPr>
        <p:txBody>
          <a:bodyPr numCol="1"/>
          <a:lstStyle/>
          <a:p>
            <a:pPr algn="just">
              <a:spcBef>
                <a:spcPts val="0"/>
              </a:spcBef>
            </a:pPr>
            <a:r>
              <a:rPr lang="ru-RU" sz="2500" b="0" i="0" u="none" strike="noStrike" dirty="0">
                <a:solidFill>
                  <a:srgbClr val="000000"/>
                </a:solidFill>
                <a:effectLst/>
                <a:latin typeface="Arial" panose="020B0604020202020204" pitchFamily="34" charset="0"/>
                <a:cs typeface="Arial" panose="020B0604020202020204" pitchFamily="34" charset="0"/>
              </a:rPr>
              <a:t>	Основной принцип работы плотностных алгоритмов – это выделение областей с высокой концентрацией точек. Точки, которые попали в области с низкой плотностью, считаются выбросами. Такие алгоритмы подходят для анализа пространственных данных. Например, для того, чтобы выявить области с наибольшим количеством</a:t>
            </a:r>
            <a:r>
              <a:rPr lang="ru-RU" sz="2500" dirty="0">
                <a:solidFill>
                  <a:srgbClr val="000000"/>
                </a:solidFill>
                <a:latin typeface="Arial" panose="020B0604020202020204" pitchFamily="34" charset="0"/>
                <a:cs typeface="Arial" panose="020B0604020202020204" pitchFamily="34" charset="0"/>
              </a:rPr>
              <a:t>. Плотностные алгоритмы учитывают выбросы. Если одно-два ДТП произошли вдали от города, эти объекты не будут отнесены к кластерам.</a:t>
            </a:r>
          </a:p>
          <a:p>
            <a:pPr algn="just">
              <a:spcBef>
                <a:spcPts val="0"/>
              </a:spcBef>
            </a:pPr>
            <a:endParaRPr lang="ru-RU" sz="2500" b="0" i="0" u="none" strike="noStrike" dirty="0">
              <a:solidFill>
                <a:srgbClr val="000000"/>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ru-RU" sz="25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a:extLst>
              <a:ext uri="{FF2B5EF4-FFF2-40B4-BE49-F238E27FC236}">
                <a16:creationId xmlns:a16="http://schemas.microsoft.com/office/drawing/2014/main" id="{393E52DF-36AD-6C38-9F2D-5347D64FAE83}"/>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
        <p:nvSpPr>
          <p:cNvPr id="12" name="AutoShape 6" descr="$\epsilon$">
            <a:extLst>
              <a:ext uri="{FF2B5EF4-FFF2-40B4-BE49-F238E27FC236}">
                <a16:creationId xmlns:a16="http://schemas.microsoft.com/office/drawing/2014/main" id="{003D493B-BDF7-8E97-8F09-F110B97113C7}"/>
              </a:ext>
            </a:extLst>
          </p:cNvPr>
          <p:cNvSpPr>
            <a:spLocks noChangeAspect="1" noChangeArrowheads="1"/>
          </p:cNvSpPr>
          <p:nvPr/>
        </p:nvSpPr>
        <p:spPr bwMode="auto">
          <a:xfrm>
            <a:off x="19253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932597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err="1">
                <a:latin typeface="Arial" panose="020B0604020202020204" pitchFamily="34" charset="0"/>
                <a:cs typeface="Arial" panose="020B0604020202020204" pitchFamily="34" charset="0"/>
              </a:rPr>
              <a:t>D</a:t>
            </a:r>
            <a:r>
              <a:rPr lang="en-US" sz="3500" b="1" dirty="0">
                <a:latin typeface="Arial" panose="020B0604020202020204" pitchFamily="34" charset="0"/>
                <a:cs typeface="Arial" panose="020B0604020202020204" pitchFamily="34" charset="0"/>
              </a:rPr>
              <a:t>BSCAN</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2" y="2078947"/>
            <a:ext cx="5586984" cy="3848315"/>
          </a:xfrm>
        </p:spPr>
        <p:txBody>
          <a:bodyPr numCol="1"/>
          <a:lstStyle/>
          <a:p>
            <a:pPr marL="0" marR="0" lvl="0" indent="0" defTabSz="914400" rtl="0" eaLnBrk="0" fontAlgn="base" latinLnBrk="0" hangingPunct="0">
              <a:lnSpc>
                <a:spcPct val="100000"/>
              </a:lnSpc>
              <a:spcBef>
                <a:spcPct val="0"/>
              </a:spcBef>
              <a:spcAft>
                <a:spcPct val="0"/>
              </a:spcAft>
              <a:buClrTx/>
              <a:buSzTx/>
              <a:buFontTx/>
              <a:buNone/>
              <a:tabLst/>
            </a:pPr>
            <a:r>
              <a:rPr lang="ru-RU" sz="2400" dirty="0">
                <a:solidFill>
                  <a:schemeClr val="bg2">
                    <a:lumMod val="10000"/>
                  </a:schemeClr>
                </a:solidFill>
                <a:latin typeface="Arial" panose="020B0604020202020204" pitchFamily="34" charset="0"/>
                <a:cs typeface="Arial" panose="020B0604020202020204" pitchFamily="34" charset="0"/>
              </a:rPr>
              <a:t>	Алгоритм </a:t>
            </a:r>
            <a:r>
              <a:rPr lang="en" sz="2400" dirty="0">
                <a:solidFill>
                  <a:schemeClr val="bg2">
                    <a:lumMod val="10000"/>
                  </a:schemeClr>
                </a:solidFill>
                <a:latin typeface="Arial" panose="020B0604020202020204" pitchFamily="34" charset="0"/>
                <a:cs typeface="Arial" panose="020B0604020202020204" pitchFamily="34" charset="0"/>
              </a:rPr>
              <a:t>DBSCAN (Density Based Spatial Clustering of Applications with Noise)</a:t>
            </a:r>
            <a:r>
              <a:rPr lang="ru-RU" sz="2400" dirty="0">
                <a:solidFill>
                  <a:schemeClr val="bg2">
                    <a:lumMod val="10000"/>
                  </a:schemeClr>
                </a:solidFill>
                <a:latin typeface="Arial" panose="020B0604020202020204" pitchFamily="34" charset="0"/>
                <a:cs typeface="Arial" panose="020B0604020202020204" pitchFamily="34" charset="0"/>
              </a:rPr>
              <a:t> </a:t>
            </a:r>
            <a:r>
              <a:rPr lang="en" sz="2400" dirty="0">
                <a:solidFill>
                  <a:schemeClr val="bg2">
                    <a:lumMod val="10000"/>
                  </a:schemeClr>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плотностный алгоритм для кластеризации пространственных данных с</a:t>
            </a:r>
            <a:r>
              <a:rPr lang="en-US" sz="2400" dirty="0">
                <a:solidFill>
                  <a:schemeClr val="bg2">
                    <a:lumMod val="10000"/>
                  </a:schemeClr>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присутствием шума. Способен распознать кластеры различной формы. При реализации алгоритма на вход подаются два параметра: радиус окрестности точек данных и минимальное число соседей.</a:t>
            </a: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
        <p:nvSpPr>
          <p:cNvPr id="12" name="AutoShape 6" descr="$\epsilon$">
            <a:extLst>
              <a:ext uri="{FF2B5EF4-FFF2-40B4-BE49-F238E27FC236}">
                <a16:creationId xmlns:a16="http://schemas.microsoft.com/office/drawing/2014/main" id="{4F78B287-6981-EB35-6EB4-9CF1517700EB}"/>
              </a:ext>
            </a:extLst>
          </p:cNvPr>
          <p:cNvSpPr>
            <a:spLocks noChangeAspect="1" noChangeArrowheads="1"/>
          </p:cNvSpPr>
          <p:nvPr/>
        </p:nvSpPr>
        <p:spPr bwMode="auto">
          <a:xfrm>
            <a:off x="19253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3" name="Рисунок 12" descr="Вырезка экрана">
            <a:extLst>
              <a:ext uri="{FF2B5EF4-FFF2-40B4-BE49-F238E27FC236}">
                <a16:creationId xmlns:a16="http://schemas.microsoft.com/office/drawing/2014/main" id="{6A2EC1B4-BA09-F4BB-D6F7-F927E2F6F019}"/>
              </a:ext>
            </a:extLst>
          </p:cNvPr>
          <p:cNvPicPr>
            <a:picLocks noChangeAspect="1"/>
          </p:cNvPicPr>
          <p:nvPr/>
        </p:nvPicPr>
        <p:blipFill rotWithShape="1">
          <a:blip r:embed="rId2">
            <a:extLst>
              <a:ext uri="{28A0092B-C50C-407E-A947-70E740481C1C}">
                <a14:useLocalDpi xmlns:a14="http://schemas.microsoft.com/office/drawing/2010/main" val="0"/>
              </a:ext>
            </a:extLst>
          </a:blip>
          <a:srcRect l="1800" r="1739"/>
          <a:stretch/>
        </p:blipFill>
        <p:spPr>
          <a:xfrm>
            <a:off x="6259892" y="2140919"/>
            <a:ext cx="5586984" cy="3839111"/>
          </a:xfrm>
          <a:prstGeom prst="rect">
            <a:avLst/>
          </a:prstGeom>
        </p:spPr>
      </p:pic>
    </p:spTree>
    <p:extLst>
      <p:ext uri="{BB962C8B-B14F-4D97-AF65-F5344CB8AC3E}">
        <p14:creationId xmlns:p14="http://schemas.microsoft.com/office/powerpoint/2010/main" val="3010624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DF73C-B1C8-A885-B5F4-BC8239314477}"/>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8F88E131-9BB8-DC22-D236-FD41A40DC2D5}"/>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E5C5608D-B450-FE1B-E3BF-2B38BDAAAFC5}"/>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CBBBFFEC-43A6-B0AD-6410-C2D00FA470A0}"/>
              </a:ext>
            </a:extLst>
          </p:cNvPr>
          <p:cNvSpPr>
            <a:spLocks noGrp="1"/>
          </p:cNvSpPr>
          <p:nvPr>
            <p:ph type="title"/>
          </p:nvPr>
        </p:nvSpPr>
        <p:spPr>
          <a:xfrm>
            <a:off x="585897" y="1317161"/>
            <a:ext cx="11057955" cy="777025"/>
          </a:xfrm>
        </p:spPr>
        <p:txBody>
          <a:bodyPr>
            <a:noAutofit/>
          </a:bodyPr>
          <a:lstStyle/>
          <a:p>
            <a:r>
              <a:rPr lang="ru-RU" sz="3500" b="1" dirty="0" err="1">
                <a:latin typeface="Arial" panose="020B0604020202020204" pitchFamily="34" charset="0"/>
                <a:cs typeface="Arial" panose="020B0604020202020204" pitchFamily="34" charset="0"/>
              </a:rPr>
              <a:t>D</a:t>
            </a:r>
            <a:r>
              <a:rPr lang="en-US" sz="3500" b="1" dirty="0">
                <a:latin typeface="Arial" panose="020B0604020202020204" pitchFamily="34" charset="0"/>
                <a:cs typeface="Arial" panose="020B0604020202020204" pitchFamily="34" charset="0"/>
              </a:rPr>
              <a:t>BSCAN</a:t>
            </a:r>
            <a:endParaRPr lang="ru-RU" sz="3500" b="1" dirty="0">
              <a:latin typeface="Arial" panose="020B0604020202020204" pitchFamily="34" charset="0"/>
              <a:cs typeface="Arial" panose="020B0604020202020204" pitchFamily="34" charset="0"/>
            </a:endParaRPr>
          </a:p>
        </p:txBody>
      </p:sp>
      <p:sp>
        <p:nvSpPr>
          <p:cNvPr id="6" name="Текст 5">
            <a:extLst>
              <a:ext uri="{FF2B5EF4-FFF2-40B4-BE49-F238E27FC236}">
                <a16:creationId xmlns:a16="http://schemas.microsoft.com/office/drawing/2014/main" id="{8E231CEA-79DC-157F-8652-65E6FE12D3C7}"/>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
        <p:nvSpPr>
          <p:cNvPr id="12" name="AutoShape 6" descr="$\epsilon$">
            <a:extLst>
              <a:ext uri="{FF2B5EF4-FFF2-40B4-BE49-F238E27FC236}">
                <a16:creationId xmlns:a16="http://schemas.microsoft.com/office/drawing/2014/main" id="{8ED7BDB8-32E1-8FF1-1FB0-756DBD9FD45D}"/>
              </a:ext>
            </a:extLst>
          </p:cNvPr>
          <p:cNvSpPr>
            <a:spLocks noChangeAspect="1" noChangeArrowheads="1"/>
          </p:cNvSpPr>
          <p:nvPr/>
        </p:nvSpPr>
        <p:spPr bwMode="auto">
          <a:xfrm>
            <a:off x="19253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TextBox 8">
            <a:extLst>
              <a:ext uri="{FF2B5EF4-FFF2-40B4-BE49-F238E27FC236}">
                <a16:creationId xmlns:a16="http://schemas.microsoft.com/office/drawing/2014/main" id="{22F11889-8809-0CCC-4174-A5BB429595AA}"/>
              </a:ext>
            </a:extLst>
          </p:cNvPr>
          <p:cNvSpPr txBox="1"/>
          <p:nvPr/>
        </p:nvSpPr>
        <p:spPr>
          <a:xfrm>
            <a:off x="441406" y="2003972"/>
            <a:ext cx="6327694" cy="4093428"/>
          </a:xfrm>
          <a:prstGeom prst="rect">
            <a:avLst/>
          </a:prstGeom>
          <a:noFill/>
        </p:spPr>
        <p:txBody>
          <a:bodyPr wrap="square">
            <a:spAutoFit/>
          </a:bodyPr>
          <a:lstStyle/>
          <a:p>
            <a:pPr algn="just"/>
            <a:r>
              <a:rPr lang="ru-RU" sz="2000" b="0" i="0" u="none" strike="noStrike" dirty="0">
                <a:solidFill>
                  <a:schemeClr val="bg2">
                    <a:lumMod val="10000"/>
                  </a:schemeClr>
                </a:solidFill>
                <a:effectLst/>
                <a:latin typeface="Arial" panose="020B0604020202020204" pitchFamily="34" charset="0"/>
                <a:cs typeface="Arial" panose="020B0604020202020204" pitchFamily="34" charset="0"/>
              </a:rPr>
              <a:t>	</a:t>
            </a:r>
            <a:r>
              <a:rPr lang="en" sz="2000" b="0" i="0" u="none" strike="noStrike" dirty="0">
                <a:solidFill>
                  <a:schemeClr val="bg2">
                    <a:lumMod val="10000"/>
                  </a:schemeClr>
                </a:solidFill>
                <a:effectLst/>
                <a:latin typeface="Arial" panose="020B0604020202020204" pitchFamily="34" charset="0"/>
                <a:cs typeface="Arial" panose="020B0604020202020204" pitchFamily="34" charset="0"/>
              </a:rPr>
              <a:t>DBSCAN </a:t>
            </a:r>
            <a:r>
              <a:rPr lang="ru-RU" sz="2000" b="0" i="0" u="none" strike="noStrike" dirty="0">
                <a:solidFill>
                  <a:schemeClr val="bg2">
                    <a:lumMod val="10000"/>
                  </a:schemeClr>
                </a:solidFill>
                <a:effectLst/>
                <a:latin typeface="Arial" panose="020B0604020202020204" pitchFamily="34" charset="0"/>
                <a:cs typeface="Arial" panose="020B0604020202020204" pitchFamily="34" charset="0"/>
              </a:rPr>
              <a:t>требует два параметра: </a:t>
            </a:r>
            <a:r>
              <a:rPr lang="en" sz="2000" b="0" i="0" u="none" strike="noStrike" dirty="0">
                <a:solidFill>
                  <a:schemeClr val="bg2">
                    <a:lumMod val="10000"/>
                  </a:schemeClr>
                </a:solidFill>
                <a:effectLst/>
                <a:latin typeface="Arial" panose="020B0604020202020204" pitchFamily="34" charset="0"/>
                <a:cs typeface="Arial" panose="020B0604020202020204" pitchFamily="34" charset="0"/>
              </a:rPr>
              <a:t>epsilon (</a:t>
            </a:r>
            <a:r>
              <a:rPr lang="ru-RU" sz="2000" b="0" i="0" u="none" strike="noStrike" dirty="0">
                <a:solidFill>
                  <a:schemeClr val="bg2">
                    <a:lumMod val="10000"/>
                  </a:schemeClr>
                </a:solidFill>
                <a:effectLst/>
                <a:latin typeface="Arial" panose="020B0604020202020204" pitchFamily="34" charset="0"/>
                <a:cs typeface="Arial" panose="020B0604020202020204" pitchFamily="34" charset="0"/>
              </a:rPr>
              <a:t>радиус круга, который должен быть создан вокруг каждой точки данных для проверки плотности) и </a:t>
            </a:r>
            <a:r>
              <a:rPr lang="en" sz="2000" b="0" i="0" u="none" strike="noStrike" dirty="0" err="1">
                <a:solidFill>
                  <a:schemeClr val="bg2">
                    <a:lumMod val="10000"/>
                  </a:schemeClr>
                </a:solidFill>
                <a:effectLst/>
                <a:latin typeface="Arial" panose="020B0604020202020204" pitchFamily="34" charset="0"/>
                <a:cs typeface="Arial" panose="020B0604020202020204" pitchFamily="34" charset="0"/>
              </a:rPr>
              <a:t>minPoints</a:t>
            </a:r>
            <a:r>
              <a:rPr lang="en" sz="2000" b="0" i="0" u="none" strike="noStrike" dirty="0">
                <a:solidFill>
                  <a:schemeClr val="bg2">
                    <a:lumMod val="10000"/>
                  </a:schemeClr>
                </a:solidFill>
                <a:effectLst/>
                <a:latin typeface="Arial" panose="020B0604020202020204" pitchFamily="34" charset="0"/>
                <a:cs typeface="Arial" panose="020B0604020202020204" pitchFamily="34" charset="0"/>
              </a:rPr>
              <a:t> (</a:t>
            </a:r>
            <a:r>
              <a:rPr lang="ru-RU" sz="2000" b="0" i="0" u="none" strike="noStrike" dirty="0">
                <a:solidFill>
                  <a:schemeClr val="bg2">
                    <a:lumMod val="10000"/>
                  </a:schemeClr>
                </a:solidFill>
                <a:effectLst/>
                <a:latin typeface="Arial" panose="020B0604020202020204" pitchFamily="34" charset="0"/>
                <a:cs typeface="Arial" panose="020B0604020202020204" pitchFamily="34" charset="0"/>
              </a:rPr>
              <a:t>минимальное количество точек данных, необходимых внутри этого круга для того, чтобы эта точка данных была классифицирована как базовая).</a:t>
            </a:r>
          </a:p>
          <a:p>
            <a:pPr algn="just"/>
            <a:r>
              <a:rPr lang="ru-RU" sz="2000" dirty="0">
                <a:solidFill>
                  <a:schemeClr val="bg2">
                    <a:lumMod val="10000"/>
                  </a:schemeClr>
                </a:solidFill>
                <a:latin typeface="Arial" panose="020B0604020202020204" pitchFamily="34" charset="0"/>
                <a:cs typeface="Arial" panose="020B0604020202020204" pitchFamily="34" charset="0"/>
              </a:rPr>
              <a:t>	Точка данных является </a:t>
            </a:r>
            <a:r>
              <a:rPr lang="ru-RU" sz="2000" b="1" i="1" dirty="0">
                <a:solidFill>
                  <a:srgbClr val="FF0000"/>
                </a:solidFill>
                <a:latin typeface="Arial" panose="020B0604020202020204" pitchFamily="34" charset="0"/>
                <a:cs typeface="Arial" panose="020B0604020202020204" pitchFamily="34" charset="0"/>
              </a:rPr>
              <a:t>базовой</a:t>
            </a:r>
            <a:r>
              <a:rPr lang="ru-RU" sz="2000" dirty="0">
                <a:solidFill>
                  <a:schemeClr val="bg2">
                    <a:lumMod val="10000"/>
                  </a:schemeClr>
                </a:solidFill>
                <a:latin typeface="Arial" panose="020B0604020202020204" pitchFamily="34" charset="0"/>
                <a:cs typeface="Arial" panose="020B0604020202020204" pitchFamily="34" charset="0"/>
              </a:rPr>
              <a:t>, если круг вокруг нее содержит не менее </a:t>
            </a:r>
            <a:r>
              <a:rPr lang="en" sz="2000" dirty="0" err="1">
                <a:solidFill>
                  <a:schemeClr val="bg2">
                    <a:lumMod val="10000"/>
                  </a:schemeClr>
                </a:solidFill>
                <a:latin typeface="Arial" panose="020B0604020202020204" pitchFamily="34" charset="0"/>
                <a:cs typeface="Arial" panose="020B0604020202020204" pitchFamily="34" charset="0"/>
              </a:rPr>
              <a:t>minPoints</a:t>
            </a:r>
            <a:r>
              <a:rPr lang="en" sz="2000" dirty="0">
                <a:solidFill>
                  <a:schemeClr val="bg2">
                    <a:lumMod val="10000"/>
                  </a:schemeClr>
                </a:solidFill>
                <a:latin typeface="Arial" panose="020B0604020202020204" pitchFamily="34" charset="0"/>
                <a:cs typeface="Arial" panose="020B0604020202020204" pitchFamily="34" charset="0"/>
              </a:rPr>
              <a:t> </a:t>
            </a:r>
            <a:r>
              <a:rPr lang="ru-RU" sz="2000" dirty="0">
                <a:solidFill>
                  <a:schemeClr val="bg2">
                    <a:lumMod val="10000"/>
                  </a:schemeClr>
                </a:solidFill>
                <a:latin typeface="Arial" panose="020B0604020202020204" pitchFamily="34" charset="0"/>
                <a:cs typeface="Arial" panose="020B0604020202020204" pitchFamily="34" charset="0"/>
              </a:rPr>
              <a:t>точек. Если количество точек меньше </a:t>
            </a:r>
            <a:r>
              <a:rPr lang="en" sz="2000" dirty="0" err="1">
                <a:solidFill>
                  <a:schemeClr val="bg2">
                    <a:lumMod val="10000"/>
                  </a:schemeClr>
                </a:solidFill>
                <a:latin typeface="Arial" panose="020B0604020202020204" pitchFamily="34" charset="0"/>
                <a:cs typeface="Arial" panose="020B0604020202020204" pitchFamily="34" charset="0"/>
              </a:rPr>
              <a:t>minPoints</a:t>
            </a:r>
            <a:r>
              <a:rPr lang="en" sz="2000" dirty="0">
                <a:solidFill>
                  <a:schemeClr val="bg2">
                    <a:lumMod val="10000"/>
                  </a:schemeClr>
                </a:solidFill>
                <a:latin typeface="Arial" panose="020B0604020202020204" pitchFamily="34" charset="0"/>
                <a:cs typeface="Arial" panose="020B0604020202020204" pitchFamily="34" charset="0"/>
              </a:rPr>
              <a:t>, </a:t>
            </a:r>
            <a:r>
              <a:rPr lang="ru-RU" sz="2000" dirty="0">
                <a:solidFill>
                  <a:schemeClr val="bg2">
                    <a:lumMod val="10000"/>
                  </a:schemeClr>
                </a:solidFill>
                <a:latin typeface="Arial" panose="020B0604020202020204" pitchFamily="34" charset="0"/>
                <a:cs typeface="Arial" panose="020B0604020202020204" pitchFamily="34" charset="0"/>
              </a:rPr>
              <a:t>то она классифицируется как </a:t>
            </a:r>
            <a:r>
              <a:rPr lang="ru-RU" sz="2000" b="1" i="1" dirty="0">
                <a:solidFill>
                  <a:schemeClr val="accent4"/>
                </a:solidFill>
                <a:latin typeface="Arial" panose="020B0604020202020204" pitchFamily="34" charset="0"/>
                <a:cs typeface="Arial" panose="020B0604020202020204" pitchFamily="34" charset="0"/>
              </a:rPr>
              <a:t>граничная точка</a:t>
            </a:r>
            <a:r>
              <a:rPr lang="ru-RU" sz="2000" dirty="0">
                <a:solidFill>
                  <a:schemeClr val="bg2">
                    <a:lumMod val="10000"/>
                  </a:schemeClr>
                </a:solidFill>
                <a:latin typeface="Arial" panose="020B0604020202020204" pitchFamily="34" charset="0"/>
                <a:cs typeface="Arial" panose="020B0604020202020204" pitchFamily="34" charset="0"/>
              </a:rPr>
              <a:t>, а если нет других точек в пределах эпсилон-радиуса, то точка рассматривается как </a:t>
            </a:r>
            <a:r>
              <a:rPr lang="ru-RU" sz="2000" b="1" i="1" dirty="0">
                <a:solidFill>
                  <a:srgbClr val="7030A0"/>
                </a:solidFill>
                <a:latin typeface="Arial" panose="020B0604020202020204" pitchFamily="34" charset="0"/>
                <a:cs typeface="Arial" panose="020B0604020202020204" pitchFamily="34" charset="0"/>
              </a:rPr>
              <a:t>шум</a:t>
            </a:r>
            <a:r>
              <a:rPr lang="ru-RU" sz="2000" dirty="0">
                <a:solidFill>
                  <a:schemeClr val="bg2">
                    <a:lumMod val="10000"/>
                  </a:schemeClr>
                </a:solidFill>
                <a:latin typeface="Arial" panose="020B0604020202020204" pitchFamily="34" charset="0"/>
                <a:cs typeface="Arial" panose="020B0604020202020204" pitchFamily="34" charset="0"/>
              </a:rPr>
              <a:t>.</a:t>
            </a:r>
          </a:p>
        </p:txBody>
      </p:sp>
      <p:pic>
        <p:nvPicPr>
          <p:cNvPr id="11" name="Рисунок 10">
            <a:extLst>
              <a:ext uri="{FF2B5EF4-FFF2-40B4-BE49-F238E27FC236}">
                <a16:creationId xmlns:a16="http://schemas.microsoft.com/office/drawing/2014/main" id="{D9C3D750-2E59-7A51-2ECD-BD71A924A0E6}"/>
              </a:ext>
            </a:extLst>
          </p:cNvPr>
          <p:cNvPicPr>
            <a:picLocks noChangeAspect="1"/>
          </p:cNvPicPr>
          <p:nvPr/>
        </p:nvPicPr>
        <p:blipFill>
          <a:blip r:embed="rId2"/>
          <a:stretch>
            <a:fillRect/>
          </a:stretch>
        </p:blipFill>
        <p:spPr>
          <a:xfrm>
            <a:off x="8089900" y="1526173"/>
            <a:ext cx="2651135" cy="2182227"/>
          </a:xfrm>
          <a:prstGeom prst="rect">
            <a:avLst/>
          </a:prstGeom>
        </p:spPr>
      </p:pic>
      <p:pic>
        <p:nvPicPr>
          <p:cNvPr id="14" name="Рисунок 13" descr="Изображение выглядит как круг, Графика, Красочность&#10;&#10;Автоматически созданное описание">
            <a:extLst>
              <a:ext uri="{FF2B5EF4-FFF2-40B4-BE49-F238E27FC236}">
                <a16:creationId xmlns:a16="http://schemas.microsoft.com/office/drawing/2014/main" id="{1E2F5313-1267-ECF8-7F28-65B015264438}"/>
              </a:ext>
            </a:extLst>
          </p:cNvPr>
          <p:cNvPicPr>
            <a:picLocks noChangeAspect="1"/>
          </p:cNvPicPr>
          <p:nvPr/>
        </p:nvPicPr>
        <p:blipFill>
          <a:blip r:embed="rId3"/>
          <a:stretch>
            <a:fillRect/>
          </a:stretch>
        </p:blipFill>
        <p:spPr>
          <a:xfrm>
            <a:off x="7644732" y="3836829"/>
            <a:ext cx="3502703" cy="2880000"/>
          </a:xfrm>
          <a:prstGeom prst="rect">
            <a:avLst/>
          </a:prstGeom>
        </p:spPr>
      </p:pic>
    </p:spTree>
    <p:extLst>
      <p:ext uri="{BB962C8B-B14F-4D97-AF65-F5344CB8AC3E}">
        <p14:creationId xmlns:p14="http://schemas.microsoft.com/office/powerpoint/2010/main" val="2068021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58732-90D3-68D7-DD01-EE9D65D52955}"/>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18C6195D-7A3A-342B-4E9F-30135AB59BF0}"/>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20F804A1-E897-B74F-CB94-7B7E2351C23B}"/>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68F6675E-45F5-0DE3-4C77-1BB55D5CB1BF}"/>
              </a:ext>
            </a:extLst>
          </p:cNvPr>
          <p:cNvSpPr>
            <a:spLocks noGrp="1"/>
          </p:cNvSpPr>
          <p:nvPr>
            <p:ph type="title"/>
          </p:nvPr>
        </p:nvSpPr>
        <p:spPr>
          <a:xfrm>
            <a:off x="585897" y="1317161"/>
            <a:ext cx="11057955" cy="777025"/>
          </a:xfrm>
        </p:spPr>
        <p:txBody>
          <a:bodyPr>
            <a:noAutofit/>
          </a:bodyPr>
          <a:lstStyle/>
          <a:p>
            <a:r>
              <a:rPr lang="ru-RU" sz="3500" b="1" dirty="0" err="1">
                <a:latin typeface="Arial" panose="020B0604020202020204" pitchFamily="34" charset="0"/>
                <a:cs typeface="Arial" panose="020B0604020202020204" pitchFamily="34" charset="0"/>
              </a:rPr>
              <a:t>D</a:t>
            </a:r>
            <a:r>
              <a:rPr lang="en-US" sz="3500" b="1" dirty="0">
                <a:latin typeface="Arial" panose="020B0604020202020204" pitchFamily="34" charset="0"/>
                <a:cs typeface="Arial" panose="020B0604020202020204" pitchFamily="34" charset="0"/>
              </a:rPr>
              <a:t>BSCAN</a:t>
            </a:r>
            <a:endParaRPr lang="ru-RU" sz="3500" b="1" dirty="0">
              <a:latin typeface="Arial" panose="020B0604020202020204" pitchFamily="34" charset="0"/>
              <a:cs typeface="Arial" panose="020B0604020202020204" pitchFamily="34" charset="0"/>
            </a:endParaRPr>
          </a:p>
        </p:txBody>
      </p:sp>
      <p:sp>
        <p:nvSpPr>
          <p:cNvPr id="6" name="Текст 5">
            <a:extLst>
              <a:ext uri="{FF2B5EF4-FFF2-40B4-BE49-F238E27FC236}">
                <a16:creationId xmlns:a16="http://schemas.microsoft.com/office/drawing/2014/main" id="{8ED02EAC-16DC-41DD-6384-FEA340084569}"/>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
        <p:nvSpPr>
          <p:cNvPr id="12" name="AutoShape 6" descr="$\epsilon$">
            <a:extLst>
              <a:ext uri="{FF2B5EF4-FFF2-40B4-BE49-F238E27FC236}">
                <a16:creationId xmlns:a16="http://schemas.microsoft.com/office/drawing/2014/main" id="{73CB5AD8-CD7B-6393-56AB-465A3CB9DEE2}"/>
              </a:ext>
            </a:extLst>
          </p:cNvPr>
          <p:cNvSpPr>
            <a:spLocks noChangeAspect="1" noChangeArrowheads="1"/>
          </p:cNvSpPr>
          <p:nvPr/>
        </p:nvSpPr>
        <p:spPr bwMode="auto">
          <a:xfrm>
            <a:off x="19253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descr="Изображение выглядит как текст, снимок экрана, диаграмма, линия&#10;&#10;Автоматически созданное описание">
            <a:extLst>
              <a:ext uri="{FF2B5EF4-FFF2-40B4-BE49-F238E27FC236}">
                <a16:creationId xmlns:a16="http://schemas.microsoft.com/office/drawing/2014/main" id="{B23DC718-822B-E9A4-A162-19DBCAA43C3F}"/>
              </a:ext>
            </a:extLst>
          </p:cNvPr>
          <p:cNvPicPr>
            <a:picLocks noChangeAspect="1"/>
          </p:cNvPicPr>
          <p:nvPr/>
        </p:nvPicPr>
        <p:blipFill>
          <a:blip r:embed="rId2"/>
          <a:stretch>
            <a:fillRect/>
          </a:stretch>
        </p:blipFill>
        <p:spPr>
          <a:xfrm>
            <a:off x="198698" y="2289418"/>
            <a:ext cx="11794604" cy="3514482"/>
          </a:xfrm>
          <a:prstGeom prst="rect">
            <a:avLst/>
          </a:prstGeom>
        </p:spPr>
      </p:pic>
    </p:spTree>
    <p:extLst>
      <p:ext uri="{BB962C8B-B14F-4D97-AF65-F5344CB8AC3E}">
        <p14:creationId xmlns:p14="http://schemas.microsoft.com/office/powerpoint/2010/main" val="212200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431461"/>
            <a:ext cx="11057955" cy="777025"/>
          </a:xfrm>
        </p:spPr>
        <p:txBody>
          <a:bodyPr>
            <a:normAutofit/>
          </a:bodyPr>
          <a:lstStyle/>
          <a:p>
            <a:r>
              <a:rPr lang="ru-RU" sz="3500" b="1" dirty="0">
                <a:latin typeface="Arial" panose="020B0604020202020204" pitchFamily="34" charset="0"/>
                <a:cs typeface="Arial" panose="020B0604020202020204" pitchFamily="34" charset="0"/>
              </a:rPr>
              <a:t>Порядок проведения кластерного анализа</a:t>
            </a:r>
          </a:p>
        </p:txBody>
      </p:sp>
      <p:sp>
        <p:nvSpPr>
          <p:cNvPr id="5" name="Текст 4"/>
          <p:cNvSpPr>
            <a:spLocks noGrp="1"/>
          </p:cNvSpPr>
          <p:nvPr>
            <p:ph type="body" sz="quarter" idx="12"/>
          </p:nvPr>
        </p:nvSpPr>
        <p:spPr>
          <a:xfrm>
            <a:off x="718801" y="2454514"/>
            <a:ext cx="10792842" cy="3848315"/>
          </a:xfrm>
        </p:spPr>
        <p:txBody>
          <a:bodyPr numCol="1"/>
          <a:lstStyle/>
          <a:p>
            <a:pPr marL="457200" indent="-457200">
              <a:lnSpc>
                <a:spcPct val="80000"/>
              </a:lnSpc>
              <a:spcAft>
                <a:spcPts val="1200"/>
              </a:spcAft>
              <a:buFont typeface="Arial" panose="020B0604020202020204" pitchFamily="34" charset="0"/>
              <a:buChar char="•"/>
            </a:pPr>
            <a:r>
              <a:rPr lang="ru-RU" sz="2600" dirty="0">
                <a:solidFill>
                  <a:schemeClr val="bg2">
                    <a:lumMod val="10000"/>
                  </a:schemeClr>
                </a:solidFill>
                <a:latin typeface="Arial" panose="020B0604020202020204" pitchFamily="34" charset="0"/>
                <a:cs typeface="Arial" panose="020B0604020202020204" pitchFamily="34" charset="0"/>
              </a:rPr>
              <a:t>Шаг 1: </a:t>
            </a:r>
            <a:r>
              <a:rPr lang="ru-BY" sz="2600" dirty="0">
                <a:solidFill>
                  <a:schemeClr val="bg2">
                    <a:lumMod val="10000"/>
                  </a:schemeClr>
                </a:solidFill>
                <a:latin typeface="Arial" panose="020B0604020202020204" pitchFamily="34" charset="0"/>
                <a:cs typeface="Arial" panose="020B0604020202020204" pitchFamily="34" charset="0"/>
              </a:rPr>
              <a:t>определение</a:t>
            </a:r>
            <a:r>
              <a:rPr lang="ru-RU" sz="2600" dirty="0">
                <a:solidFill>
                  <a:schemeClr val="bg2">
                    <a:lumMod val="10000"/>
                  </a:schemeClr>
                </a:solidFill>
                <a:latin typeface="Arial" panose="020B0604020202020204" pitchFamily="34" charset="0"/>
                <a:cs typeface="Arial" panose="020B0604020202020204" pitchFamily="34" charset="0"/>
              </a:rPr>
              <a:t> метода измерения расстояния между кластерами;</a:t>
            </a:r>
          </a:p>
          <a:p>
            <a:pPr marL="457200" indent="-457200" algn="just">
              <a:lnSpc>
                <a:spcPct val="80000"/>
              </a:lnSpc>
              <a:spcAft>
                <a:spcPts val="1200"/>
              </a:spcAft>
              <a:buFont typeface="Arial" panose="020B0604020202020204" pitchFamily="34" charset="0"/>
              <a:buChar char="•"/>
            </a:pPr>
            <a:r>
              <a:rPr lang="ru-RU" sz="2600" dirty="0">
                <a:solidFill>
                  <a:schemeClr val="bg2">
                    <a:lumMod val="10000"/>
                  </a:schemeClr>
                </a:solidFill>
                <a:latin typeface="Arial" panose="020B0604020202020204" pitchFamily="34" charset="0"/>
                <a:cs typeface="Arial" panose="020B0604020202020204" pitchFamily="34" charset="0"/>
              </a:rPr>
              <a:t>Шаг 2: </a:t>
            </a:r>
            <a:r>
              <a:rPr lang="ru-BY" sz="2600" dirty="0">
                <a:solidFill>
                  <a:schemeClr val="bg2">
                    <a:lumMod val="10000"/>
                  </a:schemeClr>
                </a:solidFill>
                <a:latin typeface="Arial" panose="020B0604020202020204" pitchFamily="34" charset="0"/>
                <a:cs typeface="Arial" panose="020B0604020202020204" pitchFamily="34" charset="0"/>
              </a:rPr>
              <a:t>отпределение</a:t>
            </a:r>
            <a:r>
              <a:rPr lang="ru-RU" sz="2600" dirty="0">
                <a:solidFill>
                  <a:schemeClr val="bg2">
                    <a:lumMod val="10000"/>
                  </a:schemeClr>
                </a:solidFill>
                <a:latin typeface="Arial" panose="020B0604020202020204" pitchFamily="34" charset="0"/>
                <a:cs typeface="Arial" panose="020B0604020202020204" pitchFamily="34" charset="0"/>
              </a:rPr>
              <a:t> </a:t>
            </a:r>
            <a:r>
              <a:rPr lang="ru-BY" sz="2600" dirty="0">
                <a:solidFill>
                  <a:schemeClr val="bg2">
                    <a:lumMod val="10000"/>
                  </a:schemeClr>
                </a:solidFill>
                <a:latin typeface="Arial" panose="020B0604020202020204" pitchFamily="34" charset="0"/>
                <a:cs typeface="Arial" panose="020B0604020202020204" pitchFamily="34" charset="0"/>
              </a:rPr>
              <a:t>алгоритма</a:t>
            </a:r>
            <a:r>
              <a:rPr lang="ru-RU" sz="2600" dirty="0">
                <a:solidFill>
                  <a:schemeClr val="bg2">
                    <a:lumMod val="10000"/>
                  </a:schemeClr>
                </a:solidFill>
                <a:latin typeface="Arial" panose="020B0604020202020204" pitchFamily="34" charset="0"/>
                <a:cs typeface="Arial" panose="020B0604020202020204" pitchFamily="34" charset="0"/>
              </a:rPr>
              <a:t> кластеризации;</a:t>
            </a:r>
          </a:p>
          <a:p>
            <a:pPr marL="457200" indent="-457200" algn="just">
              <a:lnSpc>
                <a:spcPct val="80000"/>
              </a:lnSpc>
              <a:spcAft>
                <a:spcPts val="1200"/>
              </a:spcAft>
              <a:buFont typeface="Arial" panose="020B0604020202020204" pitchFamily="34" charset="0"/>
              <a:buChar char="•"/>
            </a:pPr>
            <a:r>
              <a:rPr lang="ru-RU" sz="2600" dirty="0">
                <a:solidFill>
                  <a:schemeClr val="bg2">
                    <a:lumMod val="10000"/>
                  </a:schemeClr>
                </a:solidFill>
                <a:latin typeface="Arial" panose="020B0604020202020204" pitchFamily="34" charset="0"/>
                <a:cs typeface="Arial" panose="020B0604020202020204" pitchFamily="34" charset="0"/>
              </a:rPr>
              <a:t>Шаг 3:</a:t>
            </a:r>
            <a:r>
              <a:rPr lang="en-US" sz="2600" dirty="0">
                <a:solidFill>
                  <a:schemeClr val="bg2">
                    <a:lumMod val="10000"/>
                  </a:schemeClr>
                </a:solidFill>
                <a:latin typeface="Arial" panose="020B0604020202020204" pitchFamily="34" charset="0"/>
                <a:cs typeface="Arial" panose="020B0604020202020204" pitchFamily="34" charset="0"/>
              </a:rPr>
              <a:t> </a:t>
            </a:r>
            <a:r>
              <a:rPr lang="ru-RU" sz="2600" dirty="0">
                <a:solidFill>
                  <a:schemeClr val="bg2">
                    <a:lumMod val="10000"/>
                  </a:schemeClr>
                </a:solidFill>
                <a:latin typeface="Arial" panose="020B0604020202020204" pitchFamily="34" charset="0"/>
                <a:cs typeface="Arial" panose="020B0604020202020204" pitchFamily="34" charset="0"/>
              </a:rPr>
              <a:t>определение числа кластеров;</a:t>
            </a:r>
          </a:p>
          <a:p>
            <a:pPr marL="457200" indent="-457200" algn="just">
              <a:lnSpc>
                <a:spcPct val="80000"/>
              </a:lnSpc>
              <a:spcAft>
                <a:spcPts val="1200"/>
              </a:spcAft>
              <a:buFont typeface="Arial" panose="020B0604020202020204" pitchFamily="34" charset="0"/>
              <a:buChar char="•"/>
            </a:pPr>
            <a:r>
              <a:rPr lang="ru-RU" sz="2600" dirty="0">
                <a:solidFill>
                  <a:schemeClr val="bg2">
                    <a:lumMod val="10000"/>
                  </a:schemeClr>
                </a:solidFill>
                <a:latin typeface="Arial" panose="020B0604020202020204" pitchFamily="34" charset="0"/>
                <a:cs typeface="Arial" panose="020B0604020202020204" pitchFamily="34" charset="0"/>
              </a:rPr>
              <a:t>Шаг 4: сохранение кластерного решения и описание кластеров</a:t>
            </a:r>
            <a:r>
              <a:rPr lang="en-US" sz="2600" dirty="0">
                <a:solidFill>
                  <a:schemeClr val="bg2">
                    <a:lumMod val="10000"/>
                  </a:schemeClr>
                </a:solidFill>
                <a:latin typeface="Arial" panose="020B0604020202020204" pitchFamily="34" charset="0"/>
                <a:cs typeface="Arial" panose="020B0604020202020204" pitchFamily="34" charset="0"/>
              </a:rPr>
              <a:t>;</a:t>
            </a:r>
            <a:endParaRPr lang="ru-RU" sz="26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ct val="80000"/>
              </a:lnSpc>
              <a:spcAft>
                <a:spcPts val="1200"/>
              </a:spcAft>
              <a:buFont typeface="Arial" panose="020B0604020202020204" pitchFamily="34" charset="0"/>
              <a:buChar char="•"/>
            </a:pPr>
            <a:r>
              <a:rPr lang="ru-RU" sz="2600" dirty="0">
                <a:solidFill>
                  <a:schemeClr val="bg2">
                    <a:lumMod val="10000"/>
                  </a:schemeClr>
                </a:solidFill>
                <a:latin typeface="Arial" panose="020B0604020202020204" pitchFamily="34" charset="0"/>
                <a:cs typeface="Arial" panose="020B0604020202020204" pitchFamily="34" charset="0"/>
              </a:rPr>
              <a:t>Шаг 5: оценка достоверности кластерного решения.</a:t>
            </a:r>
          </a:p>
          <a:p>
            <a:pPr algn="just">
              <a:lnSpc>
                <a:spcPct val="80000"/>
              </a:lnSpc>
              <a:spcAft>
                <a:spcPts val="1200"/>
              </a:spcAft>
            </a:pPr>
            <a:endParaRPr lang="ru-RU" sz="26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pPr>
            <a:endParaRPr lang="ru-RU" sz="26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pPr>
            <a:endParaRPr lang="ru-RU"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3583107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51C14-F79C-AF2C-FF4A-0016508CE8BC}"/>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137E8F64-3FCC-3320-B3CC-AA918CE4026C}"/>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2CC945D6-2DA4-1C13-132D-B54F4CE4ED9A}"/>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4DD0E91D-4C20-DD7C-2FE5-6B8263E92154}"/>
              </a:ext>
            </a:extLst>
          </p:cNvPr>
          <p:cNvSpPr>
            <a:spLocks noGrp="1"/>
          </p:cNvSpPr>
          <p:nvPr>
            <p:ph type="title"/>
          </p:nvPr>
        </p:nvSpPr>
        <p:spPr>
          <a:xfrm>
            <a:off x="547797" y="1240961"/>
            <a:ext cx="11057955" cy="777025"/>
          </a:xfrm>
        </p:spPr>
        <p:txBody>
          <a:bodyPr>
            <a:noAutofit/>
          </a:bodyPr>
          <a:lstStyle/>
          <a:p>
            <a:r>
              <a:rPr lang="ru-RU" sz="3500" b="1" dirty="0" err="1">
                <a:latin typeface="Arial" panose="020B0604020202020204" pitchFamily="34" charset="0"/>
                <a:cs typeface="Arial" panose="020B0604020202020204" pitchFamily="34" charset="0"/>
              </a:rPr>
              <a:t>D</a:t>
            </a:r>
            <a:r>
              <a:rPr lang="en-US" sz="3500" b="1" dirty="0">
                <a:latin typeface="Arial" panose="020B0604020202020204" pitchFamily="34" charset="0"/>
                <a:cs typeface="Arial" panose="020B0604020202020204" pitchFamily="34" charset="0"/>
              </a:rPr>
              <a:t>BSCAN</a:t>
            </a:r>
            <a:endParaRPr lang="ru-RU" sz="3500" b="1" dirty="0">
              <a:latin typeface="Arial" panose="020B0604020202020204" pitchFamily="34" charset="0"/>
              <a:cs typeface="Arial" panose="020B0604020202020204" pitchFamily="34" charset="0"/>
            </a:endParaRPr>
          </a:p>
        </p:txBody>
      </p:sp>
      <p:sp>
        <p:nvSpPr>
          <p:cNvPr id="6" name="Текст 5">
            <a:extLst>
              <a:ext uri="{FF2B5EF4-FFF2-40B4-BE49-F238E27FC236}">
                <a16:creationId xmlns:a16="http://schemas.microsoft.com/office/drawing/2014/main" id="{1AF37166-8466-75B7-2FE3-759039F3B0A2}"/>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
        <p:nvSpPr>
          <p:cNvPr id="12" name="AutoShape 6" descr="$\epsilon$">
            <a:extLst>
              <a:ext uri="{FF2B5EF4-FFF2-40B4-BE49-F238E27FC236}">
                <a16:creationId xmlns:a16="http://schemas.microsoft.com/office/drawing/2014/main" id="{D6F13D29-8972-C112-8CFF-995000CDFBC3}"/>
              </a:ext>
            </a:extLst>
          </p:cNvPr>
          <p:cNvSpPr>
            <a:spLocks noChangeAspect="1" noChangeArrowheads="1"/>
          </p:cNvSpPr>
          <p:nvPr/>
        </p:nvSpPr>
        <p:spPr bwMode="auto">
          <a:xfrm>
            <a:off x="19253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TextBox 8">
            <a:extLst>
              <a:ext uri="{FF2B5EF4-FFF2-40B4-BE49-F238E27FC236}">
                <a16:creationId xmlns:a16="http://schemas.microsoft.com/office/drawing/2014/main" id="{851E854C-39F9-45AF-57CB-DABB6B70890C}"/>
              </a:ext>
            </a:extLst>
          </p:cNvPr>
          <p:cNvSpPr txBox="1"/>
          <p:nvPr/>
        </p:nvSpPr>
        <p:spPr>
          <a:xfrm>
            <a:off x="441406" y="1915072"/>
            <a:ext cx="11509294" cy="1261884"/>
          </a:xfrm>
          <a:prstGeom prst="rect">
            <a:avLst/>
          </a:prstGeom>
          <a:noFill/>
        </p:spPr>
        <p:txBody>
          <a:bodyPr wrap="square">
            <a:spAutoFit/>
          </a:bodyPr>
          <a:lstStyle/>
          <a:p>
            <a:pPr algn="just"/>
            <a:r>
              <a:rPr lang="ru-RU" sz="1900" dirty="0">
                <a:solidFill>
                  <a:schemeClr val="bg2">
                    <a:lumMod val="10000"/>
                  </a:schemeClr>
                </a:solidFill>
                <a:latin typeface="Arial" panose="020B0604020202020204" pitchFamily="34" charset="0"/>
                <a:cs typeface="Arial" panose="020B0604020202020204" pitchFamily="34" charset="0"/>
              </a:rPr>
              <a:t>После того, как все точки классифицированы, алгоритм начинает формировать кластеры. Алгоритм создает кластер, соединяя все базовые точки и их граничные точки. Если две основные точки находятся достаточно близко друг к другу, они считаются частью одного кластера. Алгоритм продолжает формировать кластеры, пока все основные точки не будут присоединены к кластерам.</a:t>
            </a:r>
            <a:endParaRPr lang="en-US" sz="1900" dirty="0">
              <a:solidFill>
                <a:schemeClr val="bg2">
                  <a:lumMod val="10000"/>
                </a:schemeClr>
              </a:solidFill>
              <a:latin typeface="Arial" panose="020B0604020202020204" pitchFamily="34" charset="0"/>
              <a:cs typeface="Arial" panose="020B0604020202020204" pitchFamily="34" charset="0"/>
            </a:endParaRPr>
          </a:p>
        </p:txBody>
      </p:sp>
      <p:pic>
        <p:nvPicPr>
          <p:cNvPr id="88" name="Рисунок 87" descr="Изображение выглядит как диаграмма&#10;&#10;Автоматически созданное описание">
            <a:extLst>
              <a:ext uri="{FF2B5EF4-FFF2-40B4-BE49-F238E27FC236}">
                <a16:creationId xmlns:a16="http://schemas.microsoft.com/office/drawing/2014/main" id="{928FB032-F81C-D6BC-ACBE-79B8EA811B3F}"/>
              </a:ext>
            </a:extLst>
          </p:cNvPr>
          <p:cNvPicPr>
            <a:picLocks noChangeAspect="1"/>
          </p:cNvPicPr>
          <p:nvPr/>
        </p:nvPicPr>
        <p:blipFill>
          <a:blip r:embed="rId2"/>
          <a:stretch>
            <a:fillRect/>
          </a:stretch>
        </p:blipFill>
        <p:spPr>
          <a:xfrm>
            <a:off x="1676400" y="3233443"/>
            <a:ext cx="7772400" cy="1721972"/>
          </a:xfrm>
          <a:prstGeom prst="rect">
            <a:avLst/>
          </a:prstGeom>
        </p:spPr>
      </p:pic>
      <p:pic>
        <p:nvPicPr>
          <p:cNvPr id="90" name="Рисунок 89">
            <a:extLst>
              <a:ext uri="{FF2B5EF4-FFF2-40B4-BE49-F238E27FC236}">
                <a16:creationId xmlns:a16="http://schemas.microsoft.com/office/drawing/2014/main" id="{20DDAE8B-EF40-E3E6-ED7E-1C345100E201}"/>
              </a:ext>
            </a:extLst>
          </p:cNvPr>
          <p:cNvPicPr>
            <a:picLocks noChangeAspect="1"/>
          </p:cNvPicPr>
          <p:nvPr/>
        </p:nvPicPr>
        <p:blipFill>
          <a:blip r:embed="rId3"/>
          <a:srcRect l="1147"/>
          <a:stretch/>
        </p:blipFill>
        <p:spPr>
          <a:xfrm>
            <a:off x="1949440" y="5022554"/>
            <a:ext cx="3771909" cy="1535249"/>
          </a:xfrm>
          <a:prstGeom prst="rect">
            <a:avLst/>
          </a:prstGeom>
        </p:spPr>
      </p:pic>
      <p:pic>
        <p:nvPicPr>
          <p:cNvPr id="92" name="Рисунок 91" descr="Изображение выглядит как диаграмма&#10;&#10;Автоматически созданное описание">
            <a:extLst>
              <a:ext uri="{FF2B5EF4-FFF2-40B4-BE49-F238E27FC236}">
                <a16:creationId xmlns:a16="http://schemas.microsoft.com/office/drawing/2014/main" id="{78B85ECA-A96C-16CF-F8CC-D75990A916C7}"/>
              </a:ext>
            </a:extLst>
          </p:cNvPr>
          <p:cNvPicPr>
            <a:picLocks noChangeAspect="1"/>
          </p:cNvPicPr>
          <p:nvPr/>
        </p:nvPicPr>
        <p:blipFill>
          <a:blip r:embed="rId4"/>
          <a:stretch>
            <a:fillRect/>
          </a:stretch>
        </p:blipFill>
        <p:spPr>
          <a:xfrm>
            <a:off x="5529263" y="4942715"/>
            <a:ext cx="4271804" cy="1631216"/>
          </a:xfrm>
          <a:prstGeom prst="rect">
            <a:avLst/>
          </a:prstGeom>
        </p:spPr>
      </p:pic>
    </p:spTree>
    <p:extLst>
      <p:ext uri="{BB962C8B-B14F-4D97-AF65-F5344CB8AC3E}">
        <p14:creationId xmlns:p14="http://schemas.microsoft.com/office/powerpoint/2010/main" val="3164702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060BF-22FA-B15F-D0A0-5B5216D1504E}"/>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9AC1EF96-5A70-175B-5456-1C3719B12771}"/>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BAC3FCF4-FE45-0A61-3372-01381EFB287F}"/>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09A10EA0-52FD-92B4-1846-BC84C89175DC}"/>
              </a:ext>
            </a:extLst>
          </p:cNvPr>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Преимущества и ограничения </a:t>
            </a:r>
            <a:r>
              <a:rPr lang="ru-RU" sz="3500" b="1" dirty="0" err="1">
                <a:latin typeface="Arial" panose="020B0604020202020204" pitchFamily="34" charset="0"/>
                <a:cs typeface="Arial" panose="020B0604020202020204" pitchFamily="34" charset="0"/>
              </a:rPr>
              <a:t>D</a:t>
            </a:r>
            <a:r>
              <a:rPr lang="en-US" sz="3500" b="1" dirty="0">
                <a:latin typeface="Arial" panose="020B0604020202020204" pitchFamily="34" charset="0"/>
                <a:cs typeface="Arial" panose="020B0604020202020204" pitchFamily="34" charset="0"/>
              </a:rPr>
              <a:t>BSCAN</a:t>
            </a:r>
            <a:endParaRPr lang="ru-RU" sz="3500" b="1" dirty="0">
              <a:latin typeface="Arial" panose="020B0604020202020204" pitchFamily="34" charset="0"/>
              <a:cs typeface="Arial" panose="020B0604020202020204" pitchFamily="34" charset="0"/>
            </a:endParaRPr>
          </a:p>
        </p:txBody>
      </p:sp>
      <p:sp>
        <p:nvSpPr>
          <p:cNvPr id="5" name="Текст 4">
            <a:extLst>
              <a:ext uri="{FF2B5EF4-FFF2-40B4-BE49-F238E27FC236}">
                <a16:creationId xmlns:a16="http://schemas.microsoft.com/office/drawing/2014/main" id="{467145C7-9C03-584D-CDA6-04F4DEA7B67C}"/>
              </a:ext>
            </a:extLst>
          </p:cNvPr>
          <p:cNvSpPr>
            <a:spLocks noGrp="1"/>
          </p:cNvSpPr>
          <p:nvPr>
            <p:ph type="body" sz="quarter" idx="12"/>
          </p:nvPr>
        </p:nvSpPr>
        <p:spPr>
          <a:xfrm>
            <a:off x="718802" y="2078947"/>
            <a:ext cx="10596898" cy="3848315"/>
          </a:xfrm>
        </p:spPr>
        <p:txBody>
          <a:bodyPr numCol="1"/>
          <a:lstStyle/>
          <a:p>
            <a:pPr marL="0" marR="0" lvl="0" indent="0" defTabSz="914400" rtl="0" eaLnBrk="0" fontAlgn="base" latinLnBrk="0" hangingPunct="0">
              <a:lnSpc>
                <a:spcPct val="100000"/>
              </a:lnSpc>
              <a:spcBef>
                <a:spcPct val="0"/>
              </a:spcBef>
              <a:spcAft>
                <a:spcPct val="0"/>
              </a:spcAft>
              <a:buClrTx/>
              <a:buSzTx/>
              <a:buFontTx/>
              <a:buNone/>
              <a:tabLst/>
            </a:pPr>
            <a:r>
              <a:rPr lang="ru-RU" sz="2500" dirty="0">
                <a:solidFill>
                  <a:schemeClr val="bg2">
                    <a:lumMod val="10000"/>
                  </a:schemeClr>
                </a:solidFill>
                <a:latin typeface="Arial" panose="020B0604020202020204" pitchFamily="34" charset="0"/>
                <a:cs typeface="Arial" panose="020B0604020202020204" pitchFamily="34" charset="0"/>
              </a:rPr>
              <a:t>Преимущества:</a:t>
            </a:r>
          </a:p>
          <a:p>
            <a:pPr marL="0" marR="0" lvl="0" indent="0" defTabSz="914400" rtl="0" eaLnBrk="0" fontAlgn="base" latinLnBrk="0" hangingPunct="0">
              <a:lnSpc>
                <a:spcPct val="100000"/>
              </a:lnSpc>
              <a:spcBef>
                <a:spcPct val="0"/>
              </a:spcBef>
              <a:spcAft>
                <a:spcPct val="0"/>
              </a:spcAft>
              <a:buClrTx/>
              <a:buSzTx/>
              <a:buFontTx/>
              <a:buNone/>
              <a:tabLst/>
            </a:pPr>
            <a:r>
              <a:rPr lang="ru-RU" sz="2500" dirty="0">
                <a:solidFill>
                  <a:schemeClr val="bg2">
                    <a:lumMod val="10000"/>
                  </a:schemeClr>
                </a:solidFill>
                <a:latin typeface="Arial" panose="020B0604020202020204" pitchFamily="34" charset="0"/>
                <a:cs typeface="Arial" panose="020B0604020202020204" pitchFamily="34" charset="0"/>
              </a:rPr>
              <a:t>+ Находит кластеры различных форм и размеров;</a:t>
            </a:r>
          </a:p>
          <a:p>
            <a:pPr lvl="0" eaLnBrk="0" fontAlgn="base" hangingPunct="0">
              <a:spcBef>
                <a:spcPct val="0"/>
              </a:spcBef>
              <a:spcAft>
                <a:spcPct val="0"/>
              </a:spcAft>
            </a:pPr>
            <a:r>
              <a:rPr lang="ru-RU" sz="2500" dirty="0">
                <a:solidFill>
                  <a:schemeClr val="bg2">
                    <a:lumMod val="10000"/>
                  </a:schemeClr>
                </a:solidFill>
                <a:latin typeface="Arial" panose="020B0604020202020204" pitchFamily="34" charset="0"/>
                <a:cs typeface="Arial" panose="020B0604020202020204" pitchFamily="34" charset="0"/>
              </a:rPr>
              <a:t>+ Различает шумы и выбросы во входных данных;</a:t>
            </a:r>
          </a:p>
          <a:p>
            <a:pPr lvl="0" eaLnBrk="0" fontAlgn="base" hangingPunct="0">
              <a:spcBef>
                <a:spcPct val="0"/>
              </a:spcBef>
              <a:spcAft>
                <a:spcPct val="0"/>
              </a:spcAft>
            </a:pPr>
            <a:r>
              <a:rPr lang="ru-RU" sz="2500" dirty="0">
                <a:solidFill>
                  <a:schemeClr val="bg2">
                    <a:lumMod val="10000"/>
                  </a:schemeClr>
                </a:solidFill>
                <a:latin typeface="Arial" panose="020B0604020202020204" pitchFamily="34" charset="0"/>
                <a:cs typeface="Arial" panose="020B0604020202020204" pitchFamily="34" charset="0"/>
              </a:rPr>
              <a:t>+ Не требует предварительного указания количества кластеров;</a:t>
            </a:r>
          </a:p>
          <a:p>
            <a:pPr lvl="0" eaLnBrk="0" fontAlgn="base" hangingPunct="0">
              <a:spcBef>
                <a:spcPct val="0"/>
              </a:spcBef>
              <a:spcAft>
                <a:spcPct val="0"/>
              </a:spcAft>
            </a:pPr>
            <a:r>
              <a:rPr lang="ru-RU" sz="2500" dirty="0">
                <a:solidFill>
                  <a:schemeClr val="bg2">
                    <a:lumMod val="10000"/>
                  </a:schemeClr>
                </a:solidFill>
                <a:latin typeface="Arial" panose="020B0604020202020204" pitchFamily="34" charset="0"/>
                <a:cs typeface="Arial" panose="020B0604020202020204" pitchFamily="34" charset="0"/>
              </a:rPr>
              <a:t>+ Легко и быстро реализуется;</a:t>
            </a:r>
          </a:p>
          <a:p>
            <a:pPr eaLnBrk="0" fontAlgn="base" hangingPunct="0">
              <a:spcBef>
                <a:spcPct val="0"/>
              </a:spcBef>
              <a:spcAft>
                <a:spcPct val="0"/>
              </a:spcAft>
            </a:pPr>
            <a:endParaRPr lang="ru-RU" sz="2500" dirty="0">
              <a:solidFill>
                <a:schemeClr val="bg2">
                  <a:lumMod val="10000"/>
                </a:schemeClr>
              </a:solidFill>
              <a:latin typeface="Arial" panose="020B0604020202020204" pitchFamily="34" charset="0"/>
              <a:cs typeface="Arial" panose="020B0604020202020204" pitchFamily="34" charset="0"/>
            </a:endParaRPr>
          </a:p>
          <a:p>
            <a:pPr eaLnBrk="0" fontAlgn="base" hangingPunct="0">
              <a:spcBef>
                <a:spcPct val="0"/>
              </a:spcBef>
              <a:spcAft>
                <a:spcPct val="0"/>
              </a:spcAft>
            </a:pPr>
            <a:r>
              <a:rPr lang="ru-RU" sz="2500" dirty="0">
                <a:solidFill>
                  <a:schemeClr val="bg2">
                    <a:lumMod val="10000"/>
                  </a:schemeClr>
                </a:solidFill>
                <a:latin typeface="Arial" panose="020B0604020202020204" pitchFamily="34" charset="0"/>
                <a:cs typeface="Arial" panose="020B0604020202020204" pitchFamily="34" charset="0"/>
              </a:rPr>
              <a:t>Ограничения:</a:t>
            </a:r>
          </a:p>
          <a:p>
            <a:pPr marL="342900" indent="-342900" eaLnBrk="0" fontAlgn="base" hangingPunct="0">
              <a:spcBef>
                <a:spcPct val="0"/>
              </a:spcBef>
              <a:spcAft>
                <a:spcPct val="0"/>
              </a:spcAft>
              <a:buFontTx/>
              <a:buChar char="-"/>
            </a:pPr>
            <a:r>
              <a:rPr lang="ru-RU" sz="2500" dirty="0">
                <a:solidFill>
                  <a:schemeClr val="bg2">
                    <a:lumMod val="10000"/>
                  </a:schemeClr>
                </a:solidFill>
                <a:latin typeface="Arial" panose="020B0604020202020204" pitchFamily="34" charset="0"/>
                <a:cs typeface="Arial" panose="020B0604020202020204" pitchFamily="34" charset="0"/>
              </a:rPr>
              <a:t>Параметрический, требует указания двух параметров (радиус и число соседей);</a:t>
            </a:r>
            <a:endParaRPr lang="en-US" sz="2500" dirty="0">
              <a:solidFill>
                <a:schemeClr val="bg2">
                  <a:lumMod val="10000"/>
                </a:schemeClr>
              </a:solidFill>
              <a:latin typeface="Arial" panose="020B0604020202020204" pitchFamily="34" charset="0"/>
              <a:cs typeface="Arial" panose="020B0604020202020204" pitchFamily="34" charset="0"/>
            </a:endParaRPr>
          </a:p>
          <a:p>
            <a:pPr marL="342900" indent="-342900" eaLnBrk="0" fontAlgn="base" hangingPunct="0">
              <a:spcBef>
                <a:spcPct val="0"/>
              </a:spcBef>
              <a:spcAft>
                <a:spcPct val="0"/>
              </a:spcAft>
              <a:buFontTx/>
              <a:buChar char="-"/>
            </a:pPr>
            <a:r>
              <a:rPr lang="ru-RU" sz="2500" dirty="0">
                <a:solidFill>
                  <a:schemeClr val="bg2">
                    <a:lumMod val="10000"/>
                  </a:schemeClr>
                </a:solidFill>
                <a:latin typeface="Arial" panose="020B0604020202020204" pitchFamily="34" charset="0"/>
                <a:cs typeface="Arial" panose="020B0604020202020204" pitchFamily="34" charset="0"/>
              </a:rPr>
              <a:t>Может быть чувствителен к выбору параметров и используемой метрике расстояния.</a:t>
            </a:r>
          </a:p>
        </p:txBody>
      </p:sp>
      <p:sp>
        <p:nvSpPr>
          <p:cNvPr id="6" name="Текст 5">
            <a:extLst>
              <a:ext uri="{FF2B5EF4-FFF2-40B4-BE49-F238E27FC236}">
                <a16:creationId xmlns:a16="http://schemas.microsoft.com/office/drawing/2014/main" id="{DB57DDE9-42A6-16B6-8BFC-D8D7836B1D0F}"/>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
        <p:nvSpPr>
          <p:cNvPr id="12" name="AutoShape 6" descr="$\epsilon$">
            <a:extLst>
              <a:ext uri="{FF2B5EF4-FFF2-40B4-BE49-F238E27FC236}">
                <a16:creationId xmlns:a16="http://schemas.microsoft.com/office/drawing/2014/main" id="{937BA42C-F3A2-1933-DD38-6DE1DC22B0C4}"/>
              </a:ext>
            </a:extLst>
          </p:cNvPr>
          <p:cNvSpPr>
            <a:spLocks noChangeAspect="1" noChangeArrowheads="1"/>
          </p:cNvSpPr>
          <p:nvPr/>
        </p:nvSpPr>
        <p:spPr bwMode="auto">
          <a:xfrm>
            <a:off x="19253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760963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5BACC-8EF0-9365-4DAD-C7157BBC262C}"/>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6BDCA35B-39B1-B951-D0EB-5AF8D2A946B0}"/>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09A1BC12-E1CB-E1C4-5597-C4ED44D85C3E}"/>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DC592C17-52A5-DD39-BAD4-28DDEDF7D6FD}"/>
              </a:ext>
            </a:extLst>
          </p:cNvPr>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Выбор оптимального числа кластеров</a:t>
            </a:r>
            <a:br>
              <a:rPr lang="ru-RU" sz="3500" b="1" dirty="0">
                <a:latin typeface="Arial" panose="020B0604020202020204" pitchFamily="34" charset="0"/>
                <a:cs typeface="Arial" panose="020B0604020202020204" pitchFamily="34" charset="0"/>
              </a:rPr>
            </a:br>
            <a:endParaRPr lang="ru-RU" sz="3500" b="1" dirty="0">
              <a:latin typeface="Arial" panose="020B0604020202020204" pitchFamily="34" charset="0"/>
              <a:cs typeface="Arial" panose="020B0604020202020204" pitchFamily="34" charset="0"/>
            </a:endParaRPr>
          </a:p>
        </p:txBody>
      </p:sp>
      <p:sp>
        <p:nvSpPr>
          <p:cNvPr id="5" name="Текст 4">
            <a:extLst>
              <a:ext uri="{FF2B5EF4-FFF2-40B4-BE49-F238E27FC236}">
                <a16:creationId xmlns:a16="http://schemas.microsoft.com/office/drawing/2014/main" id="{2A56F2C4-FFDD-1013-FFBA-102F5570C815}"/>
              </a:ext>
            </a:extLst>
          </p:cNvPr>
          <p:cNvSpPr>
            <a:spLocks noGrp="1"/>
          </p:cNvSpPr>
          <p:nvPr>
            <p:ph type="body" sz="quarter" idx="12"/>
          </p:nvPr>
        </p:nvSpPr>
        <p:spPr>
          <a:xfrm>
            <a:off x="718801" y="2078947"/>
            <a:ext cx="10792842" cy="3848315"/>
          </a:xfrm>
        </p:spPr>
        <p:txBody>
          <a:bodyPr numCol="1"/>
          <a:lstStyle/>
          <a:p>
            <a:pPr algn="just"/>
            <a:r>
              <a:rPr lang="ru-RU" sz="2400" dirty="0">
                <a:solidFill>
                  <a:schemeClr val="tx1"/>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Для принятия решения о числе кластеров необходимо учитывать специфику данных, результаты ранее проведённых исследований подобной тематики и интерпретируемость результатов. Возможно, стоит сохранить несколько кластерных решений и выбрать из них наилучшее с точки зрения однородности кластеров и содержательной интерпретации полученного решения. </a:t>
            </a:r>
          </a:p>
          <a:p>
            <a:pPr algn="just"/>
            <a:r>
              <a:rPr lang="ru-RU" sz="2400" dirty="0">
                <a:solidFill>
                  <a:schemeClr val="bg2">
                    <a:lumMod val="10000"/>
                  </a:schemeClr>
                </a:solidFill>
                <a:latin typeface="Arial" panose="020B0604020202020204" pitchFamily="34" charset="0"/>
                <a:cs typeface="Arial" panose="020B0604020202020204" pitchFamily="34" charset="0"/>
              </a:rPr>
              <a:t>	Выбор количества кластеров может быть осуществлен на основе значений индекса </a:t>
            </a:r>
            <a:r>
              <a:rPr lang="ru-RU" sz="2400" dirty="0" err="1">
                <a:solidFill>
                  <a:schemeClr val="bg2">
                    <a:lumMod val="10000"/>
                  </a:schemeClr>
                </a:solidFill>
                <a:latin typeface="Arial" panose="020B0604020202020204" pitchFamily="34" charset="0"/>
                <a:cs typeface="Arial" panose="020B0604020202020204" pitchFamily="34" charset="0"/>
              </a:rPr>
              <a:t>Калински-Харабаша</a:t>
            </a:r>
            <a:r>
              <a:rPr lang="ru-RU" sz="2400" dirty="0">
                <a:solidFill>
                  <a:schemeClr val="bg2">
                    <a:lumMod val="10000"/>
                  </a:schemeClr>
                </a:solidFill>
                <a:latin typeface="Arial" panose="020B0604020202020204" pitchFamily="34" charset="0"/>
                <a:cs typeface="Arial" panose="020B0604020202020204" pitchFamily="34" charset="0"/>
              </a:rPr>
              <a:t>. Он рассчитывается как соотношение общего разброса объектов между кластерами и внутри их. Оптимальным считается число кластеров, при котором значение индекса максимально.</a:t>
            </a:r>
          </a:p>
          <a:p>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a:extLst>
              <a:ext uri="{FF2B5EF4-FFF2-40B4-BE49-F238E27FC236}">
                <a16:creationId xmlns:a16="http://schemas.microsoft.com/office/drawing/2014/main" id="{2EF5C039-9C94-2134-1E2F-0EB8C5A29F56}"/>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1155362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Индекс </a:t>
            </a:r>
            <a:r>
              <a:rPr lang="ru-RU" sz="3500" b="1" dirty="0" err="1">
                <a:latin typeface="Arial" panose="020B0604020202020204" pitchFamily="34" charset="0"/>
                <a:cs typeface="Arial" panose="020B0604020202020204" pitchFamily="34" charset="0"/>
              </a:rPr>
              <a:t>Калински-Харабаша</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078947"/>
            <a:ext cx="10792842" cy="3848315"/>
          </a:xfrm>
        </p:spPr>
        <p:txBody>
          <a:bodyPr numCol="1"/>
          <a:lstStyle/>
          <a:p>
            <a:pPr algn="just"/>
            <a:r>
              <a:rPr lang="ru-RU" sz="2200" dirty="0">
                <a:solidFill>
                  <a:schemeClr val="tx1"/>
                </a:solidFill>
                <a:latin typeface="Arial" panose="020B0604020202020204" pitchFamily="34" charset="0"/>
                <a:cs typeface="Arial" panose="020B0604020202020204" pitchFamily="34" charset="0"/>
              </a:rPr>
              <a:t>	</a:t>
            </a:r>
            <a:endParaRPr lang="ru-RU" sz="2200" dirty="0">
              <a:solidFill>
                <a:schemeClr val="bg2">
                  <a:lumMod val="10000"/>
                </a:schemeClr>
              </a:solidFill>
            </a:endParaRPr>
          </a:p>
          <a:p>
            <a:pPr algn="just">
              <a:lnSpc>
                <a:spcPct val="80000"/>
              </a:lnSpc>
              <a:spcAft>
                <a:spcPts val="1200"/>
              </a:spcAft>
              <a:defRPr/>
            </a:pPr>
            <a:endParaRPr lang="ru-RU" sz="2200" dirty="0">
              <a:solidFill>
                <a:schemeClr val="bg2">
                  <a:lumMod val="10000"/>
                </a:schemeClr>
              </a:solidFill>
            </a:endParaRPr>
          </a:p>
          <a:p>
            <a:pPr algn="just">
              <a:lnSpc>
                <a:spcPct val="80000"/>
              </a:lnSpc>
              <a:spcAft>
                <a:spcPts val="1200"/>
              </a:spcAft>
              <a:defRPr/>
            </a:pPr>
            <a:endParaRPr lang="ru-RU" sz="2200" dirty="0">
              <a:solidFill>
                <a:schemeClr val="bg2">
                  <a:lumMod val="10000"/>
                </a:schemeClr>
              </a:solidFill>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
        <p:nvSpPr>
          <p:cNvPr id="7" name="Объект 2"/>
          <p:cNvSpPr txBox="1">
            <a:spLocks/>
          </p:cNvSpPr>
          <p:nvPr/>
        </p:nvSpPr>
        <p:spPr>
          <a:xfrm>
            <a:off x="718801" y="3834325"/>
            <a:ext cx="7240848" cy="48006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296" indent="0" algn="just">
              <a:buFont typeface="Arial" panose="020B0604020202020204" pitchFamily="34" charset="0"/>
              <a:buNone/>
            </a:pPr>
            <a:r>
              <a:rPr lang="en-US" sz="2400" dirty="0">
                <a:solidFill>
                  <a:schemeClr val="bg2">
                    <a:lumMod val="10000"/>
                  </a:schemeClr>
                </a:solidFill>
                <a:latin typeface="Arial" panose="020B0604020202020204" pitchFamily="34" charset="0"/>
                <a:cs typeface="Arial" panose="020B0604020202020204" pitchFamily="34" charset="0"/>
              </a:rPr>
              <a:t>n – </a:t>
            </a:r>
            <a:r>
              <a:rPr lang="ru-RU" sz="2400" dirty="0">
                <a:solidFill>
                  <a:schemeClr val="bg2">
                    <a:lumMod val="10000"/>
                  </a:schemeClr>
                </a:solidFill>
                <a:latin typeface="Arial" panose="020B0604020202020204" pitchFamily="34" charset="0"/>
                <a:cs typeface="Arial" panose="020B0604020202020204" pitchFamily="34" charset="0"/>
              </a:rPr>
              <a:t>число наблюдений</a:t>
            </a:r>
          </a:p>
          <a:p>
            <a:pPr marL="82296" indent="0" algn="just">
              <a:buFont typeface="Arial" panose="020B0604020202020204" pitchFamily="34" charset="0"/>
              <a:buNone/>
            </a:pPr>
            <a:r>
              <a:rPr lang="en-US" sz="2400" dirty="0">
                <a:solidFill>
                  <a:schemeClr val="bg2">
                    <a:lumMod val="10000"/>
                  </a:schemeClr>
                </a:solidFill>
                <a:latin typeface="Arial" panose="020B0604020202020204" pitchFamily="34" charset="0"/>
                <a:cs typeface="Arial" panose="020B0604020202020204" pitchFamily="34" charset="0"/>
              </a:rPr>
              <a:t>K – </a:t>
            </a:r>
            <a:r>
              <a:rPr lang="ru-RU" sz="2400" dirty="0">
                <a:solidFill>
                  <a:schemeClr val="bg2">
                    <a:lumMod val="10000"/>
                  </a:schemeClr>
                </a:solidFill>
                <a:latin typeface="Arial" panose="020B0604020202020204" pitchFamily="34" charset="0"/>
                <a:cs typeface="Arial" panose="020B0604020202020204" pitchFamily="34" charset="0"/>
              </a:rPr>
              <a:t>число кластеров</a:t>
            </a:r>
          </a:p>
          <a:p>
            <a:pPr marL="82296" indent="0" algn="just">
              <a:buFont typeface="Arial" panose="020B0604020202020204" pitchFamily="34" charset="0"/>
              <a:buNone/>
            </a:pPr>
            <a:r>
              <a:rPr lang="en-US" sz="2400" dirty="0">
                <a:solidFill>
                  <a:schemeClr val="bg2">
                    <a:lumMod val="10000"/>
                  </a:schemeClr>
                </a:solidFill>
                <a:latin typeface="Arial" panose="020B0604020202020204" pitchFamily="34" charset="0"/>
                <a:cs typeface="Arial" panose="020B0604020202020204" pitchFamily="34" charset="0"/>
              </a:rPr>
              <a:t>B(K) – </a:t>
            </a:r>
            <a:r>
              <a:rPr lang="ru-RU" sz="2400" dirty="0" err="1">
                <a:solidFill>
                  <a:schemeClr val="bg2">
                    <a:lumMod val="10000"/>
                  </a:schemeClr>
                </a:solidFill>
                <a:latin typeface="Arial" panose="020B0604020202020204" pitchFamily="34" charset="0"/>
                <a:cs typeface="Arial" panose="020B0604020202020204" pitchFamily="34" charset="0"/>
              </a:rPr>
              <a:t>межкластерная</a:t>
            </a:r>
            <a:r>
              <a:rPr lang="ru-RU" sz="2400" dirty="0">
                <a:solidFill>
                  <a:schemeClr val="bg2">
                    <a:lumMod val="10000"/>
                  </a:schemeClr>
                </a:solidFill>
                <a:latin typeface="Arial" panose="020B0604020202020204" pitchFamily="34" charset="0"/>
                <a:cs typeface="Arial" panose="020B0604020202020204" pitchFamily="34" charset="0"/>
              </a:rPr>
              <a:t> вариация </a:t>
            </a:r>
          </a:p>
          <a:p>
            <a:pPr marL="82296" indent="0" algn="just">
              <a:buFont typeface="Arial" panose="020B0604020202020204" pitchFamily="34" charset="0"/>
              <a:buNone/>
            </a:pPr>
            <a:r>
              <a:rPr lang="en-US" sz="2400" dirty="0">
                <a:solidFill>
                  <a:schemeClr val="bg2">
                    <a:lumMod val="10000"/>
                  </a:schemeClr>
                </a:solidFill>
                <a:latin typeface="Arial" panose="020B0604020202020204" pitchFamily="34" charset="0"/>
                <a:cs typeface="Arial" panose="020B0604020202020204" pitchFamily="34" charset="0"/>
              </a:rPr>
              <a:t>W(K) – </a:t>
            </a:r>
            <a:r>
              <a:rPr lang="ru-RU" sz="2400" dirty="0" err="1">
                <a:solidFill>
                  <a:schemeClr val="bg2">
                    <a:lumMod val="10000"/>
                  </a:schemeClr>
                </a:solidFill>
                <a:latin typeface="Arial" panose="020B0604020202020204" pitchFamily="34" charset="0"/>
                <a:cs typeface="Arial" panose="020B0604020202020204" pitchFamily="34" charset="0"/>
              </a:rPr>
              <a:t>внутрикластерная</a:t>
            </a:r>
            <a:r>
              <a:rPr lang="ru-RU" sz="2400" dirty="0">
                <a:solidFill>
                  <a:schemeClr val="bg2">
                    <a:lumMod val="10000"/>
                  </a:schemeClr>
                </a:solidFill>
                <a:latin typeface="Arial" panose="020B0604020202020204" pitchFamily="34" charset="0"/>
                <a:cs typeface="Arial" panose="020B0604020202020204" pitchFamily="34" charset="0"/>
              </a:rPr>
              <a:t> вариация</a:t>
            </a:r>
          </a:p>
          <a:p>
            <a:pPr marL="82296" indent="0" algn="just">
              <a:buFont typeface="Arial" panose="020B0604020202020204" pitchFamily="34" charset="0"/>
              <a:buNone/>
            </a:pPr>
            <a:r>
              <a:rPr lang="en-US" sz="2400" dirty="0">
                <a:solidFill>
                  <a:schemeClr val="bg2">
                    <a:lumMod val="10000"/>
                  </a:schemeClr>
                </a:solidFill>
                <a:latin typeface="Arial" panose="020B0604020202020204" pitchFamily="34" charset="0"/>
                <a:cs typeface="Arial" panose="020B0604020202020204" pitchFamily="34" charset="0"/>
              </a:rPr>
              <a:t> </a:t>
            </a:r>
          </a:p>
          <a:p>
            <a:pPr marL="82296" indent="0" algn="just">
              <a:buFont typeface="Arial" panose="020B0604020202020204" pitchFamily="34" charset="0"/>
              <a:buNone/>
            </a:pPr>
            <a:endParaRPr lang="en-US" sz="2400" dirty="0">
              <a:solidFill>
                <a:schemeClr val="bg2">
                  <a:lumMod val="10000"/>
                </a:schemeClr>
              </a:solidFill>
              <a:latin typeface="Arial" panose="020B0604020202020204" pitchFamily="34" charset="0"/>
              <a:cs typeface="Arial" panose="020B0604020202020204" pitchFamily="34" charset="0"/>
            </a:endParaRPr>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892" y="2273805"/>
            <a:ext cx="5612394" cy="1560520"/>
          </a:xfrm>
          <a:prstGeom prst="rect">
            <a:avLst/>
          </a:prstGeom>
        </p:spPr>
      </p:pic>
    </p:spTree>
    <p:extLst>
      <p:ext uri="{BB962C8B-B14F-4D97-AF65-F5344CB8AC3E}">
        <p14:creationId xmlns:p14="http://schemas.microsoft.com/office/powerpoint/2010/main" val="1584981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D127-CA25-1158-F876-55A829431548}"/>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11DD42B3-0E09-549D-2C22-2572BC34F70A}"/>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7BFC1C3E-67E9-8394-26BF-B2286461B147}"/>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40CB6051-E52D-0F3A-EC97-EB3A9B5CD64D}"/>
              </a:ext>
            </a:extLst>
          </p:cNvPr>
          <p:cNvSpPr>
            <a:spLocks noGrp="1"/>
          </p:cNvSpPr>
          <p:nvPr>
            <p:ph type="title"/>
          </p:nvPr>
        </p:nvSpPr>
        <p:spPr>
          <a:xfrm>
            <a:off x="585897" y="1317161"/>
            <a:ext cx="11057955" cy="777025"/>
          </a:xfrm>
        </p:spPr>
        <p:txBody>
          <a:bodyPr>
            <a:noAutofit/>
          </a:bodyPr>
          <a:lstStyle/>
          <a:p>
            <a:r>
              <a:rPr lang="ru-RU" sz="3500" b="1" dirty="0">
                <a:latin typeface="Arial" panose="020B0604020202020204" pitchFamily="34" charset="0"/>
                <a:cs typeface="Arial" panose="020B0604020202020204" pitchFamily="34" charset="0"/>
              </a:rPr>
              <a:t>Метод локтя</a:t>
            </a:r>
          </a:p>
        </p:txBody>
      </p:sp>
      <p:sp>
        <p:nvSpPr>
          <p:cNvPr id="5" name="Текст 4">
            <a:extLst>
              <a:ext uri="{FF2B5EF4-FFF2-40B4-BE49-F238E27FC236}">
                <a16:creationId xmlns:a16="http://schemas.microsoft.com/office/drawing/2014/main" id="{A1D120FE-9A38-C976-4C85-72ECC0CFAD42}"/>
              </a:ext>
            </a:extLst>
          </p:cNvPr>
          <p:cNvSpPr>
            <a:spLocks noGrp="1"/>
          </p:cNvSpPr>
          <p:nvPr>
            <p:ph type="body" sz="quarter" idx="12"/>
          </p:nvPr>
        </p:nvSpPr>
        <p:spPr>
          <a:xfrm>
            <a:off x="718801" y="2078947"/>
            <a:ext cx="10792842" cy="3848315"/>
          </a:xfrm>
        </p:spPr>
        <p:txBody>
          <a:bodyPr numCol="1"/>
          <a:lstStyle/>
          <a:p>
            <a:pPr algn="just"/>
            <a:r>
              <a:rPr lang="ru-RU" sz="2200" dirty="0">
                <a:solidFill>
                  <a:schemeClr val="tx1"/>
                </a:solidFill>
                <a:latin typeface="Arial" panose="020B0604020202020204" pitchFamily="34" charset="0"/>
                <a:cs typeface="Arial" panose="020B0604020202020204" pitchFamily="34" charset="0"/>
              </a:rPr>
              <a:t>	</a:t>
            </a:r>
            <a:endParaRPr lang="ru-RU" sz="2200" dirty="0">
              <a:solidFill>
                <a:schemeClr val="bg2">
                  <a:lumMod val="10000"/>
                </a:schemeClr>
              </a:solidFill>
            </a:endParaRPr>
          </a:p>
          <a:p>
            <a:pPr algn="just">
              <a:lnSpc>
                <a:spcPct val="80000"/>
              </a:lnSpc>
              <a:spcAft>
                <a:spcPts val="1200"/>
              </a:spcAft>
              <a:defRPr/>
            </a:pPr>
            <a:endParaRPr lang="ru-RU" sz="2200" dirty="0">
              <a:solidFill>
                <a:schemeClr val="bg2">
                  <a:lumMod val="10000"/>
                </a:schemeClr>
              </a:solidFill>
            </a:endParaRPr>
          </a:p>
          <a:p>
            <a:pPr algn="just">
              <a:lnSpc>
                <a:spcPct val="80000"/>
              </a:lnSpc>
              <a:spcAft>
                <a:spcPts val="1200"/>
              </a:spcAft>
              <a:defRPr/>
            </a:pPr>
            <a:endParaRPr lang="ru-RU" sz="2200" dirty="0">
              <a:solidFill>
                <a:schemeClr val="bg2">
                  <a:lumMod val="10000"/>
                </a:schemeClr>
              </a:solidFill>
            </a:endParaRPr>
          </a:p>
        </p:txBody>
      </p:sp>
      <p:sp>
        <p:nvSpPr>
          <p:cNvPr id="6" name="Текст 5">
            <a:extLst>
              <a:ext uri="{FF2B5EF4-FFF2-40B4-BE49-F238E27FC236}">
                <a16:creationId xmlns:a16="http://schemas.microsoft.com/office/drawing/2014/main" id="{27D3C1C4-9D74-984A-CDAF-5A36E2128007}"/>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12" name="Рисунок 11" descr="Изображение выглядит как текст, диаграмма, линия, График&#10;&#10;Автоматически созданное описание">
            <a:extLst>
              <a:ext uri="{FF2B5EF4-FFF2-40B4-BE49-F238E27FC236}">
                <a16:creationId xmlns:a16="http://schemas.microsoft.com/office/drawing/2014/main" id="{6D092B47-5EED-523F-6DBA-1C9E20F9B7A7}"/>
              </a:ext>
            </a:extLst>
          </p:cNvPr>
          <p:cNvPicPr>
            <a:picLocks noChangeAspect="1"/>
          </p:cNvPicPr>
          <p:nvPr/>
        </p:nvPicPr>
        <p:blipFill>
          <a:blip r:embed="rId2"/>
          <a:srcRect t="9057" r="8841" b="6818"/>
          <a:stretch/>
        </p:blipFill>
        <p:spPr>
          <a:xfrm>
            <a:off x="2206605" y="2222500"/>
            <a:ext cx="7101079" cy="4254500"/>
          </a:xfrm>
          <a:prstGeom prst="rect">
            <a:avLst/>
          </a:prstGeom>
        </p:spPr>
      </p:pic>
    </p:spTree>
    <p:extLst>
      <p:ext uri="{BB962C8B-B14F-4D97-AF65-F5344CB8AC3E}">
        <p14:creationId xmlns:p14="http://schemas.microsoft.com/office/powerpoint/2010/main" val="3378205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447793"/>
            <a:ext cx="11057955" cy="777025"/>
          </a:xfrm>
        </p:spPr>
        <p:txBody>
          <a:bodyPr>
            <a:noAutofit/>
          </a:bodyPr>
          <a:lstStyle/>
          <a:p>
            <a:r>
              <a:rPr lang="ru-RU" sz="3500" b="1" dirty="0">
                <a:latin typeface="Arial" panose="020B0604020202020204" pitchFamily="34" charset="0"/>
                <a:cs typeface="Arial" panose="020B0604020202020204" pitchFamily="34" charset="0"/>
              </a:rPr>
              <a:t>Описание результатов и проверка их значимости</a:t>
            </a:r>
            <a:br>
              <a:rPr lang="ru-RU" sz="3500" b="1" dirty="0">
                <a:latin typeface="Arial" panose="020B0604020202020204" pitchFamily="34" charset="0"/>
                <a:cs typeface="Arial" panose="020B0604020202020204" pitchFamily="34" charset="0"/>
              </a:rPr>
            </a:b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323882"/>
            <a:ext cx="10792842" cy="3848315"/>
          </a:xfrm>
        </p:spPr>
        <p:txBody>
          <a:bodyPr numCol="1"/>
          <a:lstStyle/>
          <a:p>
            <a:pPr algn="just"/>
            <a:r>
              <a:rPr lang="ru-RU" sz="2400" dirty="0">
                <a:solidFill>
                  <a:schemeClr val="tx1"/>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Для описания результатов кластеризации можно рассчитать описательную статистику по кластерам.</a:t>
            </a:r>
          </a:p>
          <a:p>
            <a:pPr algn="just"/>
            <a:r>
              <a:rPr lang="ru-RU" sz="2400" dirty="0">
                <a:solidFill>
                  <a:schemeClr val="bg2">
                    <a:lumMod val="10000"/>
                  </a:schemeClr>
                </a:solidFill>
                <a:latin typeface="Arial" panose="020B0604020202020204" pitchFamily="34" charset="0"/>
                <a:cs typeface="Arial" panose="020B0604020202020204" pitchFamily="34" charset="0"/>
              </a:rPr>
              <a:t>	Для проверки статистической значимости полученных результатов можно провести тест </a:t>
            </a:r>
            <a:r>
              <a:rPr lang="en-US" sz="2400" dirty="0">
                <a:solidFill>
                  <a:schemeClr val="bg2">
                    <a:lumMod val="10000"/>
                  </a:schemeClr>
                </a:solidFill>
                <a:latin typeface="Arial" panose="020B0604020202020204" pitchFamily="34" charset="0"/>
                <a:cs typeface="Arial" panose="020B0604020202020204" pitchFamily="34" charset="0"/>
              </a:rPr>
              <a:t>ANOVA</a:t>
            </a:r>
            <a:r>
              <a:rPr lang="ru-RU" sz="2400" dirty="0">
                <a:solidFill>
                  <a:schemeClr val="bg2">
                    <a:lumMod val="10000"/>
                  </a:schemeClr>
                </a:solidFill>
                <a:latin typeface="Arial" panose="020B0604020202020204" pitchFamily="34" charset="0"/>
                <a:cs typeface="Arial" panose="020B0604020202020204" pitchFamily="34" charset="0"/>
              </a:rPr>
              <a:t>, чтобы убедиться, что средние значения анализируемых переменных значимо различаются по кластерам.</a:t>
            </a:r>
          </a:p>
          <a:p>
            <a:pPr algn="just"/>
            <a:r>
              <a:rPr lang="ru-RU" sz="2400" dirty="0">
                <a:solidFill>
                  <a:schemeClr val="bg2">
                    <a:lumMod val="10000"/>
                  </a:schemeClr>
                </a:solidFill>
                <a:latin typeface="Arial" panose="020B0604020202020204" pitchFamily="34" charset="0"/>
                <a:cs typeface="Arial" panose="020B0604020202020204" pitchFamily="34" charset="0"/>
              </a:rPr>
              <a:t>	Для оценки качества кластеризации можно оценить дисперсию значений переменных по кластерам.</a:t>
            </a:r>
          </a:p>
          <a:p>
            <a:pPr algn="just">
              <a:defRPr/>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defRPr/>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2838178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447793"/>
            <a:ext cx="11057955" cy="777025"/>
          </a:xfrm>
        </p:spPr>
        <p:txBody>
          <a:bodyPr>
            <a:noAutofit/>
          </a:bodyPr>
          <a:lstStyle/>
          <a:p>
            <a:r>
              <a:rPr lang="ru-RU" sz="3500" b="1" dirty="0">
                <a:latin typeface="Arial" panose="020B0604020202020204" pitchFamily="34" charset="0"/>
                <a:cs typeface="Arial" panose="020B0604020202020204" pitchFamily="34" charset="0"/>
              </a:rPr>
              <a:t>Описательная статистика по кластерам</a:t>
            </a: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8" name="Рисунок 7"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b="4462"/>
          <a:stretch/>
        </p:blipFill>
        <p:spPr>
          <a:xfrm>
            <a:off x="2770716" y="2116362"/>
            <a:ext cx="6978352" cy="4545697"/>
          </a:xfrm>
          <a:prstGeom prst="rect">
            <a:avLst/>
          </a:prstGeom>
        </p:spPr>
      </p:pic>
    </p:spTree>
    <p:extLst>
      <p:ext uri="{BB962C8B-B14F-4D97-AF65-F5344CB8AC3E}">
        <p14:creationId xmlns:p14="http://schemas.microsoft.com/office/powerpoint/2010/main" val="1766851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447793"/>
            <a:ext cx="11057955" cy="777025"/>
          </a:xfrm>
        </p:spPr>
        <p:txBody>
          <a:bodyPr>
            <a:noAutofit/>
          </a:bodyPr>
          <a:lstStyle/>
          <a:p>
            <a:r>
              <a:rPr lang="ru-RU" sz="3500" b="1" dirty="0">
                <a:latin typeface="Arial" panose="020B0604020202020204" pitchFamily="34" charset="0"/>
                <a:cs typeface="Arial" panose="020B0604020202020204" pitchFamily="34" charset="0"/>
              </a:rPr>
              <a:t>Диагностика кластерной модели</a:t>
            </a:r>
          </a:p>
        </p:txBody>
      </p:sp>
      <p:sp>
        <p:nvSpPr>
          <p:cNvPr id="5" name="Текст 4"/>
          <p:cNvSpPr>
            <a:spLocks noGrp="1"/>
          </p:cNvSpPr>
          <p:nvPr>
            <p:ph type="body" sz="quarter" idx="12"/>
          </p:nvPr>
        </p:nvSpPr>
        <p:spPr>
          <a:xfrm>
            <a:off x="718801" y="2323882"/>
            <a:ext cx="10792842" cy="3848315"/>
          </a:xfrm>
        </p:spPr>
        <p:txBody>
          <a:bodyPr numCol="1"/>
          <a:lstStyle/>
          <a:p>
            <a:pPr marL="82296" algn="just"/>
            <a:r>
              <a:rPr lang="ru-RU" sz="2400" dirty="0">
                <a:solidFill>
                  <a:schemeClr val="bg2">
                    <a:lumMod val="10000"/>
                  </a:schemeClr>
                </a:solidFill>
                <a:latin typeface="Arial" panose="020B0604020202020204" pitchFamily="34" charset="0"/>
                <a:cs typeface="Arial" panose="020B0604020202020204" pitchFamily="34" charset="0"/>
              </a:rPr>
              <a:t>	Для подтверждения надёжности результатов кластеризации используются разные приёмы:</a:t>
            </a:r>
          </a:p>
          <a:p>
            <a:pPr marL="425196" indent="-342900" algn="just">
              <a:buFont typeface="Arial" panose="020B0604020202020204" pitchFamily="34" charset="0"/>
              <a:buChar char="•"/>
            </a:pPr>
            <a:r>
              <a:rPr lang="ru-RU" sz="2400" dirty="0">
                <a:solidFill>
                  <a:schemeClr val="bg2">
                    <a:lumMod val="10000"/>
                  </a:schemeClr>
                </a:solidFill>
                <a:latin typeface="Arial" panose="020B0604020202020204" pitchFamily="34" charset="0"/>
                <a:cs typeface="Arial" panose="020B0604020202020204" pitchFamily="34" charset="0"/>
              </a:rPr>
              <a:t>Используются разные методы кластеризации и полученные результаты сопоставляются; </a:t>
            </a:r>
          </a:p>
          <a:p>
            <a:pPr marL="425196" indent="-342900" algn="just">
              <a:buFont typeface="Arial" panose="020B0604020202020204" pitchFamily="34" charset="0"/>
              <a:buChar char="•"/>
            </a:pPr>
            <a:r>
              <a:rPr lang="ru-RU" sz="2400" dirty="0">
                <a:solidFill>
                  <a:schemeClr val="bg2">
                    <a:lumMod val="10000"/>
                  </a:schemeClr>
                </a:solidFill>
                <a:latin typeface="Arial" panose="020B0604020202020204" pitchFamily="34" charset="0"/>
                <a:cs typeface="Arial" panose="020B0604020202020204" pitchFamily="34" charset="0"/>
              </a:rPr>
              <a:t>Наблюдения разбиваются на две группы случайным образом, анализ выполняется отдельно для каждой группы, результаты сопоставляются;</a:t>
            </a:r>
          </a:p>
          <a:p>
            <a:pPr marL="425196" indent="-342900" algn="just">
              <a:buFont typeface="Arial" panose="020B0604020202020204" pitchFamily="34" charset="0"/>
              <a:buChar char="•"/>
            </a:pPr>
            <a:r>
              <a:rPr lang="ru-RU" sz="2400" dirty="0">
                <a:solidFill>
                  <a:schemeClr val="bg2">
                    <a:lumMod val="10000"/>
                  </a:schemeClr>
                </a:solidFill>
                <a:latin typeface="Arial" panose="020B0604020202020204" pitchFamily="34" charset="0"/>
                <a:cs typeface="Arial" panose="020B0604020202020204" pitchFamily="34" charset="0"/>
              </a:rPr>
              <a:t>Анализ проводится по сокращённому набору переменных и результаты сравниваются с полноценным анализом.</a:t>
            </a:r>
          </a:p>
          <a:p>
            <a:pPr algn="just"/>
            <a:endParaRPr lang="ru-RU" sz="2400" dirty="0">
              <a:solidFill>
                <a:schemeClr val="bg2">
                  <a:lumMod val="10000"/>
                </a:schemeClr>
              </a:solidFill>
              <a:latin typeface="Arial" panose="020B0604020202020204" pitchFamily="34" charset="0"/>
              <a:cs typeface="Arial" panose="020B0604020202020204" pitchFamily="34" charset="0"/>
            </a:endParaRPr>
          </a:p>
          <a:p>
            <a:pPr algn="just">
              <a:defRPr/>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defRPr/>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425870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40C90-750F-90E7-25DC-3F66C50130BC}"/>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F3713577-1013-9BBF-22DF-53723DAAF0BD}"/>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1D2C44F4-2276-6CC9-FBAD-F993024F6136}"/>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8CA5FBB9-B0FC-290B-9F01-7AF661E9D4BA}"/>
              </a:ext>
            </a:extLst>
          </p:cNvPr>
          <p:cNvSpPr>
            <a:spLocks noGrp="1"/>
          </p:cNvSpPr>
          <p:nvPr>
            <p:ph type="title"/>
          </p:nvPr>
        </p:nvSpPr>
        <p:spPr>
          <a:xfrm>
            <a:off x="585897" y="1384293"/>
            <a:ext cx="11057955" cy="777025"/>
          </a:xfrm>
        </p:spPr>
        <p:txBody>
          <a:bodyPr>
            <a:noAutofit/>
          </a:bodyPr>
          <a:lstStyle/>
          <a:p>
            <a:r>
              <a:rPr lang="ru-RU" sz="3500" b="1" dirty="0">
                <a:latin typeface="Arial" panose="020B0604020202020204" pitchFamily="34" charset="0"/>
                <a:cs typeface="Arial" panose="020B0604020202020204" pitchFamily="34" charset="0"/>
              </a:rPr>
              <a:t>Сравнение трех алгоритмов</a:t>
            </a:r>
          </a:p>
        </p:txBody>
      </p:sp>
      <p:sp>
        <p:nvSpPr>
          <p:cNvPr id="6" name="Текст 5">
            <a:extLst>
              <a:ext uri="{FF2B5EF4-FFF2-40B4-BE49-F238E27FC236}">
                <a16:creationId xmlns:a16="http://schemas.microsoft.com/office/drawing/2014/main" id="{45DECC78-B04E-849F-59E1-F99FE0160C30}"/>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9" name="Picture 2">
            <a:extLst>
              <a:ext uri="{FF2B5EF4-FFF2-40B4-BE49-F238E27FC236}">
                <a16:creationId xmlns:a16="http://schemas.microsoft.com/office/drawing/2014/main" id="{780BCA9A-C1B8-4C28-E3A9-8C21C2218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326" y="3551790"/>
            <a:ext cx="6441966" cy="31715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928307B-76AA-C64E-3362-99CAB520A2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230"/>
          <a:stretch/>
        </p:blipFill>
        <p:spPr bwMode="auto">
          <a:xfrm>
            <a:off x="3168326" y="2067617"/>
            <a:ext cx="6418937" cy="148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553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342C8-93E6-9B90-78E5-C52F97234ECE}"/>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B039DD55-743A-BEC5-F8F6-8AE31897A01E}"/>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0CE83621-1528-8728-6575-32B652F0C943}"/>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D3E02BF2-2B7E-9049-BCC3-1E67FC9D525C}"/>
              </a:ext>
            </a:extLst>
          </p:cNvPr>
          <p:cNvSpPr>
            <a:spLocks noGrp="1"/>
          </p:cNvSpPr>
          <p:nvPr>
            <p:ph type="title"/>
          </p:nvPr>
        </p:nvSpPr>
        <p:spPr>
          <a:xfrm>
            <a:off x="585897" y="1447793"/>
            <a:ext cx="11057955" cy="777025"/>
          </a:xfrm>
        </p:spPr>
        <p:txBody>
          <a:bodyPr>
            <a:noAutofit/>
          </a:bodyPr>
          <a:lstStyle/>
          <a:p>
            <a:r>
              <a:rPr lang="ru-RU" sz="3500" b="1" dirty="0">
                <a:latin typeface="Arial" panose="020B0604020202020204" pitchFamily="34" charset="0"/>
                <a:cs typeface="Arial" panose="020B0604020202020204" pitchFamily="34" charset="0"/>
              </a:rPr>
              <a:t>Визуализация работы алгоритмов</a:t>
            </a:r>
          </a:p>
        </p:txBody>
      </p:sp>
      <p:sp>
        <p:nvSpPr>
          <p:cNvPr id="5" name="Текст 4">
            <a:extLst>
              <a:ext uri="{FF2B5EF4-FFF2-40B4-BE49-F238E27FC236}">
                <a16:creationId xmlns:a16="http://schemas.microsoft.com/office/drawing/2014/main" id="{605FA9F5-C1B4-391F-12D9-6F59DFFC9853}"/>
              </a:ext>
            </a:extLst>
          </p:cNvPr>
          <p:cNvSpPr>
            <a:spLocks noGrp="1"/>
          </p:cNvSpPr>
          <p:nvPr>
            <p:ph type="body" sz="quarter" idx="12"/>
          </p:nvPr>
        </p:nvSpPr>
        <p:spPr>
          <a:xfrm>
            <a:off x="718801" y="2323882"/>
            <a:ext cx="10792842" cy="3848315"/>
          </a:xfrm>
        </p:spPr>
        <p:txBody>
          <a:bodyPr numCol="1"/>
          <a:lstStyle/>
          <a:p>
            <a:pPr marL="425196" indent="-342900">
              <a:buFont typeface="Arial" panose="020B0604020202020204" pitchFamily="34" charset="0"/>
              <a:buChar char="•"/>
              <a:defRPr/>
            </a:pPr>
            <a:r>
              <a:rPr lang="en-US" sz="2400" dirty="0">
                <a:latin typeface="Arial" panose="020B0604020202020204" pitchFamily="34" charset="0"/>
                <a:cs typeface="Arial" panose="020B0604020202020204" pitchFamily="34" charset="0"/>
                <a:hlinkClick r:id="rId2"/>
              </a:rPr>
              <a:t>Visualizing K-Means Clustering (naftaliharris.com)</a:t>
            </a:r>
            <a:endParaRPr lang="en-US" sz="2400" dirty="0">
              <a:latin typeface="Arial" panose="020B0604020202020204" pitchFamily="34" charset="0"/>
              <a:cs typeface="Arial" panose="020B0604020202020204" pitchFamily="34" charset="0"/>
            </a:endParaRPr>
          </a:p>
          <a:p>
            <a:pPr marL="425196" indent="-342900">
              <a:buFont typeface="Arial" panose="020B0604020202020204" pitchFamily="34" charset="0"/>
              <a:buChar char="•"/>
              <a:defRPr/>
            </a:pPr>
            <a:r>
              <a:rPr lang="en-US" sz="2400" dirty="0">
                <a:latin typeface="Arial" panose="020B0604020202020204" pitchFamily="34" charset="0"/>
                <a:cs typeface="Arial" panose="020B0604020202020204" pitchFamily="34" charset="0"/>
                <a:hlinkClick r:id="rId3"/>
              </a:rPr>
              <a:t>Visualizing DBSCAN Clustering (naftaliharris.com)</a:t>
            </a:r>
            <a:endParaRPr lang="en-US" sz="2400" dirty="0">
              <a:latin typeface="Arial" panose="020B0604020202020204" pitchFamily="34" charset="0"/>
              <a:cs typeface="Arial" panose="020B0604020202020204" pitchFamily="34" charset="0"/>
            </a:endParaRPr>
          </a:p>
          <a:p>
            <a:pPr algn="just"/>
            <a:endParaRPr lang="ru-RU" sz="2400" dirty="0">
              <a:solidFill>
                <a:schemeClr val="bg2">
                  <a:lumMod val="10000"/>
                </a:schemeClr>
              </a:solidFill>
              <a:latin typeface="Arial" panose="020B0604020202020204" pitchFamily="34" charset="0"/>
              <a:cs typeface="Arial" panose="020B0604020202020204" pitchFamily="34" charset="0"/>
            </a:endParaRPr>
          </a:p>
          <a:p>
            <a:pPr algn="just">
              <a:defRPr/>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defRPr/>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a:extLst>
              <a:ext uri="{FF2B5EF4-FFF2-40B4-BE49-F238E27FC236}">
                <a16:creationId xmlns:a16="http://schemas.microsoft.com/office/drawing/2014/main" id="{03506C68-8848-25B3-0ED9-83E64E0448E8}"/>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55555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431461"/>
            <a:ext cx="11057955" cy="777025"/>
          </a:xfrm>
        </p:spPr>
        <p:txBody>
          <a:bodyPr>
            <a:normAutofit/>
          </a:bodyPr>
          <a:lstStyle/>
          <a:p>
            <a:r>
              <a:rPr lang="ru-BY" sz="3500" b="1" dirty="0">
                <a:latin typeface="Arial" panose="020B0604020202020204" pitchFamily="34" charset="0"/>
                <a:cs typeface="Arial" panose="020B0604020202020204" pitchFamily="34" charset="0"/>
              </a:rPr>
              <a:t>Особенности </a:t>
            </a:r>
            <a:r>
              <a:rPr lang="ru-RU" sz="3500" b="1" dirty="0">
                <a:latin typeface="Arial" panose="020B0604020202020204" pitchFamily="34" charset="0"/>
                <a:cs typeface="Arial" panose="020B0604020202020204" pitchFamily="34" charset="0"/>
              </a:rPr>
              <a:t>проведения кластерного анализа</a:t>
            </a:r>
          </a:p>
        </p:txBody>
      </p:sp>
      <p:sp>
        <p:nvSpPr>
          <p:cNvPr id="5" name="Текст 4"/>
          <p:cNvSpPr>
            <a:spLocks noGrp="1"/>
          </p:cNvSpPr>
          <p:nvPr>
            <p:ph type="body" sz="quarter" idx="12"/>
          </p:nvPr>
        </p:nvSpPr>
        <p:spPr>
          <a:xfrm>
            <a:off x="718801" y="2454514"/>
            <a:ext cx="10792842" cy="3848315"/>
          </a:xfrm>
        </p:spPr>
        <p:txBody>
          <a:bodyPr numCol="1"/>
          <a:lstStyle/>
          <a:p>
            <a:pPr marL="457200" indent="-457200" algn="just">
              <a:lnSpc>
                <a:spcPct val="80000"/>
              </a:lnSpc>
              <a:spcAft>
                <a:spcPts val="1200"/>
              </a:spcAft>
              <a:buFont typeface="Arial" panose="020B0604020202020204" pitchFamily="34" charset="0"/>
              <a:buChar char="•"/>
              <a:defRPr/>
            </a:pPr>
            <a:r>
              <a:rPr lang="ru-RU" sz="2400" dirty="0">
                <a:solidFill>
                  <a:schemeClr val="bg2">
                    <a:lumMod val="10000"/>
                  </a:schemeClr>
                </a:solidFill>
                <a:latin typeface="Arial" panose="020B0604020202020204" pitchFamily="34" charset="0"/>
                <a:cs typeface="Arial" panose="020B0604020202020204" pitchFamily="34" charset="0"/>
              </a:rPr>
              <a:t>Анализ чувствителен к выбросам.</a:t>
            </a:r>
          </a:p>
          <a:p>
            <a:pPr marL="457200" indent="-457200" algn="just">
              <a:lnSpc>
                <a:spcPct val="80000"/>
              </a:lnSpc>
              <a:spcAft>
                <a:spcPts val="1200"/>
              </a:spcAft>
              <a:buFont typeface="Arial" panose="020B0604020202020204" pitchFamily="34" charset="0"/>
              <a:buChar char="•"/>
              <a:defRPr/>
            </a:pPr>
            <a:r>
              <a:rPr lang="ru-RU" sz="2400" dirty="0">
                <a:solidFill>
                  <a:schemeClr val="bg2">
                    <a:lumMod val="10000"/>
                  </a:schemeClr>
                </a:solidFill>
                <a:latin typeface="Arial" panose="020B0604020202020204" pitchFamily="34" charset="0"/>
                <a:cs typeface="Arial" panose="020B0604020202020204" pitchFamily="34" charset="0"/>
              </a:rPr>
              <a:t>Переменные не должны коррелировать и должны иметь схожую шкалу измерения</a:t>
            </a:r>
            <a:r>
              <a:rPr lang="ru-BY" sz="2400" dirty="0">
                <a:solidFill>
                  <a:schemeClr val="bg2">
                    <a:lumMod val="10000"/>
                  </a:schemeClr>
                </a:solidFill>
                <a:latin typeface="Arial" panose="020B0604020202020204" pitchFamily="34" charset="0"/>
                <a:cs typeface="Arial" panose="020B0604020202020204" pitchFamily="34" charset="0"/>
              </a:rPr>
              <a:t> (или их нужно стандартизировать)</a:t>
            </a:r>
            <a:r>
              <a:rPr lang="ru-RU" sz="2400" dirty="0">
                <a:solidFill>
                  <a:schemeClr val="bg2">
                    <a:lumMod val="10000"/>
                  </a:schemeClr>
                </a:solidFill>
                <a:latin typeface="Arial" panose="020B0604020202020204" pitchFamily="34" charset="0"/>
                <a:cs typeface="Arial" panose="020B0604020202020204" pitchFamily="34" charset="0"/>
              </a:rPr>
              <a:t>.</a:t>
            </a:r>
          </a:p>
          <a:p>
            <a:pPr marL="457200" indent="-457200" algn="just">
              <a:lnSpc>
                <a:spcPct val="80000"/>
              </a:lnSpc>
              <a:spcAft>
                <a:spcPts val="1200"/>
              </a:spcAft>
              <a:buFont typeface="Arial" panose="020B0604020202020204" pitchFamily="34" charset="0"/>
              <a:buChar char="•"/>
              <a:defRPr/>
            </a:pPr>
            <a:r>
              <a:rPr lang="ru-RU" sz="2400" dirty="0">
                <a:solidFill>
                  <a:schemeClr val="bg2">
                    <a:lumMod val="10000"/>
                  </a:schemeClr>
                </a:solidFill>
                <a:latin typeface="Arial" panose="020B0604020202020204" pitchFamily="34" charset="0"/>
                <a:cs typeface="Arial" panose="020B0604020202020204" pitchFamily="34" charset="0"/>
              </a:rPr>
              <a:t>В кластере должно быть достаточное количество наблюдений.</a:t>
            </a:r>
          </a:p>
          <a:p>
            <a:pPr marL="457200" indent="-457200" algn="just">
              <a:lnSpc>
                <a:spcPct val="80000"/>
              </a:lnSpc>
              <a:spcAft>
                <a:spcPts val="1200"/>
              </a:spcAft>
              <a:buFont typeface="Arial" panose="020B0604020202020204" pitchFamily="34" charset="0"/>
              <a:buChar char="•"/>
              <a:defRPr/>
            </a:pPr>
            <a:r>
              <a:rPr lang="ru-RU" sz="2400" dirty="0">
                <a:solidFill>
                  <a:schemeClr val="bg2">
                    <a:lumMod val="10000"/>
                  </a:schemeClr>
                </a:solidFill>
                <a:latin typeface="Arial" panose="020B0604020202020204" pitchFamily="34" charset="0"/>
                <a:cs typeface="Arial" panose="020B0604020202020204" pitchFamily="34" charset="0"/>
              </a:rPr>
              <a:t>Не должно быть </a:t>
            </a:r>
            <a:r>
              <a:rPr lang="ru-BY" sz="2400" dirty="0">
                <a:solidFill>
                  <a:schemeClr val="bg2">
                    <a:lumMod val="10000"/>
                  </a:schemeClr>
                </a:solidFill>
                <a:latin typeface="Arial" panose="020B0604020202020204" pitchFamily="34" charset="0"/>
                <a:cs typeface="Arial" panose="020B0604020202020204" pitchFamily="34" charset="0"/>
              </a:rPr>
              <a:t>“</a:t>
            </a:r>
            <a:r>
              <a:rPr lang="ru-RU" sz="2400" dirty="0">
                <a:solidFill>
                  <a:schemeClr val="bg2">
                    <a:lumMod val="10000"/>
                  </a:schemeClr>
                </a:solidFill>
                <a:latin typeface="Arial" panose="020B0604020202020204" pitchFamily="34" charset="0"/>
                <a:cs typeface="Arial" panose="020B0604020202020204" pitchFamily="34" charset="0"/>
              </a:rPr>
              <a:t>влияющих наблюдений</a:t>
            </a:r>
            <a:r>
              <a:rPr lang="ru-BY" sz="2400" dirty="0">
                <a:solidFill>
                  <a:schemeClr val="bg2">
                    <a:lumMod val="10000"/>
                  </a:schemeClr>
                </a:solidFill>
                <a:latin typeface="Arial" panose="020B0604020202020204" pitchFamily="34" charset="0"/>
                <a:cs typeface="Arial" panose="020B0604020202020204" pitchFamily="34" charset="0"/>
              </a:rPr>
              <a:t>”</a:t>
            </a:r>
            <a:r>
              <a:rPr lang="ru-RU" sz="2400" dirty="0">
                <a:solidFill>
                  <a:schemeClr val="bg2">
                    <a:lumMod val="10000"/>
                  </a:schemeClr>
                </a:solidFill>
                <a:latin typeface="Arial" panose="020B0604020202020204" pitchFamily="34" charset="0"/>
                <a:cs typeface="Arial" panose="020B0604020202020204" pitchFamily="34" charset="0"/>
              </a:rPr>
              <a:t> и изменение </a:t>
            </a:r>
            <a:r>
              <a:rPr lang="ru-BY" sz="2400" dirty="0">
                <a:solidFill>
                  <a:schemeClr val="bg2">
                    <a:lumMod val="10000"/>
                  </a:schemeClr>
                </a:solidFill>
                <a:latin typeface="Arial" panose="020B0604020202020204" pitchFamily="34" charset="0"/>
                <a:cs typeface="Arial" panose="020B0604020202020204" pitchFamily="34" charset="0"/>
              </a:rPr>
              <a:t>алгоритма</a:t>
            </a:r>
            <a:r>
              <a:rPr lang="ru-RU" sz="2400" dirty="0">
                <a:solidFill>
                  <a:schemeClr val="bg2">
                    <a:lumMod val="10000"/>
                  </a:schemeClr>
                </a:solidFill>
                <a:latin typeface="Arial" panose="020B0604020202020204" pitchFamily="34" charset="0"/>
                <a:cs typeface="Arial" panose="020B0604020202020204" pitchFamily="34" charset="0"/>
              </a:rPr>
              <a:t> кластеризации не должно кардинально </a:t>
            </a:r>
            <a:r>
              <a:rPr lang="ru-BY" sz="2400" dirty="0">
                <a:solidFill>
                  <a:schemeClr val="bg2">
                    <a:lumMod val="10000"/>
                  </a:schemeClr>
                </a:solidFill>
                <a:latin typeface="Arial" panose="020B0604020202020204" pitchFamily="34" charset="0"/>
                <a:cs typeface="Arial" panose="020B0604020202020204" pitchFamily="34" charset="0"/>
              </a:rPr>
              <a:t>менять</a:t>
            </a:r>
            <a:r>
              <a:rPr lang="ru-RU" sz="2400" dirty="0">
                <a:solidFill>
                  <a:schemeClr val="bg2">
                    <a:lumMod val="10000"/>
                  </a:schemeClr>
                </a:solidFill>
                <a:latin typeface="Arial" panose="020B0604020202020204" pitchFamily="34" charset="0"/>
                <a:cs typeface="Arial" panose="020B0604020202020204" pitchFamily="34" charset="0"/>
              </a:rPr>
              <a:t> результат.</a:t>
            </a:r>
            <a:endParaRPr lang="en-US" sz="24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ct val="80000"/>
              </a:lnSpc>
              <a:spcAft>
                <a:spcPts val="1200"/>
              </a:spcAft>
              <a:buFont typeface="Arial" panose="020B0604020202020204" pitchFamily="34" charset="0"/>
              <a:buChar char="•"/>
              <a:defRPr/>
            </a:pPr>
            <a:endParaRPr lang="ru-RU" sz="24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ct val="80000"/>
              </a:lnSpc>
              <a:spcAft>
                <a:spcPts val="1200"/>
              </a:spcAft>
              <a:buFont typeface="Arial" panose="020B0604020202020204" pitchFamily="34" charset="0"/>
              <a:buChar char="•"/>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Aft>
                <a:spcPts val="1200"/>
              </a:spcAft>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614026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2628167" y="3188442"/>
            <a:ext cx="7634059" cy="1978323"/>
          </a:xfrm>
        </p:spPr>
        <p:txBody>
          <a:bodyPr/>
          <a:lstStyle/>
          <a:p>
            <a:r>
              <a:rPr lang="ru-RU" b="1" dirty="0">
                <a:latin typeface="Arial" panose="020B0604020202020204" pitchFamily="34" charset="0"/>
                <a:cs typeface="Arial" panose="020B0604020202020204" pitchFamily="34" charset="0"/>
              </a:rPr>
              <a:t>Спасибо за внимание!</a:t>
            </a:r>
            <a:endParaRPr lang="ru-RU"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45451" y="1187841"/>
            <a:ext cx="4129910" cy="435163"/>
          </a:xfrm>
        </p:spPr>
        <p:txBody>
          <a:bodyPr/>
          <a:lstStyle/>
          <a:p>
            <a:r>
              <a:rPr lang="ru-RU" sz="2200" dirty="0">
                <a:latin typeface="Arial" panose="020B0604020202020204" pitchFamily="34" charset="0"/>
                <a:cs typeface="Arial" panose="020B0604020202020204" pitchFamily="34" charset="0"/>
              </a:rPr>
              <a:t>Факультет компьютерных наук</a:t>
            </a: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indent="0">
              <a:lnSpc>
                <a:spcPct val="100000"/>
              </a:lnSpc>
              <a:spcBef>
                <a:spcPts val="0"/>
              </a:spcBef>
              <a:buFont typeface="Arial" panose="020B0604020202020204" pitchFamily="34" charset="0"/>
              <a:buNone/>
              <a:defRPr sz="2200" b="0" i="0">
                <a:latin typeface="Arial" panose="020B0604020202020204" pitchFamily="34" charset="0"/>
                <a:cs typeface="Arial" panose="020B0604020202020204" pitchFamily="34" charset="0"/>
              </a:defRPr>
            </a:lvl1pPr>
            <a:lvl2pPr indent="0">
              <a:lnSpc>
                <a:spcPct val="90000"/>
              </a:lnSpc>
              <a:spcBef>
                <a:spcPts val="500"/>
              </a:spcBef>
              <a:buFont typeface="Arial" panose="020B0604020202020204" pitchFamily="34" charset="0"/>
              <a:buNone/>
              <a:defRPr sz="1600" b="0" i="0">
                <a:latin typeface="HSE Sans" panose="02000000000000000000" pitchFamily="2" charset="0"/>
              </a:defRPr>
            </a:lvl2pPr>
            <a:lvl3pPr indent="0">
              <a:lnSpc>
                <a:spcPct val="90000"/>
              </a:lnSpc>
              <a:spcBef>
                <a:spcPts val="500"/>
              </a:spcBef>
              <a:buFont typeface="Arial" panose="020B0604020202020204" pitchFamily="34" charset="0"/>
              <a:buNone/>
              <a:defRPr sz="1600" b="0" i="0">
                <a:latin typeface="HSE Sans" panose="02000000000000000000" pitchFamily="2" charset="0"/>
              </a:defRPr>
            </a:lvl3pPr>
            <a:lvl4pPr indent="0">
              <a:lnSpc>
                <a:spcPct val="90000"/>
              </a:lnSpc>
              <a:spcBef>
                <a:spcPts val="500"/>
              </a:spcBef>
              <a:buFont typeface="Arial" panose="020B0604020202020204" pitchFamily="34" charset="0"/>
              <a:buNone/>
              <a:defRPr sz="1600" b="0" i="0">
                <a:latin typeface="HSE Sans" panose="02000000000000000000" pitchFamily="2" charset="0"/>
              </a:defRPr>
            </a:lvl4pPr>
            <a:lvl5pPr indent="0">
              <a:lnSpc>
                <a:spcPct val="90000"/>
              </a:lnSpc>
              <a:spcBef>
                <a:spcPts val="500"/>
              </a:spcBef>
              <a:buFont typeface="Arial" panose="020B0604020202020204" pitchFamily="34" charset="0"/>
              <a:buNone/>
              <a:defRPr sz="1600" b="0" i="0">
                <a:latin typeface="HSE Sans" panose="020000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ru-RU" dirty="0"/>
              <a:t>НИС "Анализ данных в </a:t>
            </a:r>
            <a:r>
              <a:rPr lang="en" dirty="0"/>
              <a:t>Python"</a:t>
            </a:r>
            <a:endParaRPr lang="ru-RU" dirty="0"/>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2200" dirty="0">
                <a:latin typeface="Arial" panose="020B0604020202020204" pitchFamily="34" charset="0"/>
                <a:cs typeface="Arial" panose="020B0604020202020204" pitchFamily="34" charset="0"/>
              </a:rPr>
              <a:t>Москва 202</a:t>
            </a:r>
            <a:r>
              <a:rPr lang="en-US" sz="2200" dirty="0">
                <a:latin typeface="Arial" panose="020B0604020202020204" pitchFamily="34" charset="0"/>
                <a:cs typeface="Arial" panose="020B0604020202020204" pitchFamily="34" charset="0"/>
              </a:rPr>
              <a:t>4</a:t>
            </a:r>
            <a:endParaRPr lang="ru-RU"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278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2BB96-F967-8D4B-FDFC-8034F1BE0852}"/>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30ABDFA5-9014-3824-8D53-DA83D9E7D99B}"/>
              </a:ext>
            </a:extLst>
          </p:cNvPr>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1C432671-1FA2-3758-82CD-E1F98565D826}"/>
              </a:ext>
            </a:extLst>
          </p:cNvPr>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a:extLst>
              <a:ext uri="{FF2B5EF4-FFF2-40B4-BE49-F238E27FC236}">
                <a16:creationId xmlns:a16="http://schemas.microsoft.com/office/drawing/2014/main" id="{F3956494-B625-0858-79DD-8239F8FB1A15}"/>
              </a:ext>
            </a:extLst>
          </p:cNvPr>
          <p:cNvSpPr>
            <a:spLocks noGrp="1"/>
          </p:cNvSpPr>
          <p:nvPr>
            <p:ph type="title"/>
          </p:nvPr>
        </p:nvSpPr>
        <p:spPr>
          <a:xfrm>
            <a:off x="585897" y="1284500"/>
            <a:ext cx="11057955" cy="777025"/>
          </a:xfrm>
        </p:spPr>
        <p:txBody>
          <a:bodyPr>
            <a:normAutofit/>
          </a:bodyPr>
          <a:lstStyle/>
          <a:p>
            <a:r>
              <a:rPr lang="ru-BY" sz="3500" b="1" dirty="0">
                <a:latin typeface="Arial" panose="020B0604020202020204" pitchFamily="34" charset="0"/>
                <a:cs typeface="Arial" panose="020B0604020202020204" pitchFamily="34" charset="0"/>
              </a:rPr>
              <a:t>Иерархический </a:t>
            </a:r>
            <a:r>
              <a:rPr lang="ru-RU" sz="3500" b="1" dirty="0">
                <a:latin typeface="Arial" panose="020B0604020202020204" pitchFamily="34" charset="0"/>
                <a:cs typeface="Arial" panose="020B0604020202020204" pitchFamily="34" charset="0"/>
              </a:rPr>
              <a:t>кластер</a:t>
            </a:r>
            <a:r>
              <a:rPr lang="ru-BY" sz="3500" b="1" dirty="0">
                <a:latin typeface="Arial" panose="020B0604020202020204" pitchFamily="34" charset="0"/>
                <a:cs typeface="Arial" panose="020B0604020202020204" pitchFamily="34" charset="0"/>
              </a:rPr>
              <a:t>ный</a:t>
            </a:r>
            <a:r>
              <a:rPr lang="ru-RU" sz="3500" b="1" dirty="0">
                <a:latin typeface="Arial" panose="020B0604020202020204" pitchFamily="34" charset="0"/>
                <a:cs typeface="Arial" panose="020B0604020202020204" pitchFamily="34" charset="0"/>
              </a:rPr>
              <a:t> анализ</a:t>
            </a:r>
          </a:p>
        </p:txBody>
      </p:sp>
      <p:sp>
        <p:nvSpPr>
          <p:cNvPr id="6" name="Текст 5">
            <a:extLst>
              <a:ext uri="{FF2B5EF4-FFF2-40B4-BE49-F238E27FC236}">
                <a16:creationId xmlns:a16="http://schemas.microsoft.com/office/drawing/2014/main" id="{D6E063A3-C17B-93D9-4EA8-E061DF09F88E}"/>
              </a:ext>
            </a:extLst>
          </p:cNvPr>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9" name="Рисунок 8" descr="Вырезка экрана">
            <a:extLst>
              <a:ext uri="{FF2B5EF4-FFF2-40B4-BE49-F238E27FC236}">
                <a16:creationId xmlns:a16="http://schemas.microsoft.com/office/drawing/2014/main" id="{91CC073E-AEAA-D527-E711-EED224DB6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910" y="2061525"/>
            <a:ext cx="8839785" cy="4570571"/>
          </a:xfrm>
          <a:prstGeom prst="rect">
            <a:avLst/>
          </a:prstGeom>
        </p:spPr>
      </p:pic>
    </p:spTree>
    <p:extLst>
      <p:ext uri="{BB962C8B-B14F-4D97-AF65-F5344CB8AC3E}">
        <p14:creationId xmlns:p14="http://schemas.microsoft.com/office/powerpoint/2010/main" val="411283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284500"/>
            <a:ext cx="11057955" cy="777025"/>
          </a:xfrm>
        </p:spPr>
        <p:txBody>
          <a:bodyPr>
            <a:normAutofit/>
          </a:bodyPr>
          <a:lstStyle/>
          <a:p>
            <a:r>
              <a:rPr lang="ru-BY" sz="3500" b="1" dirty="0">
                <a:latin typeface="Arial" panose="020B0604020202020204" pitchFamily="34" charset="0"/>
                <a:cs typeface="Arial" panose="020B0604020202020204" pitchFamily="34" charset="0"/>
              </a:rPr>
              <a:t>Иерархический </a:t>
            </a:r>
            <a:r>
              <a:rPr lang="ru-RU" sz="3500" b="1" dirty="0">
                <a:latin typeface="Arial" panose="020B0604020202020204" pitchFamily="34" charset="0"/>
                <a:cs typeface="Arial" panose="020B0604020202020204" pitchFamily="34" charset="0"/>
              </a:rPr>
              <a:t>кластер</a:t>
            </a:r>
            <a:r>
              <a:rPr lang="ru-BY" sz="3500" b="1" dirty="0">
                <a:latin typeface="Arial" panose="020B0604020202020204" pitchFamily="34" charset="0"/>
                <a:cs typeface="Arial" panose="020B0604020202020204" pitchFamily="34" charset="0"/>
              </a:rPr>
              <a:t>ный</a:t>
            </a:r>
            <a:r>
              <a:rPr lang="ru-RU" sz="3500" b="1" dirty="0">
                <a:latin typeface="Arial" panose="020B0604020202020204" pitchFamily="34" charset="0"/>
                <a:cs typeface="Arial" panose="020B0604020202020204" pitchFamily="34" charset="0"/>
              </a:rPr>
              <a:t> анализ</a:t>
            </a:r>
          </a:p>
        </p:txBody>
      </p:sp>
      <p:sp>
        <p:nvSpPr>
          <p:cNvPr id="5" name="Текст 4"/>
          <p:cNvSpPr>
            <a:spLocks noGrp="1"/>
          </p:cNvSpPr>
          <p:nvPr>
            <p:ph type="body" sz="quarter" idx="12"/>
          </p:nvPr>
        </p:nvSpPr>
        <p:spPr>
          <a:xfrm>
            <a:off x="718801" y="2242237"/>
            <a:ext cx="10792842" cy="3848315"/>
          </a:xfrm>
        </p:spPr>
        <p:txBody>
          <a:bodyPr numCol="1"/>
          <a:lstStyle/>
          <a:p>
            <a:pPr algn="just">
              <a:lnSpc>
                <a:spcPct val="80000"/>
              </a:lnSpc>
              <a:spcBef>
                <a:spcPts val="0"/>
              </a:spcBef>
              <a:spcAft>
                <a:spcPts val="1200"/>
              </a:spcAft>
              <a:defRPr/>
            </a:pPr>
            <a:r>
              <a:rPr lang="ru-BY" sz="2400" dirty="0">
                <a:solidFill>
                  <a:schemeClr val="bg2">
                    <a:lumMod val="10000"/>
                  </a:schemeClr>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Иерархический кластерный анализ предполагает многоступенчатый алгоритм проведения анализа. </a:t>
            </a:r>
          </a:p>
          <a:p>
            <a:pPr marL="514350" indent="-514350" algn="just">
              <a:lnSpc>
                <a:spcPct val="80000"/>
              </a:lnSpc>
              <a:spcBef>
                <a:spcPts val="0"/>
              </a:spcBef>
              <a:spcAft>
                <a:spcPts val="1200"/>
              </a:spcAft>
              <a:buFont typeface="+mj-lt"/>
              <a:buAutoNum type="arabicPeriod"/>
              <a:defRPr/>
            </a:pPr>
            <a:r>
              <a:rPr lang="ru-RU" sz="2400" dirty="0">
                <a:solidFill>
                  <a:schemeClr val="bg2">
                    <a:lumMod val="10000"/>
                  </a:schemeClr>
                </a:solidFill>
                <a:latin typeface="Arial" panose="020B0604020202020204" pitchFamily="34" charset="0"/>
                <a:cs typeface="Arial" panose="020B0604020202020204" pitchFamily="34" charset="0"/>
              </a:rPr>
              <a:t>Сначала каждое наблюдение представляет собой отдельный кластер. </a:t>
            </a:r>
          </a:p>
          <a:p>
            <a:pPr marL="514350" indent="-514350" algn="just">
              <a:lnSpc>
                <a:spcPct val="80000"/>
              </a:lnSpc>
              <a:spcBef>
                <a:spcPts val="0"/>
              </a:spcBef>
              <a:spcAft>
                <a:spcPts val="1200"/>
              </a:spcAft>
              <a:buFont typeface="+mj-lt"/>
              <a:buAutoNum type="arabicPeriod"/>
              <a:defRPr/>
            </a:pPr>
            <a:r>
              <a:rPr lang="ru-RU" sz="2400" dirty="0">
                <a:solidFill>
                  <a:schemeClr val="bg2">
                    <a:lumMod val="10000"/>
                  </a:schemeClr>
                </a:solidFill>
                <a:latin typeface="Arial" panose="020B0604020202020204" pitchFamily="34" charset="0"/>
                <a:cs typeface="Arial" panose="020B0604020202020204" pitchFamily="34" charset="0"/>
              </a:rPr>
              <a:t>На первом шаге два ближайших кластера объединяются в один. </a:t>
            </a:r>
          </a:p>
          <a:p>
            <a:pPr marL="514350" indent="-514350" algn="just">
              <a:lnSpc>
                <a:spcPct val="80000"/>
              </a:lnSpc>
              <a:spcBef>
                <a:spcPts val="0"/>
              </a:spcBef>
              <a:spcAft>
                <a:spcPts val="1200"/>
              </a:spcAft>
              <a:buFont typeface="+mj-lt"/>
              <a:buAutoNum type="arabicPeriod"/>
              <a:defRPr/>
            </a:pPr>
            <a:r>
              <a:rPr lang="ru-RU" sz="2400" dirty="0">
                <a:solidFill>
                  <a:schemeClr val="bg2">
                    <a:lumMod val="10000"/>
                  </a:schemeClr>
                </a:solidFill>
                <a:latin typeface="Arial" panose="020B0604020202020204" pitchFamily="34" charset="0"/>
                <a:cs typeface="Arial" panose="020B0604020202020204" pitchFamily="34" charset="0"/>
              </a:rPr>
              <a:t>Этот процесс продолжается пока все наблюдения не объединятся в один большой кластер.</a:t>
            </a:r>
          </a:p>
          <a:p>
            <a:pPr marL="514350" indent="-514350" algn="just">
              <a:lnSpc>
                <a:spcPct val="80000"/>
              </a:lnSpc>
              <a:spcBef>
                <a:spcPts val="0"/>
              </a:spcBef>
              <a:spcAft>
                <a:spcPts val="1200"/>
              </a:spcAft>
              <a:buFont typeface="+mj-lt"/>
              <a:buAutoNum type="arabicPeriod"/>
              <a:defRPr/>
            </a:pPr>
            <a:r>
              <a:rPr lang="ru-RU" sz="2400" dirty="0">
                <a:solidFill>
                  <a:schemeClr val="bg2">
                    <a:lumMod val="10000"/>
                  </a:schemeClr>
                </a:solidFill>
                <a:latin typeface="Arial" panose="020B0604020202020204" pitchFamily="34" charset="0"/>
                <a:cs typeface="Arial" panose="020B0604020202020204" pitchFamily="34" charset="0"/>
              </a:rPr>
              <a:t>Исследователю необходимо принять решение в какой момент прекратить объединение кластеров, чтобы кластеры были достаточно однородными и содержательно интерпретируемыми.</a:t>
            </a: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364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49816"/>
            <a:ext cx="11057955" cy="777025"/>
          </a:xfrm>
        </p:spPr>
        <p:txBody>
          <a:bodyPr>
            <a:normAutofit/>
          </a:bodyPr>
          <a:lstStyle/>
          <a:p>
            <a:r>
              <a:rPr lang="ru-BY" sz="3500" b="1" dirty="0">
                <a:latin typeface="Arial" panose="020B0604020202020204" pitchFamily="34" charset="0"/>
                <a:cs typeface="Arial" panose="020B0604020202020204" pitchFamily="34" charset="0"/>
              </a:rPr>
              <a:t>Определение оптимального числа кластеров</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307553"/>
            <a:ext cx="10792842" cy="3848315"/>
          </a:xfrm>
        </p:spPr>
        <p:txBody>
          <a:bodyPr numCol="1"/>
          <a:lstStyle/>
          <a:p>
            <a:pPr algn="just">
              <a:lnSpc>
                <a:spcPct val="80000"/>
              </a:lnSpc>
              <a:spcBef>
                <a:spcPts val="600"/>
              </a:spcBef>
              <a:spcAft>
                <a:spcPts val="1200"/>
              </a:spcAft>
              <a:defRPr/>
            </a:pPr>
            <a:r>
              <a:rPr lang="ru-BY" sz="2400" dirty="0">
                <a:solidFill>
                  <a:schemeClr val="bg2">
                    <a:lumMod val="10000"/>
                  </a:schemeClr>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Оптимальным считается такое число кластеров, при котором сформированные кластеры:</a:t>
            </a:r>
          </a:p>
          <a:p>
            <a:pPr marL="342900" indent="-342900" algn="just">
              <a:lnSpc>
                <a:spcPct val="80000"/>
              </a:lnSpc>
              <a:spcBef>
                <a:spcPts val="600"/>
              </a:spcBef>
              <a:spcAft>
                <a:spcPts val="1200"/>
              </a:spcAft>
              <a:buFont typeface="Arial" panose="020B0604020202020204" pitchFamily="34" charset="0"/>
              <a:buChar char="•"/>
              <a:defRPr/>
            </a:pPr>
            <a:r>
              <a:rPr lang="ru-RU" sz="2400" dirty="0">
                <a:solidFill>
                  <a:schemeClr val="bg2">
                    <a:lumMod val="10000"/>
                  </a:schemeClr>
                </a:solidFill>
                <a:latin typeface="Arial" panose="020B0604020202020204" pitchFamily="34" charset="0"/>
                <a:cs typeface="Arial" panose="020B0604020202020204" pitchFamily="34" charset="0"/>
              </a:rPr>
              <a:t>с одной стороны, объединяют в себе как можно больше объектов исследования</a:t>
            </a:r>
            <a:r>
              <a:rPr lang="ru-BY" sz="2400" dirty="0">
                <a:solidFill>
                  <a:schemeClr val="bg2">
                    <a:lumMod val="10000"/>
                  </a:schemeClr>
                </a:solidFill>
                <a:latin typeface="Arial" panose="020B0604020202020204" pitchFamily="34" charset="0"/>
                <a:cs typeface="Arial" panose="020B0604020202020204" pitchFamily="34" charset="0"/>
              </a:rPr>
              <a:t>;</a:t>
            </a:r>
            <a:endParaRPr lang="ru-RU" sz="2400" dirty="0">
              <a:solidFill>
                <a:schemeClr val="bg2">
                  <a:lumMod val="10000"/>
                </a:schemeClr>
              </a:solidFill>
              <a:latin typeface="Arial" panose="020B0604020202020204" pitchFamily="34" charset="0"/>
              <a:cs typeface="Arial" panose="020B0604020202020204" pitchFamily="34" charset="0"/>
            </a:endParaRPr>
          </a:p>
          <a:p>
            <a:pPr marL="342900" indent="-342900" algn="just">
              <a:lnSpc>
                <a:spcPct val="80000"/>
              </a:lnSpc>
              <a:spcBef>
                <a:spcPts val="600"/>
              </a:spcBef>
              <a:spcAft>
                <a:spcPts val="1200"/>
              </a:spcAft>
              <a:buFont typeface="Arial" panose="020B0604020202020204" pitchFamily="34" charset="0"/>
              <a:buChar char="•"/>
              <a:defRPr/>
            </a:pPr>
            <a:r>
              <a:rPr lang="ru-RU" sz="2400" dirty="0">
                <a:solidFill>
                  <a:schemeClr val="bg2">
                    <a:lumMod val="10000"/>
                  </a:schemeClr>
                </a:solidFill>
                <a:latin typeface="Arial" panose="020B0604020202020204" pitchFamily="34" charset="0"/>
                <a:cs typeface="Arial" panose="020B0604020202020204" pitchFamily="34" charset="0"/>
              </a:rPr>
              <a:t>с другой стороны, являются как можно менее гетерогенными внутри.</a:t>
            </a:r>
          </a:p>
          <a:p>
            <a:pPr algn="just">
              <a:lnSpc>
                <a:spcPct val="80000"/>
              </a:lnSpc>
              <a:spcBef>
                <a:spcPts val="0"/>
              </a:spcBef>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80000"/>
              </a:lnSpc>
              <a:spcBef>
                <a:spcPts val="0"/>
              </a:spcBef>
              <a:spcAft>
                <a:spcPts val="12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spTree>
    <p:extLst>
      <p:ext uri="{BB962C8B-B14F-4D97-AF65-F5344CB8AC3E}">
        <p14:creationId xmlns:p14="http://schemas.microsoft.com/office/powerpoint/2010/main" val="506571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400" dirty="0">
                <a:latin typeface="Arial" panose="020B0604020202020204" pitchFamily="34" charset="0"/>
                <a:cs typeface="Arial" panose="020B0604020202020204" pitchFamily="34" charset="0"/>
              </a:rPr>
              <a:t>НИС "Анализ данных в </a:t>
            </a:r>
            <a:r>
              <a:rPr lang="en" sz="1400" dirty="0">
                <a:latin typeface="Arial" panose="020B0604020202020204" pitchFamily="34" charset="0"/>
                <a:cs typeface="Arial" panose="020B0604020202020204" pitchFamily="34" charset="0"/>
              </a:rPr>
              <a:t>Python"</a:t>
            </a:r>
            <a:endParaRPr lang="ru-RU" sz="14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a:lstStyle/>
          <a:p>
            <a:r>
              <a:rPr lang="ru-RU" sz="1400" dirty="0">
                <a:solidFill>
                  <a:schemeClr val="tx1"/>
                </a:solidFill>
                <a:latin typeface="Arial" panose="020B0604020202020204" pitchFamily="34" charset="0"/>
                <a:cs typeface="Arial" panose="020B0604020202020204" pitchFamily="34" charset="0"/>
              </a:rPr>
              <a:t>Лекция 3</a:t>
            </a:r>
          </a:p>
        </p:txBody>
      </p:sp>
      <p:sp>
        <p:nvSpPr>
          <p:cNvPr id="4" name="Заголовок 3"/>
          <p:cNvSpPr>
            <a:spLocks noGrp="1"/>
          </p:cNvSpPr>
          <p:nvPr>
            <p:ph type="title"/>
          </p:nvPr>
        </p:nvSpPr>
        <p:spPr>
          <a:xfrm>
            <a:off x="585897" y="1349816"/>
            <a:ext cx="11057955" cy="777025"/>
          </a:xfrm>
        </p:spPr>
        <p:txBody>
          <a:bodyPr>
            <a:normAutofit/>
          </a:bodyPr>
          <a:lstStyle/>
          <a:p>
            <a:r>
              <a:rPr lang="ru-RU" sz="3500" b="1" dirty="0">
                <a:latin typeface="Arial" panose="020B0604020202020204" pitchFamily="34" charset="0"/>
                <a:cs typeface="Arial" panose="020B0604020202020204" pitchFamily="34" charset="0"/>
              </a:rPr>
              <a:t>Измерение расстояния между кластерами</a:t>
            </a:r>
          </a:p>
        </p:txBody>
      </p:sp>
      <p:sp>
        <p:nvSpPr>
          <p:cNvPr id="5" name="Текст 4"/>
          <p:cNvSpPr>
            <a:spLocks noGrp="1"/>
          </p:cNvSpPr>
          <p:nvPr>
            <p:ph type="body" sz="quarter" idx="12"/>
          </p:nvPr>
        </p:nvSpPr>
        <p:spPr>
          <a:xfrm>
            <a:off x="718801" y="2144265"/>
            <a:ext cx="10792842" cy="3848315"/>
          </a:xfrm>
        </p:spPr>
        <p:txBody>
          <a:bodyPr numCol="1"/>
          <a:lstStyle/>
          <a:p>
            <a:pPr algn="just">
              <a:lnSpc>
                <a:spcPct val="120000"/>
              </a:lnSpc>
              <a:spcBef>
                <a:spcPts val="0"/>
              </a:spcBef>
              <a:spcAft>
                <a:spcPts val="600"/>
              </a:spcAft>
              <a:defRPr/>
            </a:pPr>
            <a:r>
              <a:rPr lang="ru-BY" sz="2400" dirty="0">
                <a:solidFill>
                  <a:schemeClr val="bg2">
                    <a:lumMod val="10000"/>
                  </a:schemeClr>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Евклидово расстояние чаще всего используется для измерения расстояния при  проведении кластеризации на основе интервальных переменных. Иногда используется квадрат Евклидова расстояния для усиления эффекта больших расстояний. Рекомендуется предварительно стандартизировать шкалы переменных кластеризации, если они различаются.</a:t>
            </a:r>
          </a:p>
          <a:p>
            <a:pPr algn="just">
              <a:lnSpc>
                <a:spcPct val="120000"/>
              </a:lnSpc>
              <a:spcBef>
                <a:spcPts val="0"/>
              </a:spcBef>
              <a:spcAft>
                <a:spcPts val="6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lnSpc>
                <a:spcPct val="120000"/>
              </a:lnSpc>
              <a:spcBef>
                <a:spcPts val="0"/>
              </a:spcBef>
              <a:spcAft>
                <a:spcPts val="600"/>
              </a:spcAft>
              <a:defRPr/>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sz="1400" dirty="0">
                <a:solidFill>
                  <a:schemeClr val="tx1"/>
                </a:solidFill>
                <a:latin typeface="Arial" panose="020B0604020202020204" pitchFamily="34" charset="0"/>
                <a:cs typeface="Arial" panose="020B0604020202020204" pitchFamily="34" charset="0"/>
              </a:rPr>
              <a:t>Кластерный анализ</a:t>
            </a:r>
          </a:p>
        </p:txBody>
      </p:sp>
      <p:pic>
        <p:nvPicPr>
          <p:cNvPr id="7"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rcRect l="31223" t="21400" r="36980" b="56549"/>
          <a:stretch>
            <a:fillRect/>
          </a:stretch>
        </p:blipFill>
        <p:spPr bwMode="auto">
          <a:xfrm>
            <a:off x="3735186" y="4820245"/>
            <a:ext cx="4152833" cy="1534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778175"/>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3.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docProps/app.xml><?xml version="1.0" encoding="utf-8"?>
<Properties xmlns="http://schemas.openxmlformats.org/officeDocument/2006/extended-properties" xmlns:vt="http://schemas.openxmlformats.org/officeDocument/2006/docPropsVTypes">
  <TotalTime>4715</TotalTime>
  <Words>2229</Words>
  <Application>Microsoft Macintosh PowerPoint</Application>
  <PresentationFormat>Широкоэкранный</PresentationFormat>
  <Paragraphs>327</Paragraphs>
  <Slides>50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50</vt:i4>
      </vt:variant>
    </vt:vector>
  </HeadingPairs>
  <TitlesOfParts>
    <vt:vector size="55" baseType="lpstr">
      <vt:lpstr>Arial</vt:lpstr>
      <vt:lpstr>Calibri</vt:lpstr>
      <vt:lpstr>Calibri Light</vt:lpstr>
      <vt:lpstr>HSE Sans</vt:lpstr>
      <vt:lpstr>Office Theme</vt:lpstr>
      <vt:lpstr>Лекция 3 Кластерный анализ</vt:lpstr>
      <vt:lpstr>Кластерный анализ </vt:lpstr>
      <vt:lpstr>Кластерный и факторный анализы</vt:lpstr>
      <vt:lpstr>Порядок проведения кластерного анализа</vt:lpstr>
      <vt:lpstr>Особенности проведения кластерного анализа</vt:lpstr>
      <vt:lpstr>Иерархический кластерный анализ</vt:lpstr>
      <vt:lpstr>Иерархический кластерный анализ</vt:lpstr>
      <vt:lpstr>Определение оптимального числа кластеров</vt:lpstr>
      <vt:lpstr>Измерение расстояния между кластерами</vt:lpstr>
      <vt:lpstr>Измерение расстояния между кластерами</vt:lpstr>
      <vt:lpstr>Презентация PowerPoint</vt:lpstr>
      <vt:lpstr>Презентация PowerPoint</vt:lpstr>
      <vt:lpstr>Презентация PowerPoint</vt:lpstr>
      <vt:lpstr>Презентация PowerPoint</vt:lpstr>
      <vt:lpstr>Презентация PowerPoint</vt:lpstr>
      <vt:lpstr>Алгоритмы иерархической кластеризации</vt:lpstr>
      <vt:lpstr>Близлежащий сосед  (Nearest neighbor / Single-linkage) </vt:lpstr>
      <vt:lpstr>Дальний сосед  (Furthest neighbor / Complete-linkage) </vt:lpstr>
      <vt:lpstr>Межгрупповые связи (Average Linkage / Between Groups Linkage)</vt:lpstr>
      <vt:lpstr>Центроидная кластеризация (Centroid Clustering) </vt:lpstr>
      <vt:lpstr>Метод Варда (Ward’s Method)  </vt:lpstr>
      <vt:lpstr>Кластерный анализ по методу k-средних </vt:lpstr>
      <vt:lpstr>Метод k-средних: шаг 1</vt:lpstr>
      <vt:lpstr>Метод k-средних: шаг 2</vt:lpstr>
      <vt:lpstr>Метод k-средних: шаг 2</vt:lpstr>
      <vt:lpstr>Метод k-средних: шаг 3</vt:lpstr>
      <vt:lpstr>Метод k-средних: шаг 4</vt:lpstr>
      <vt:lpstr>Пример: метод k-средних</vt:lpstr>
      <vt:lpstr>Пример: метод k-средних</vt:lpstr>
      <vt:lpstr>Пример: метод k-средних</vt:lpstr>
      <vt:lpstr>Пример: метод k-средних</vt:lpstr>
      <vt:lpstr>Пример: метод k-средних</vt:lpstr>
      <vt:lpstr>Пример: метод k-средних</vt:lpstr>
      <vt:lpstr>Метод k-средних (2 кластера)</vt:lpstr>
      <vt:lpstr>Метод k-средних (3 кластера)</vt:lpstr>
      <vt:lpstr>Плотностные алгоритмы кластеризации</vt:lpstr>
      <vt:lpstr>DBSCAN</vt:lpstr>
      <vt:lpstr>DBSCAN</vt:lpstr>
      <vt:lpstr>DBSCAN</vt:lpstr>
      <vt:lpstr>DBSCAN</vt:lpstr>
      <vt:lpstr>Преимущества и ограничения DBSCAN</vt:lpstr>
      <vt:lpstr>Выбор оптимального числа кластеров </vt:lpstr>
      <vt:lpstr>Индекс Калински-Харабаша</vt:lpstr>
      <vt:lpstr>Метод локтя</vt:lpstr>
      <vt:lpstr>Описание результатов и проверка их значимости </vt:lpstr>
      <vt:lpstr>Описательная статистика по кластерам</vt:lpstr>
      <vt:lpstr>Диагностика кластерной модели</vt:lpstr>
      <vt:lpstr>Сравнение трех алгоритмов</vt:lpstr>
      <vt:lpstr>Визуализация работы алгоритмов</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Меликян Алиса Валерьевна</cp:lastModifiedBy>
  <cp:revision>225</cp:revision>
  <cp:lastPrinted>2021-11-11T13:08:42Z</cp:lastPrinted>
  <dcterms:created xsi:type="dcterms:W3CDTF">2021-11-11T08:52:47Z</dcterms:created>
  <dcterms:modified xsi:type="dcterms:W3CDTF">2024-10-21T07:16:47Z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