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3"/>
  </p:notesMasterIdLst>
  <p:sldIdLst>
    <p:sldId id="271" r:id="rId5"/>
    <p:sldId id="286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8" r:id="rId31"/>
    <p:sldId id="38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9" r:id="rId51"/>
    <p:sldId id="340" r:id="rId5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29C63"/>
    <a:srgbClr val="96628C"/>
    <a:srgbClr val="11A0D7"/>
    <a:srgbClr val="E61F3D"/>
    <a:srgbClr val="CD5A5A"/>
    <a:srgbClr val="FFD746"/>
    <a:srgbClr val="0E2D6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224" y="17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10/4/24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10/4/24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wiki/index.php?title=&#1050;&#1088;&#1080;&#1090;&#1077;&#1088;&#1080;&#1081;_&#1064;&#1072;&#1087;&#1080;&#1088;&#1086;-&#1059;&#1080;&#1083;&#1082;&#1072;" TargetMode="External"/><Relationship Id="rId2" Type="http://schemas.openxmlformats.org/officeDocument/2006/relationships/hyperlink" Target="http://www.statistics4u.info/fundstat_eng/ee_shapiro_wilk_test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8230333" cy="1978323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1535" y="1187841"/>
            <a:ext cx="4048648" cy="435163"/>
          </a:xfrm>
        </p:spPr>
        <p:txBody>
          <a:bodyPr/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 Меликян Алиса Валерьевна,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amelikyan@hse.ru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кандидат наук, доцент Департамента программной инженерии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204857" y="1193280"/>
            <a:ext cx="230142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НИС «Анализ данных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9107120" y="1198719"/>
            <a:ext cx="177315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Формулировка гипотез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702"/>
            <a:ext cx="11057971" cy="3745092"/>
          </a:xfrm>
        </p:spPr>
        <p:txBody>
          <a:bodyPr numCol="1"/>
          <a:lstStyle/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Гипотеза – это предположение, выдвигаемое для объяснения каких-либо явлений. По итогам проведённого исследования гипотеза может быть принята или отвергнута. </a:t>
            </a:r>
          </a:p>
          <a:p>
            <a:pPr algn="just"/>
            <a:r>
              <a:rPr lang="ru-RU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Нулевая гипотеза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H0)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принимаемое по умолчанию предположение о том, что не существует связи между двумя наблюдаемыми событиями, феноменами. Она считается верной пока нельзя доказать обратное.</a:t>
            </a:r>
          </a:p>
          <a:p>
            <a:pPr algn="just"/>
            <a:r>
              <a:rPr lang="ru-RU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Альтернативная гипотеза (H1)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это утверждение, являющееся логическим отрицанием нулевой гипотезы. Альтернативная гипотеза предполагает существование взаимосвязи или отличия между изучаемыми переменными.</a:t>
            </a: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500651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416301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Нулевая гипотеза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702"/>
            <a:ext cx="11057971" cy="3745092"/>
          </a:xfrm>
        </p:spPr>
        <p:txBody>
          <a:bodyPr numCol="1"/>
          <a:lstStyle/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H0: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средние значения в двух группах </a:t>
            </a:r>
            <a:r>
              <a:rPr lang="ru-RU" sz="2500" b="1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различаются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ru-RU" sz="2500" b="1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наблюдается взаимосвязи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между переменными.</a:t>
            </a:r>
          </a:p>
          <a:p>
            <a:pPr algn="just"/>
            <a:endParaRPr lang="en-US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Любые наблюдаемые отличия или взаимосвязи случайны.</a:t>
            </a: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559643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48090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Альтернативная гипотеза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702"/>
            <a:ext cx="11057971" cy="3745092"/>
          </a:xfrm>
        </p:spPr>
        <p:txBody>
          <a:bodyPr numCol="1"/>
          <a:lstStyle/>
          <a:p>
            <a:pPr algn="just"/>
            <a:endParaRPr lang="ru-RU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963"/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средние значения в двух группах </a:t>
            </a:r>
            <a:r>
              <a:rPr lang="ru-RU" sz="2500" b="1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различаются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ru-RU" sz="2500" b="1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наблюдается взаимосвязи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переменными.</a:t>
            </a:r>
          </a:p>
          <a:p>
            <a:pPr marL="80963" algn="just"/>
            <a:endParaRPr lang="en-US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963" algn="just"/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Наблюдаемые отличия или взаимосвязи не случайны.</a:t>
            </a: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530147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125588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96991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Этапы проверки гипотез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154"/>
            <a:ext cx="11057971" cy="4337429"/>
          </a:xfrm>
        </p:spPr>
        <p:txBody>
          <a:bodyPr numCol="1"/>
          <a:lstStyle/>
          <a:p>
            <a:pPr>
              <a:lnSpc>
                <a:spcPts val="2400"/>
              </a:lnSpc>
              <a:defRPr/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Генерация гипотезы (или гипотез)  - предположение о том, что некоторые тенденции имеют место в генеральной совокупности.</a:t>
            </a:r>
          </a:p>
          <a:p>
            <a:pPr>
              <a:lnSpc>
                <a:spcPts val="2400"/>
              </a:lnSpc>
              <a:defRPr/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Сбор необходимых данных.</a:t>
            </a:r>
          </a:p>
          <a:p>
            <a:pPr>
              <a:lnSpc>
                <a:spcPts val="2400"/>
              </a:lnSpc>
              <a:defRPr/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Сопоставление статистической модели с реальными данными – модель позволит проверить изначальные предположения.</a:t>
            </a:r>
          </a:p>
          <a:p>
            <a:pPr>
              <a:lnSpc>
                <a:spcPts val="2400"/>
              </a:lnSpc>
              <a:defRPr/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Оценка того, поддерживает ли модель первоначальные предположения.</a:t>
            </a:r>
          </a:p>
          <a:p>
            <a:pPr>
              <a:lnSpc>
                <a:spcPts val="2400"/>
              </a:lnSpc>
              <a:defRPr/>
            </a:pPr>
            <a:r>
              <a:rPr lang="ru-RU" sz="23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проверки гипотез:</a:t>
            </a:r>
          </a:p>
          <a:p>
            <a:pPr>
              <a:lnSpc>
                <a:spcPts val="2400"/>
              </a:lnSpc>
              <a:defRPr/>
            </a:pP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H0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отвергается,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принимается;</a:t>
            </a:r>
          </a:p>
          <a:p>
            <a:pPr>
              <a:lnSpc>
                <a:spcPts val="2400"/>
              </a:lnSpc>
              <a:defRPr/>
            </a:pP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отвергается,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H0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отвергается, но это не значит, что она принимается.</a:t>
            </a:r>
          </a:p>
          <a:p>
            <a:pPr algn="just">
              <a:spcBef>
                <a:spcPts val="0"/>
              </a:spcBef>
            </a:pPr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839864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322161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96991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Уровень значимости и ошибка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SL" sz="35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го</a:t>
            </a: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 рода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730906" y="4981429"/>
            <a:ext cx="10454165" cy="2065866"/>
          </a:xfrm>
        </p:spPr>
        <p:txBody>
          <a:bodyPr numCol="1"/>
          <a:lstStyle/>
          <a:p>
            <a:pPr algn="just">
              <a:lnSpc>
                <a:spcPts val="2400"/>
              </a:lnSpc>
              <a:defRPr/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значимости – вероятность ошибки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</a:t>
            </a:r>
            <a:r>
              <a:rPr lang="ru-RU" sz="2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рода. Выбирается исследователем заранее, обычно 5% (0,05). Обозначается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Sig. (significance) value, p-value, Pr.</a:t>
            </a:r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ts val="2400"/>
              </a:lnSpc>
              <a:buAutoNum type="arabicPeriod"/>
              <a:defRPr/>
            </a:pP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559643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graphicFrame>
        <p:nvGraphicFramePr>
          <p:cNvPr id="7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190818"/>
              </p:ext>
            </p:extLst>
          </p:nvPr>
        </p:nvGraphicFramePr>
        <p:xfrm>
          <a:off x="1926256" y="2407434"/>
          <a:ext cx="8377236" cy="2244886"/>
        </p:xfrm>
        <a:graphic>
          <a:graphicData uri="http://schemas.openxmlformats.org/drawingml/2006/table">
            <a:tbl>
              <a:tblPr/>
              <a:tblGrid>
                <a:gridCol w="262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верна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 верна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принимается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верно принята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неверно принята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(ошибка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II-</a:t>
                      </a:r>
                      <a:r>
                        <a:rPr kumimoji="0" 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го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рода)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 принимается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неверно отвергнута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(ошибка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I-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го рода)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верно отвергнута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6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96991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Ошибки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SL" sz="35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го</a:t>
            </a: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II-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го</a:t>
            </a: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 рода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608336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1026" name="Picture 2" descr="Type - I Error &amp;amp; Type - II Error: Pregnancy test analogy - is it legit? -  Economics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103" y="2174016"/>
            <a:ext cx="59531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4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P-</a:t>
            </a:r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значение (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p-value)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702"/>
            <a:ext cx="11057971" cy="3745092"/>
          </a:xfrm>
        </p:spPr>
        <p:txBody>
          <a:bodyPr numCol="1"/>
          <a:lstStyle/>
          <a:p>
            <a:pPr algn="just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число от 0 до 1. Показывает насколько мы можем быть уверены в том, что наша экспериментальная гипотеза (H1) верна. Чем ближе значение 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 0, тем больше у нас уверенности в том, что H1 истинна. Вопрос в том, насколько маленьким должно быть значение p, чтобы мы были достаточно уверены в истинности H1, какой порог мы можем использовать, чтобы принять правильное решение?</a:t>
            </a:r>
          </a:p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Обычно используется порог 0,05 (уровень значимости). Это означает, что если мы проведем один и тот же анализ/эксперимент на других выборках, то только 5% этих экспериментов дадут противоположный результат.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485902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388265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Уровень значимости (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level of significance)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702"/>
            <a:ext cx="11057971" cy="3745092"/>
          </a:xfrm>
        </p:spPr>
        <p:txBody>
          <a:bodyPr numCol="1"/>
          <a:lstStyle/>
          <a:p>
            <a:pPr algn="just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очень важно получить максимально надёжный результат, то можно использовать меньший порог, например 0,00001. Это значит, что мы будем не правы только один раз в 100 000 экспериментов.</a:t>
            </a:r>
          </a:p>
          <a:p>
            <a:pPr marL="80963"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Если мы допускаем большую вероятность ошибки, например, мы прогнозируем, прибудет ли автобус вовремя, тогда мы можем использовать больший порог, например 0,2. Это значит, что мы не будем правы только 2 раза из 10.Самый распространенный порог – 0,05.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3002095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82395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500651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9" name="Picture 4" descr="Картинки по запросу &quot;correlation matrix with p valu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79" y="1285103"/>
            <a:ext cx="9467850" cy="311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 rot="10800000">
            <a:off x="2447764" y="3553763"/>
            <a:ext cx="936104" cy="576064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449" y="3397162"/>
            <a:ext cx="3302918" cy="330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79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412160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8" name="Picture 2" descr="Картинки по запросу &quot;correlation matrix with p valu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71" y="1720753"/>
            <a:ext cx="7169259" cy="445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Стрелка вправо 11"/>
          <p:cNvSpPr/>
          <p:nvPr/>
        </p:nvSpPr>
        <p:spPr>
          <a:xfrm rot="10800000">
            <a:off x="4432243" y="5834337"/>
            <a:ext cx="936104" cy="576064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17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Взаимосвязи между переменными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330676"/>
            <a:ext cx="11057971" cy="3745092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изучении взаимосвязи между парой переменных одна из них считается независимой (или объясняющей), а вторая – зависимой (или объясняемой). Качество модели взаимосвязи переменных может быть оценено посредством коэффициентов связи. </a:t>
            </a:r>
          </a:p>
          <a:p>
            <a:pPr algn="just">
              <a:spcBef>
                <a:spcPts val="0"/>
              </a:spcBef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зависимости от задачи исследования, типов шкал переменных и полноты имеющихся данных необходимо выбрать подходящий метод исследования взаимосвязи.</a:t>
            </a: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500650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183694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Проверка гипотез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526616"/>
            <a:ext cx="11057971" cy="3745092"/>
          </a:xfrm>
        </p:spPr>
        <p:txBody>
          <a:bodyPr numCol="1"/>
          <a:lstStyle/>
          <a:p>
            <a:pPr marL="80963" algn="just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H1: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существует взаимосвязь между посещаемостью и успеваемостью студентов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963" algn="just"/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= 0.0000001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H1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принимается на уровне значимости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</a:p>
          <a:p>
            <a:pPr marL="538163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= 0.049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H1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принимается на уровне значимости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</a:t>
            </a: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= 0.051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H1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отвергается на уровне значимости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но принимается на уровне значимости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= 0.73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H1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отвергается на уровне значимости 1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 </a:t>
            </a: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825114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319468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Тест Хи-квадрат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330668"/>
            <a:ext cx="11057971" cy="3745092"/>
          </a:xfrm>
        </p:spPr>
        <p:txBody>
          <a:bodyPr numCol="1"/>
          <a:lstStyle/>
          <a:p>
            <a:pPr marL="80963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проведении текста хи-квадрат проверяется взаимная независимость двух переменных таблиц сопряжённости и благодаря этому косвенно выясняется зависимость обоих переменных. Две переменные считаются взаимно независимыми, если наблюдаемые в ячейках частоты совпадают с ожидаемыми. </a:t>
            </a:r>
          </a:p>
          <a:p>
            <a:pPr marL="80963"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Критерий Хи-квадрат основан на предположении о том, что если признаки независимы, то частоты в клетках таблицы сопряжённости распределены пропорционально.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963" algn="just"/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963" algn="just"/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963"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963"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736624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72152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Тест Хи-квадрат: сценарий 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330668"/>
            <a:ext cx="11057971" cy="673789"/>
          </a:xfrm>
        </p:spPr>
        <p:txBody>
          <a:bodyPr numCol="1"/>
          <a:lstStyle/>
          <a:p>
            <a:pPr marL="80963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Полное отсутствие взаимосвязи между переменными.</a:t>
            </a:r>
          </a:p>
          <a:p>
            <a:pPr marL="80963"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80963"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80963"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  <a:p>
            <a:pPr marL="80963"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869360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61" y="3004457"/>
            <a:ext cx="77184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83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Тест Хи-квадрат: сценарий 2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330668"/>
            <a:ext cx="11057971" cy="673789"/>
          </a:xfrm>
        </p:spPr>
        <p:txBody>
          <a:bodyPr numCol="1"/>
          <a:lstStyle/>
          <a:p>
            <a:pPr marL="80963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Сильная взаимосвязь между переменными.</a:t>
            </a:r>
          </a:p>
          <a:p>
            <a:pPr marL="80963"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80963"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80963"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  <a:p>
            <a:pPr marL="80963"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515398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98" y="3004457"/>
            <a:ext cx="789781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04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53706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Тест Хи-квадрат: сценарий 3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618638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8695" y="1987792"/>
            <a:ext cx="657225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Картинки по запросу &quot;chi2 expected value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8960" b="73931"/>
          <a:stretch/>
        </p:blipFill>
        <p:spPr bwMode="auto">
          <a:xfrm>
            <a:off x="2083272" y="5614910"/>
            <a:ext cx="4503574" cy="101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вал 16"/>
          <p:cNvSpPr/>
          <p:nvPr/>
        </p:nvSpPr>
        <p:spPr>
          <a:xfrm>
            <a:off x="8527398" y="4508072"/>
            <a:ext cx="61265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7414545" y="3118723"/>
            <a:ext cx="612658" cy="3600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7447278" y="4508072"/>
            <a:ext cx="61265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8501512" y="2851714"/>
            <a:ext cx="61265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665254" y="3193268"/>
                <a:ext cx="144911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7.5=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14∗16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254" y="3193268"/>
                <a:ext cx="1449115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/>
          <p:cNvSpPr/>
          <p:nvPr/>
        </p:nvSpPr>
        <p:spPr>
          <a:xfrm>
            <a:off x="9437913" y="3031734"/>
            <a:ext cx="2008415" cy="870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22" idx="2"/>
          </p:cNvCxnSpPr>
          <p:nvPr/>
        </p:nvCxnSpPr>
        <p:spPr>
          <a:xfrm flipH="1" flipV="1">
            <a:off x="8059937" y="3298744"/>
            <a:ext cx="1377976" cy="168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86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Расчёт показателя Хи-квадрат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96103" y="2185096"/>
            <a:ext cx="11057971" cy="1033018"/>
          </a:xfrm>
        </p:spPr>
        <p:txBody>
          <a:bodyPr numCol="1"/>
          <a:lstStyle/>
          <a:p>
            <a:pPr marL="80963"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Коэффициент Хи-квадрат фиксирует степень расхождения реальных и ожидаемых частот. Вычисляется по формуле: </a:t>
            </a:r>
          </a:p>
          <a:p>
            <a:pPr marL="80963"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80963"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  <a:p>
            <a:pPr marL="80963"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471153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47" y="3324174"/>
            <a:ext cx="7340220" cy="41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84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485902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/>
          <a:srcRect l="15541" t="31799" r="10414" b="38609"/>
          <a:stretch>
            <a:fillRect/>
          </a:stretch>
        </p:blipFill>
        <p:spPr bwMode="auto">
          <a:xfrm>
            <a:off x="2607584" y="1232124"/>
            <a:ext cx="908367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/>
          <a:srcRect l="16249" t="74124" r="17693" b="11919"/>
          <a:stretch>
            <a:fillRect/>
          </a:stretch>
        </p:blipFill>
        <p:spPr bwMode="auto">
          <a:xfrm>
            <a:off x="1003175" y="4157305"/>
            <a:ext cx="10223397" cy="153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Группа 6"/>
          <p:cNvGrpSpPr>
            <a:grpSpLocks/>
          </p:cNvGrpSpPr>
          <p:nvPr/>
        </p:nvGrpSpPr>
        <p:grpSpPr bwMode="auto">
          <a:xfrm>
            <a:off x="272021" y="2323666"/>
            <a:ext cx="2335563" cy="953664"/>
            <a:chOff x="1244642" y="2996951"/>
            <a:chExt cx="3615390" cy="1440161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2"/>
            <a:srcRect l="37558" t="61391" r="34554" b="25641"/>
            <a:stretch>
              <a:fillRect/>
            </a:stretch>
          </p:blipFill>
          <p:spPr bwMode="auto">
            <a:xfrm>
              <a:off x="1259632" y="2996951"/>
              <a:ext cx="3506580" cy="144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Прямоугольник 13"/>
            <p:cNvSpPr/>
            <p:nvPr/>
          </p:nvSpPr>
          <p:spPr>
            <a:xfrm>
              <a:off x="4442628" y="3967115"/>
              <a:ext cx="417404" cy="3223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244642" y="3190666"/>
              <a:ext cx="209496" cy="3239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cxnSp>
        <p:nvCxnSpPr>
          <p:cNvPr id="17" name="Прямая со стрелкой 16"/>
          <p:cNvCxnSpPr>
            <a:stCxn id="13" idx="3"/>
          </p:cNvCxnSpPr>
          <p:nvPr/>
        </p:nvCxnSpPr>
        <p:spPr>
          <a:xfrm flipV="1">
            <a:off x="2546976" y="2559190"/>
            <a:ext cx="2090338" cy="2413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5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показателя Хи-квадрат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330676"/>
            <a:ext cx="11057971" cy="3745092"/>
          </a:xfrm>
        </p:spPr>
        <p:txBody>
          <a:bodyPr numCol="1"/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показателя может находиться в интервале от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Чем больше выборка, тем больше значение (при прочих равных).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значению показателя нельзя определить силу и направление взаимосвязи, а также какая из переменных зависимая и какая независимая.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применимости теста хи-квадрат надо убедиться в наличии достаточного количества частот в ячейках таблицы сопряжённости (не менее 95% ячеек должны содержать ожидаемою частоту больше 5).</a:t>
            </a: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500650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368915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Тесты на нормальность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330676"/>
            <a:ext cx="11057971" cy="3745092"/>
          </a:xfrm>
        </p:spPr>
        <p:txBody>
          <a:bodyPr numCol="1"/>
          <a:lstStyle/>
          <a:p>
            <a:pPr marL="6350" indent="-6350" algn="just"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Тесты Колмогорова-Смирнова (для выборок больше 50 наблюдений) и   Шапиро-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Уилка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(для выборок от 3 до 50 наблюдений) позволяют проверить, соответствует ли реальное распределение переменной нормальному распределению, т.е. является ли различие между двумя частотными распределениями значимым или случайным.</a:t>
            </a:r>
          </a:p>
          <a:p>
            <a:pPr marL="6350" indent="-6350" algn="just">
              <a:defRPr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H0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распределение значений переменной Х не значимо отличается от нормального распределения;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распределение значений переменной Х значимо отличается от нормального распределения.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795618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170740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Тест Шапиро-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Уилка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330676"/>
            <a:ext cx="11057971" cy="3745092"/>
          </a:xfrm>
        </p:spPr>
        <p:txBody>
          <a:bodyPr numCol="1"/>
          <a:lstStyle/>
          <a:p>
            <a:pPr marL="6350" indent="-6350"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Рассчитывается статистика критерия Шапиро-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Уилка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W.</a:t>
            </a: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Порядок расчёта статистики</a:t>
            </a:r>
            <a:r>
              <a:rPr lang="ru-BY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http://www.statistics4u.info/fundstat_eng/ee_shapiro_wilk_test.html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английском)</a:t>
            </a:r>
            <a:endParaRPr lang="ru-BY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>
              <a:defRPr/>
            </a:pPr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http://www.machinelearning.ru/wiki/index.php?title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=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Критерий_Шапиро-Уилка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(на русском)</a:t>
            </a:r>
          </a:p>
          <a:p>
            <a:pPr marL="6350" indent="-6350" algn="just">
              <a:defRPr/>
            </a:pPr>
            <a:b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412160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86097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Таблица сопряжённости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330676"/>
            <a:ext cx="11057971" cy="3745092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400" dirty="0"/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 между категориальными переменными, то есть переменными, относящимися к номинальной шкале или порядковой шкале с не очень большим количеством категорий, лучше всего представить в форме таблиц сопряжённости. Таблицы сопряжённости позволяют выявить наличие статистических, а не причинно-следственных зависимостей. 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485902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2747088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Тест Колмогорова-Смирнова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587330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25" y="2088960"/>
            <a:ext cx="5464697" cy="2296757"/>
          </a:xfrm>
          <a:prstGeom prst="rect">
            <a:avLst/>
          </a:prstGeom>
        </p:spPr>
      </p:pic>
      <p:pic>
        <p:nvPicPr>
          <p:cNvPr id="9" name="Picture 2" descr="Картинки по запросу &quot;kolmogorov-smirnov 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23" y="4505325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6740759" y="4941168"/>
            <a:ext cx="1728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8951" y="468013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D statistic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92321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Этапы корреляционного анализа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444978"/>
            <a:ext cx="11057971" cy="3745092"/>
          </a:xfrm>
        </p:spPr>
        <p:txBody>
          <a:bodyPr numCol="1"/>
          <a:lstStyle/>
          <a:p>
            <a:pPr marL="514350" indent="-514350" algn="just">
              <a:spcAft>
                <a:spcPts val="1200"/>
              </a:spcAft>
              <a:buFont typeface="Wingdings 2" pitchFamily="18" charset="2"/>
              <a:buAutoNum type="arabicPeriod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Построить диаграмму рассеяния, чтобы убедиться в существовании линейной взаимосвязи между переменными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 algn="just">
              <a:spcAft>
                <a:spcPts val="1200"/>
              </a:spcAft>
              <a:buFont typeface="Wingdings 2" pitchFamily="18" charset="2"/>
              <a:buAutoNum type="arabicPeriod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подходящий коэффициент корреляции в зависимости от особенностей переменных;</a:t>
            </a:r>
          </a:p>
          <a:p>
            <a:pPr marL="514350" indent="-514350" algn="just">
              <a:spcAft>
                <a:spcPts val="1200"/>
              </a:spcAft>
              <a:buFont typeface="Wingdings 2" pitchFamily="18" charset="2"/>
              <a:buAutoNum type="arabicPeriod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Рассчитать коэффициент корреляции и соответствующее ему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p-value;</a:t>
            </a:r>
          </a:p>
          <a:p>
            <a:pPr marL="514350" indent="-514350" algn="just">
              <a:spcAft>
                <a:spcPts val="1200"/>
              </a:spcAft>
              <a:buFont typeface="Wingdings 2" pitchFamily="18" charset="2"/>
              <a:buAutoNum type="arabicPeriod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Интерпретировать статистическую значимость, силу и направление взаимосвязи.</a:t>
            </a:r>
          </a:p>
          <a:p>
            <a:pPr marL="6350" indent="-6350" algn="just"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780869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326708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9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рассеяния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592613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sp>
        <p:nvSpPr>
          <p:cNvPr id="10" name="AutoShape 4" descr="data:image/png;base64,iVBORw0KGgoAAAANSUhEUgAAAYUAAAEGCAYAAACKB4k+AAAABHNCSVQICAgIfAhkiAAAAAlwSFlzAAALEgAACxIB0t1+/AAAADh0RVh0U29mdHdhcmUAbWF0cGxvdGxpYiB2ZXJzaW9uMy4xLjEsIGh0dHA6Ly9tYXRwbG90bGliLm9yZy8QZhcZAAAgAElEQVR4nO3de5xcdX3/8ddnZnY3SxJy2YSQsAlBgxcuSYAViKhV0CqUgr8SKGgbfi2W3+8hWrRWLvVXf17aykWr8kP7KxUrVAQDKCD6qCKXCv6AsMAmEBASFZIlIQkhCblsdndmvr8/5szJmZkzt925nNl5Px8PyMyZs2e+5zLfzznfqznnEBERAYg1OwEiIhIdCgoiIuJTUBAREZ+CgoiI+BQURETEl2h2AsZj1qxZbuHChc1OhohIS3nyySdfc87NDvuspYPCwoUL6e/vb3YyRERaipm9XOwzFR+JiIhPQUFERHwKCiIi4lNQEBERn4KCiIj4Wrr1kUitrN+ym4GNO1k6fzozJncyuGOI3hnd9EzpanbSRBpKQUHa3ufveoabH9vgv48ZTO5MMJpOc805izlr6WFNTJ1IY6n4SNra+i27cwICQNrB7uEk+0fTXHbnGrbvGW5S6kQaT0FB2trAxp0lP++IxRjcMdSg1Ig0n4KCtLWl86eX/Hw0naZ3RneDUiPSfHUNCmb2kpk9Y2YDZtbvLZtpZveZ2Trv3xnecjOz68xsvZmtMbPj65k2EYBFc6ayYtmCnGUxg6ldCSZ1xLjmnMWqbJa20oiK5vc5514LvL8CuN85d5WZXeG9vxw4HTjS++8k4F+8f0Xq6ktnH8uKkxeq9ZEIzWl9dDbwXu/1TcBDZILC2cDNLjNp9GNmNt3M5jrnNjchjdJmFs2ZyqI5U/33CgbSrupdp+CAX5jZk2Z2sbdsTjaj9/49xFt+GLAx8LeD3rIcZnaxmfWbWf+2bdvqmHQRkfZT7yeFU5xzm8zsEOA+M/tNiXUtZJkrWODcDcANAH19fQWfi4jI2NX1ScE5t8n7dyvwY+BEYIuZzQXw/t3qrT4IzA/8eS+wqZ7pExGRXHULCmY22cymZl8Dfwg8C9wDXOitdiFwt/f6HmCF1wrpZGCX6hNERBqrnsVHc4Afm1n2e37gnPtPM3sCWGlmFwEbgHO99X8GnAGsB/YBf1HHtImISIi6BQXn3O+AJSHLtwOnhSx3wCX1So+IiJSnHs0iIuJTUBAREZ+CgoiI+BQURETEp6AgIiI+BQUREfEpKIiIiE9BQUREfAoKIiLiU1AQERGfgoKIiPgUFERExKegICIiPgUFERHxKSiIiIhPQUFERHwKCiIi4lNQEBERn4KCiIj4FBRERMSnoCAiIj4FBRER8SkoiIiIT0FBRER8CgoiIuJTUBAREZ+CgoiI+BQURETEp6AgIiK+ugcFM4ub2dNmdq/3/ggze9zM1pnZD82s01ve5b1f732+sN5pExGRXI14UrgUeD7w/mrg6865I4EdwEXe8ouAHc65RcDXvfVERKSB6hoUzKwX+CPgO957A04F7vBWuQn4sPf6bO893ueneeuLiEiD1PtJ4RvAZUDae98D7HTOJb33g8Bh3uvDgI0A3ue7vPVFRKRB6hYUzOxMYKtz7sng4pBVXQWfBbd7sZn1m1n/tm3bapBSERHJqueTwinAWWb2EnAbmWKjbwDTzSzhrdMLbPJeDwLzAbzPpwGv52/UOXeDc67POdc3e/bsOiZfRKT91C0oOOeudM71OucWAucDDzjnPgo8CCz3VrsQuNt7fY/3Hu/zB5xzBU8KIiJSP83op3A58Ddmtp5MncGN3vIbgR5v+d8AVzQhbSIibS1RfpXxc849BDzkvf4dcGLIOvuBcxuRHhERCacezSIi4lNQEBERn4KCiIj4FBRERMSnoCAiIj4FBRER8SkoiIiIT0FBRER8CgoiIuJTUBAREZ+CgoiI+BQURETEp6AgIiI+BQUREfEpKIiIiE9BQUREfAoKIiLiU1AQERGfgoKIiPgUFERExKegICIiPgUFERHxKSiIiIhPQUFERHwKCiIi4lNQEBERn4KCiIj4FBRERMSnoCAiIj4FBRER8dUtKJjZJDNbZWarzWytmX3RW36EmT1uZuvM7Idm1ukt7/Ler/c+X1ivtImISLh6PikMA6c655YAS4EPmdnJwNXA151zRwI7gIu89S8CdjjnFgFf99YTEZEGqltQcBl7vLcd3n8OOBW4w1t+E/Bh7/XZ3nu8z08zM6tX+kREpFBd6xTMLG5mA8BW4D7gt8BO51zSW2UQOMx7fRiwEcD7fBfQE7LNi82s38z6t23bVs/ki4i0nboGBedcyjm3FOgFTgTeHraa92/YU4ErWODcDc65Pudc3+zZs2uXWBERaUzrI+fcTuAh4GRgupklvI96gU3e60FgPoD3+TTg9UakT0REMurZ+mi2mU33XncD7weeBx4ElnurXQjc7b2+x3uP9/kDzrmCJwUREamfRPlVxmwucJOZxckEn5XOuXvN7DngNjP7B+Bp4EZv/RuB/zCz9WSeEM6vY9pERCRE3YKCc24NcFzI8t+RqV/IX74fOLde6RERkfLUo1lERHwKCiIi4lNQEBERX0VBwTL+zMw+771fYGYF9QIiItLaKn1S+DawDLjAe78b+FZdUiQiIk1Taeujk5xzx5vZ0wDOuR3Z0U1lYtm+Z5jBHUP0zuimZ0rXuP4eGNe2RMoZ7/UqhSoNCqNefwMHmY5pQLpuqZKGyv6wnn1lF1/+6XN0xGKMptNcc85izlp6WOi6YT/Cuwde4fI719ARizE0msTMmJSIF92WyHgErzddY7VTaVC4DvgxcIiZ/SOZHsf/q26pkobJ/rASMWPPcAqA/V68v+zONZyyaJaf+Zf6EW7fM8zld65h/2ja/3twjKaSodsSGY+w603XWG1UVKfgnLsFuAz4CrAZ+LBz7vZ6JkzqL/jDygaEoI5YjMEdQwXr7h5Osn80zWV3rmH7nmEgU0zUESt+OQW3JTJeYdebrrHaKPukYGYxYI1z7hjgN/VPkjRK9oe1v0hJ4Gg6nVM3kL9u9kfYM6WL3hndjKaLlygGtyUyXmHXm66x2ij7pOCcSwOrzWxBA9IjDVQsI5/cGWdSR4xrzlnsP4qX+xH2TOnimnMWM6kjxtSuBIkYdMSNqV2Jgm2JjFf+9aZrrHaskoFIzewB4B3AKmBvdrlz7qz6Ja28vr4+19/f38wktLx7Bl7hskA9wd+feRTHzJsWWpGcv265iugde0cY2LiTpfOns2jO1EbuloSYiC11JuI+NYKZPemc6wv9rMKg8Adhy51z/zXOtI2LgkJtVPPDqnRdtQyJFp0PCRp3UIgqBYVo2r5nmFOufoD9oweKmyZ1xPj15afqbq4JdD4kX6mgUOkwFyeb2RNmtsfMRswsZWZv1DaZMlGoZUi06HxINSod5uJ6MkNcrAO6gY95y0QKqGVItOh8SDUqHiXVObceiDvnUs65fwfeW7dUSUtTy5Bo0fmQalTao3mfN9bRgJldQ6YD2+T6JUta3VlLD+OURbPUMiQidD6kUpUGhT8n81TxCeDTwHzgnHolSiaGnildynwiROdDKlEyKJjZAufcBufcy96i/cAX658saSS19a7OeI6XjrVEXbknhbuA4wHM7E7nnJ4OJhi1X6/OeI6XjrW0gnIVzRZ4/aZ6JkQar9wgd5JrPMdLx1paRbmg4Iq8lglA7derM57jpWMtraJc8dESr5OaAd2BDmsGOOfcwXVNndSV2q9XZzzHS8daWkXJJwXnXNw5d7BzbqpzLuG9zr5XQGhxar9enfEcLx1raRUa+2gCqraFS1RaxJRLR6uks5q/jco+SXspNfZRpf0UpEWMpYVLFNqvl0t3lFrujOd4Bf82SvskklXxMBcSfa3awqVcult1v0qZiPskE4OCwgTSqi1cyqW7VferlIm4TzIxKChMIK3awqVcult1v0qZiPskE0PdgoKZzTezB83seTNba2aXestnmtl9ZrbO+3eGt9zM7DozW29ma8zs+HqlbaJq1RYu5dLdqvtVykTcJ5kY6tb6yMzmAnOdc0+Z2VTgSeDDwH8HXnfOXWVmVwAznHOXm9kZwCeBM4CTgG86504q9R1qfRSuVVu0tErro1qaiPsk0deU1kfOuc1khtjGObfbzJ4HDgPO5sBcDDcBDwGXe8tvdpko9ZiZTTezud52pApRaE00FuXS3ar7VcpE3CdpbQ2pUzCzhcBxwOPAnGxG7/17iLfaYcDGwJ8Nesvyt3WxmfWbWf+2bdvqmWwRkbZT96BgZlOAO4FPOedKzetsIcsKyracczc45/qcc32zZ8+uVTJFRIQ6BwUz6yATEG5xzv3IW7zFq2/I1jts9ZYPkpm8J6sX2FTP9ImISK56tj4y4EbgeefcPwc+uge40Ht9IXB3YPkKrxXSycAu1SeIiDRWPYe5OIXMNJ7PmNmAt+zvgKuAlWZ2EbABONf77GdkWh6tB/YBf1HHtImISIh6tj56hPB6AoDTQtZ3wCX1So+IiJSnHs0iIuJTUBAREZ+CgoiI+BQURETEp6AgE8L2PcOs3rhzws1HMFH3S6JLM69Jy5uoM5hN1P2SaNOTgrS0iTqD2UTdL4k+BQVpaRN1BrOJul8SfQoK0tIm6gxmE3W/JPraOijkV+KpUq961RyzehzfZsxgVm4/arGfE21mNv22WkfdZl5rhPHMvJZfiXdeXy8r+wdVqVeFaipC611p2qgZzMrtR633cyLMzKYK8+gpNfNaWwaF7XuGOeXqB9g/mi66zqSOGL++/NSW/SHWW9gxLHbMqlk3ysrtx0TZz1rSMYmmUkGhLYuPwirx8qlSr7RqKkInSqVpuf2YKPtZS8X2vZ2PSdS1ZVAIq8TLp0q90qqpCJ0olabl9mOi7GctTe6MFzyR7x9NM7kz3qQUSTltGRTCKvFWLFswYSr1GqGaitCJUmlabj8myn7W0t6RFF3x3BH0u+LG3pFUk1Ik5bRlnUJWfiXeRKjUa7RqjtlEOb7l9mOi7GctqE4hmkrVKbT1MBc9U7pyLsz891JbUT6+wYwcKJmpV7MfUQoQzUhL9unpsrzWR80+FlJcWwcFGZ+J0tQwuB9Do0nMjEmJ+Jj2qZbbqqVmnquzlh7GKYtmRSY4SmltWacg4zdRxubJ349kGkZTbkz7VMtt1VIUzlXPlC6WzJ+ugNACFBRkTCZK88tyzZOr2adabquWJsq5ksZQUJAxmSjNL8s1T65mn2q5rVqaKOdKGkNBQcZkojS/zN+PRAw64jamfarltmppopwraYy2bpIaZa3S1DNKrWvGI7gfv9+2h1+te433HDmLviN6xrUtKN2SqZEmyrmS8dPYRy0mSgPNtZvP3/UMNz+2wX+/YtkCvnT2sU1MkUjtaeyjFlJNS5EotCoJS1Mzhkiuxfeu37I7JyAA3PzoBtZv2T3e5LU9DZ3dOtRPIWKyLUX2c6BiMNtSJP+Rv5p1g+pVjNCsp5Zafe/Axp1Fly+aM7Xo30W1WCYq6dLTbGtRUIiYeg80d/fAK1x2xxriMSOVdly7fHFNOhYFn1qyQeqyO9dwyqJZdZ/wplbfu3T+9KqWQ3QzvKikq1nXhYydio8ipp4DzW3fM8zf3r6a4WSafSMphpNpPr1yNe+86n7+7DuPc8rVD3DPwCtjSnej28JniyPWbnqjZt+7aM5UVixbkLNsxbIFRZ8Solh8Vypd67fsbngRjvpItB49KURQNcMCVLPu2k27GE3lNixIpR2pNAwnk8DY7+Ia2RY+eBc8kkqTquH3funsY1lx8kIGNu5k6fzpJYuNxlp8V29h6QI447qH6WrwkBvqI9F66vakYGbfNbOtZvZsYNlMM7vPzNZ5/87wlpuZXWdm681sjZkdX690tYpqhgWofF0r8/nY7+Ia1RY+/y54OJnGzOhK1K4/wKI5U1neN79kQIDoZnhh6do/mmakCUNuqI9E66nnk8L3gOuBmwPLrgDud85dZWZXeO8vB04HjvT+Own4F+9fqaGj5x1MIgbJEvMLjSdTa8TAZ2F3wZMScb710eOY1t2pEUBD0jWcSmPOMRx4SmzkE40GxGstdQsKzrlfmdnCvMVnA+/1Xt8EPEQmKJwN3OwynSYeM7PpZjbXObe5XulrRz1Tuvjn85by2TtWE7cYKZfmT98xn5X9gzXL1Oo9PHaxu/Oj501rSmYT1QwvmK7JnXHOvP4RCASFRj/RRHnYdMnV6DqFOdmM3jm32cwO8ZYfBmwMrDfoLSsICmZ2MXAxwIIFC/I/ljLCMrFLT3tL5DK1YrJ3wZ8NtKBq9t15VDO8YLoqeaKJShNWaa6oVDSHFXaHdrV2zt0A3ACZHs31TNREVWpyoXpmDLXatsv+3xlFLpOqvzsqw4rUa9vlnmii0oRVmq/RQWFLtljIzOYCW73lg8D8wHq9wKYGp63t1TNjqNW2sxXNw0kHZOb5Lddiqtx3R2VYkVpvOz/AFHuiUV8CCWp0P4V7gAu91xcCdweWr/BaIZ0M7FJ9Qu1UMsRAPdvc13Lb1bZ7L/fdURlWpNbbvnvgFU65+oGK+p+oL4EE1e1JwcxuJVOpPMvMBoH/DVwFrDSzi4ANwLne6j8DzgDWA/uAv6hXusajFctcK737rEeb++zx2jU0UrPhOHpndLM/mcpZb38yVbTSdHDHEC6dW8Tk0s7/7loMK7J20xtM6+4Y13VRfNu7qm5VVe2dfy2a1rbib0PC1bP10QVFPjotZF0HXFKvtNRCK5a5Vpo5bN8zzK6hEUZSuZnteFqoBIfTSKbSBSX/o+k0kzvjrN64s+oy7vyRfUuN9Du5M57TFBNgOOWY3BkHwoPM0GiSXUMjbN8znJOusMxzaDTJX93cnzNsyFiui9C+BckUf3VzP53xAx3OKmnpVG2AH2/l/Xh/G7Ws75Hxi0pFc6S1aplrJZlD8AeddpCIQXdHomgLlfVbdpft7ZsdTiPYezpm0JWI0RnPZBzn9fVy5vWP5GQkwSaUxY734I4hujsS7B5O+tvu7kgUZHjBp5RJHTH2jwb6NXTE2DtyIBDkB5VkGj5+y1Mkvcwxm8H1TOnivL5ebn70wEiqaQfJQMePz9y+ekzXRX7fgmxP7eHUgd7mf7NygHjswDHMz3yz+zy5M17RnX8ws3WAc2lSqRiOwo4sxc77eH8bY6nviWIT4IlEQaECUR3OoJxyxQJhP+iuRIxvffR4jp53cMG+VTrXQNhwGmkHXzt3MfNnTvbbzQe/N5jhZTtbBWWPdyVFHbnDYKRIhzxIBCfAyQ8yAHuGCyuxt+8ZZmX/YMF+5aQl5Vi7aRfvecshVCvYQmjX0CiX3PJUTrqSaUim0wwnCzPf/MzzHYfP4OH12/2/Pa+vN+d85g8VMpLMPs0dOB/ZbZc67+P5bZQLKGGff+b21cSMnKenqD+xtxoNiFeBqA5nUE65IQbCKhg74zGmdXeEPiFUPtdA+HAaB3d3smT+dPaOpAq+N5mG4WSmknUkmS4o8ske73L7VDgMhsM5R1cifP1y8yoHK1zDjle48sOJFJMdsuToeQeXTFcwbWGV1MGAALCyf7Bo5fpwsrB4L5mGtZveKHvex/PbKFaRXep4j6Ycw8nGD9fRTvSkUIGoDmdQiVLt06uptK1mroGj5x1Mfg8C85Znv7dchjepI0Y67XIGcMumvdQ+hVUsx834txV9oZXBwXMbN8spVoLcDC7seOVLxA7s53gUFidlnnhGQ3olFxsALyh4917J+hmu7Hkfz29jcmc8p1gPMmM0Bet7Kg2M9fgttmtdhoJChaI6nEElSvW4rbTSdsZBHaHLEzFCK4vNILgpC9w8V5LhAfzsr9/N3pGUv+2wdvf5ilUsz5s2qWgdSPDc3vL4yzlFRPnFLvnHx4COuJGIZYYNuXb5kppdG/nX3K/Xv1Y08y2XeeYHt7KZbdw4et405k0bCf08OMfEWH8be0dSdMUt53x1xQ8E5mL1LMGxuxoxEm+7FVMpKFQhqsMZjFWllbYAO/aNhm7js3c+w6REbuuY21ZtKChrTzt49LfbOXPJPKCyDC+YiVf6I907kipbsRwmu7/3rM7tM7myf5BLT3uLf4edf7ymdCX41kePH3eT1FLpKveEdKD1UGVjWoXd3Z/X18sPnxjMaUWV/e4VyxbkVK6HzTExlt9G74xuLGY5YzJZzHIy+WoCY620asOSWlFQaGPVlAcXm31sNOUYTWUyyWwloCtyE/paXtlvJRkeVPcjLXbXWGkZd6lK0+KD8RVWyjdaJlu1zKOLM/oOn1lyTKuzlh7GUXMPzmlRVGz9auaYqEalRU+VXidQmyKfVm1YUisKCm2smvLg7KxkwTvGjrjllnGnivcXADimTFl7sbvNan6k4ynjLhckm123VOxp6cDQHwfSftmda/j15aeypEgwL7atYvsyY3InR86ZyozJnTXdp7EUPRW7TmpV5NOqDUtqRUGhDeTfPQXfV/OjDN4xLuw5iD/77qqygSArEYOORLxkuoqlO6zd/Ugqza6hUb+DWf4+zZs2iV+te433HDmLviN6KkpjJZl+2PGqZYVksW2VelqqtDd08HhWUzxS7/L1WhTL1rLIp9nBv9kUFCa4/B/0eSf0svLJwaJ3iOUyuEVzpvrFB8Fy7GQ6Tdq5ohP4JOKxnB7Mj6x/rWSnpPzPz+vr9cvI9ydTpNJpLrnlqdB96jt8Bo94TTKve2A9K5YtKDs8eHa/T1k0i19ffmrJTD+YidUywyy1rVJPS5X0hg4ev1L9QMKKY1qhfL3WRT6t3LBkvBQUJrCwH3S2zXnYD7zaDC5Yjm1mfOTEA5WbQ6NJzMyvhA72YA62NgrrvBZsZZL9fGX/IPd+4l1s2jXEX93cz3AKv8I3f58eyWujf/OjG7ht1cai8xNnhuQ4UEl77fIl/uelPhtLhjnWnsFhGf9wMsnTG15ncufsgmEq8ntDZ4v9ijVDzS8eOdAjfLQlytfrUeQz0RqWVEpBYQKrpv06UFUGF1aOnc24s81Id+wdySlqCm47X35v3bB07h1JMa27k8543M/sKjWScox4FeL5vWY/s3LAe8LJtFDK9uYFin5WrL1/qQxzPD2D84s09gwnGUnBF37yPPA8717UQ3aOibRzxM1IlphrolQ/kPzezqOpwqeQqJWvN6LIp136LbR9UGjWiW7EpC+VtEcv1QGqVAZXbPTRvSMplsyfnpOxhBVXVCt411dun8oJ7tfaTW8UFHlle/NmX4d99p63zK7q7rRYz+CzFs+jIxGvaLyibJHGo7/dzidufTpn3QM9mEs3vQ3K7wcC4U8s+UoNQNhM9Szyaad+C20dFJp1ohs16UvPlMIB3N69qIcnXt5RUQeoUo/fpUYfrSRjScQIFBcVdl7LFoNkBTuRBe8Ih0aTResxsmKWO0ZR7n4Vy+BKZXyZz6q5Oy3WM/iC7zyeU8RWbr7snild7B8tn/HnPwmEbTusaWklT5fF+rJEQT2KfFqlXqVW2jYoVHKi6/EUMZZBwIpdgJVsK38Atyde3pFTxFOqQ1Opx+9SncT2jhRmLJM6YqTSaTpicb9svlinpGydQlCwE1nwjnA0mWL5vz5WkL4bV5zAjn2jLJ0/nec2v1F0v46eN62gaW3CG25n3rTugs+yPX2zKr07raSfR37xW7Xbypf/JFDJXNzVPF22i3brt9C2QSHsRMfNePA3W3nf2w4p2zpmrEU65S6wWkz6Um5b2SKefNU8fvfO6CaZV9acTBUv4kmlHRboXAXFOyWFjRCafwyCfxvW4/a0ow713y+aM7XofvVM6eJr5y7xK2mHR1OYGZfc8jSj6TQXnDg/tKdvUP7dafDcA/7rcv08Sp2boLA+I+9e1MOql3bkzIcwll7HYTcHlTzBjEfUy+rbrd9C2waF3hnd7Mt7DN87kuILP1nL5+56tqD1S7mx7INKjQFfruy4mguwd0Y3Q6O5Fa5Do8mcbe0pGBI6WbOL2Sx32DuzA5l92Jg1o2n8iXzCnn6ymdb2PcNV/Qi/dPaxnLV4Xsl+CaUyxGxAWrvpjUzLpmQ65+79p58sf/eeFTz3+5MpnHM581OU6udRbs6D4HefcPhMblu1ETPDOccRsyaz6qXXvYA7vjL/sJuDSpv0Vpuxt0JZfbv1W2jboLBj70hOmXVWdhz9fKXGss/avmeYtZt2cdkdqxlOhje3DBtnpty4NKUuwGIZc3Yf8/fQecvH2kkpZ/KaRNzPPAEmJeL+3Xy1d/5BYXUh+QPTFUv3DQ//rqKMJazvwbTujsx8DsnKnqzCthlWl5Ld72wv4+V98wHKnudyPZhHUo7suT9QiV086FYjP4iWCqpjzdiLFX/OmzaJl7bvq+mQGuMVNizIRNW2QeGR9a+N6+/ze4w+sv41LrtjNWAMJwtn8goGlFtXbcSlHel0+F1dpRfg4I6hkhlzNcNdV1KXUW7ymvw73XJ3/vnTcQZ73P7g8dyWOj94fAMrTl7o37Fn979Y79yj5h7M3pEUkzvjBXf5xTKxYk9pxdKZfZ/tezCpI16ykjY/EI51vKewll/5gvNQV2osLd4q7R0dtu2w4s1U2uXUERWbyKnRovZEU88it7YNCrPKHMj8Fiv52ffekSQfu6mfRDxGMpUmmXbe+uUf3f0iA69p36W3DfiZWLHevmEXYLn5EBb2HBT6/WHLizUxzWYsYZlUIpaZqa3YvL7BCzf/zr/v8Bk503Hm91gOawp6+jcfpiMRY3g0RSxmdHjHPmxKmzOue5hYzNg/mqYrnqnL+MT7juT0Yw4tmYnldwLLnzY0v3w92HsaMtdNMWEBplh9xK6hkYIMM2bG2k27mDetu6DlV77gPNRh5yM/Ixlri7fhZCr0ig8GpKqCcN5+3fxo5magmXfmUWt9VO8A1bZBYddQ+FDQWfk3YvkXftplO0SVbx5YrpTXAadf9zCTEvHQ3rylLsBS8yF0JOLEc0cmJm6FYxBB+Qnuw+7qEvEYqVSauMUL9jDTEzi3h21QNiP1e1qX6XELMJp2jHpDYKdSjtEix95vEeXtT3a/vnbfi1x3/4vELDfn7ojF+Mbo9AEAABFPSURBVMXaV9m8az8GpFJpkqnMLt3y2AZSrng683tPh93AT+6K+wHmjOt+hZGZB/mr5y4tGNrjs7cPYMRIuzT54W7fSIqP3fQE556wgK5ErGhHP8i09tq0a3/OjUZ+z+xK5sTOXnPZp6GFPQeVbW4cnCinXIYaHCplJFV4MwDw87WvFn1qLjWuV60y7Ci1PmpEgGrLoLB9zzBf/ulzDfu+Sqr9gk0T85VqfVRqPoTeGd3kVTlgVjiM9PY9wwxs3FkwMU7M8OchCB1fx8t8R9O55dgAf3v76ooHy2ukTJJz07V7OMmVP342/A9qsAsf/4M388GjD+UDX/9VzjzIf33bAF2JA0N7HMjks/8WfvlICm5ZtaFgeb79o2lv7KP8OZgz5+rS2wboTJSfE7tnSuEczYkyM5LGA9dNtrd8vuy2g0OlxCwGIYHm2l+86L8OFicVjOsV0kqqFnfQUWp91IgA1ZZzNGcPbKsIG5dm9cadFfWCtby74vz3dw+8wjuveoC/+/Ez5HdUTTt4bfd+oHC+585ELFMsE5C9ONdu2hXJgNAs67bu4cEXtobGl+y81KXu+scquO2wBgeVzIkd1hO7XFJTDv9JodSUm8GhUvaNpBhJpYmXKn8Df37osHmpb350Q877Ws3fnH/t58/z3UiNCFBt+aQQ1lSzFrq8W6ha/MA7YtARz3T0KjYuTbk25IM7hojHrKCncLCeoNwd/erBXX6b/2DF6OTOOGde/0hO2VT24tz4+r5x739UdcQNA7oScYZGkiQriH13DWziroFN5VdsomJjIf1kdXi64zE4qCPBcCpNOp07RWZwprtSU26GdXI8qCPOV/7kWPaPptjyxhDX/mJdwXcPbNzJkXOmVjyuVy0y76iMmtqI5rFtGRTCmmqOV0fc+OknM6N4/uX3nih7N1VK3MAsltPRC8LLE4O9YLMtbdZv2c3ekRSjyVToXdpoMsXqjTvZ+Pq+snf0S3qnhc7BPGNyZ+jFCfDy9r1j3/mIi8fMP94bX99XMAZRKwsbC6lYg4wrP/Q2ph/U6fe3SObdvQb7ypSacjPsrnfZm3v8Vl1hQWHp/OnMmNzZ8J7X9RhCYyzqHaDaMih8+6H1Nd/mpEScTbv2M627ky+edQxfuvc54jEjmcpUslZTmpJymcrO7LTC5SZT2TuS4qXte7n8zjW4tGM45fw7vzDn/9tj3kijpSvJ5x7cySW3Pp0zF8MP+zfmVFYG5x54ZP1rnPgPv6xiSLbWMakj8xR4zTmLmTG5k70jQ7zt0KkFvZLzW62Vkj8O1eEzu3lhy4GA2p0whgKPIj0HdbBnJEVnPJZTjwSZc7X5jZGi2z6vrzens9v5eT21swF93ZbdTO6M+xnNsjf3FIxDFTO49hcvhM7VELw5yN5M5N88/P0fHeVfM6XuesN6bgfnh250z+soqWeAsqiOeFiJvr4+19/fX9XfbN8zzMlfub/mZd4GfsXdaDrN3595FMfMm+YXs+TfsefriMGkjgTDyZTflDJraleCb330OMD8HrdZkzpifP8vT+QjN65ipA7l0qUkYvDV5Yt59Hevs+xNM/nUyjUN/f5G+dwZb2PGQZ0snT+dtZvfyCm+WzCzmxe3jO3J6N2LevjG+cflFMeVuk4SMfjPS9/Db159g0/cOlDweUcMYrEYzjm+eu6SkJZNa8jUJhjnn9jLD584EODfsXBmTkuqYIXu5+9+Jidjzm9NN6kjljNmU6mWTs++sosv//S5qoaP6f/99pze6sWGEQlrfTSe1khRH35jPMzsSedcX+hn7RYUVm/cyQU3PMq+Mpn0eE3qiPHry0+lZ0oX9wy8UnZUzy/88ds5bsHM0MyhI27EDDrjcX9Yi06vvuFP3zGfW1dtVMVuHcUNujriftPaWsbeb5y3mGQaJnXEufJHzxQ8AeS7/oKl7B9N87d3lA7Awetv+55hTvyn+0N78Jfyy0+/hxmTOznl6gdKBquDOuL83z8/gfe8ZTbb9wxz0j/9MucYJWLw+N+9H6BgW8F0hqm2hVEwI6+0v0+57x1JpfnE+xbxkZMW1K0zYKOVCgptV3z07Cu76h4QILeSq5JRPd+1aHboY3G230JwFi2Ajnjmju/7j22ouLhCxiblMn0E6qHap6tPrxzg4+9dVHa9YMfDR3+7veqAAJVX6O4bzUz9ee3yxUw/qLPoHBTTujtC/z6/MrhUb+n8fiLFZg6str9PUFjd3dfue5HrH1yXM/NeKVHrAV2NtgoK1fZPSMQyd+TFOtWUUmzIBwgf1TPYKafcuEEAQw0IbBI9o6nK6sSCHQ/HWvFfrEI30wLLEYyTw8lME9CvLl9SZGuuZPPUrPze0rEyTVRLzRxYbN1yQaHYnBLDSVdRYIlaD+hqRSoomNmHgG8CceA7zrmrarn9SiYQycqW32Zb9Zx+3cMFTTuzQaPaSq4vnX2sP1pmsbGNSo0bJO0tYTFGy1zDmR7NQ+wdSTFzcmfV31GqQveacxYz/aAO/uf3n8p5guqIxTi4u6PoHBSDO4aKNk+FIgMKlikWLTVzYLF1yyk1p0QlgSVKPaDHIjJBwcziwLeADwCDwBNmdo9zrmZdj4ud7MmdB1riZMvqr12+JCezDo65nx1Xv9rhhYMWzZla0XguwXbJcTvwA5L2lcYVDF+SL5V2Xo/mzNAplcjWb+TfqIQ1gdy+Z5h0Xn3kaDrN0fMODv2tZH8PpZqnhmWmXXHDmdEVL9/CKOyJJlsXV01rpOAYWPl9jioJLFHqAT0WkaloNrNlwBeccx/03l8J4Jz7SrG/GUtFc7DSN9hKKKwlQ75mVhxlv/vZTbv48r3P5VS8BVuRLOw5KKdZY4fBaDROccvqjEMiFieZTjGaGtvIFx1xY9bkjpxmo9Mmxdm1/0CQz29Wmv+5AV1eb1rAHzMo2+Agm1kGy9OD349zfuukI2blXifvXtTDf3zs5Kr2Kf+3FCw3L/ZbKfc3YRXR+bPRVbPt8bTn375nmB88voHrH1yXE1gqqRsotZ9R0BKtj8xsOfAh59zHvPd/DpzknPtE3noXAxcDLFiw4ISXX3656u+KcquASpRrdpffhO+upzZy7zOvcuaxh/Lh4+fzrw+u4641m/nw4rn8j/cdyf/60Wp+smYze/ancvoY5D/qf+YDb+HR9Vvp37CTdx4xk+99bBnnfvthntr4BsfPP5jbP/5u7n/uVX7x3BaWvWkmz2/ezaqXXufYedO446lXciY1mtqV4H1vmcUTG3Zw5jGH8rk/PqYgnd//f7/n7jWbef9bZ3Pyotk8tn4bv3xhG2cvnsve4SR3rdnMu940k7fOncb23ft5YsNO/2+//vPnuXvNq5y9+FDePOdgPrNygLTLtLH/2nlLmTdtEr9a9xpLeqcxa+okntm4g7vXbOaZjTsI5MN+c+Bp3Z3sGhrhklueLttCKKg7EePy09/GHy+ZR8+ULv/4/OFRczjtqEP9geayd+f55y77PpvO4DVb7DoIq4cK7kex62QsxvJbKvU3481M6zWF7li2GeV8plWCwrnAB/OCwonOuU8W+5uxPClIuErv0mq57VJNEWutkh9ouXSGfV5Oo/cTonG8xyPKmelEUSooRGlUuEFgfuB9LxDtAWMmkGKDfi2aM5Ul86eP68cZhQHFeqZ0ld2PcukM+3zFsgUl3zejV20Ujvd4VHKupH6i9KSQAF4ETgNeAZ4APuKcW1vsb/SkUHv1vEtrlTvAcuksV3wXlf2MSjokelqi+AjAzM4AvkGmSep3nXP/WGp9BQURkeq1TI9m59zPgJ81Ox0iIu0qSnUKIiLSZAoKIiLiU1AQERGfgoKIiPgi1fqoWma2Dai+SzPMAl6rcXJqQemqTlTTBdFNm9JVnaimC8aXtsOdc7PDPmjpoDBWZtZfrDlWMyld1YlquiC6aVO6qhPVdEH90qbiIxER8SkoiIiIr12Dwg3NTkARSld1opouiG7alK7qRDVdUKe0tWWdgoiIhGvXJwUREQmhoCAiIr62Cgpm9iEze8HM1pvZFU1Oy3fNbKuZPRtYNtPM7jOzdd6/M5qQrvlm9qCZPW9ma83s0iikzcwmmdkqM1vtpeuL3vIjzOxxL10/NLPqZ6mvTfriZva0md0blXSZ2Utm9oyZDZhZv7es6deYl47pZnaHmf3Gu9aWNTttZvZW71hl/3vDzD7V7HR5afu0d90/a2a3er+HulxjbRMUzCwOfAs4HTgKuMDMjmpikr4HfChv2RXA/c65I4H7vfeNlgQ+45x7O3AycIl3nJqdtmHgVOfcEmAp8CEzOxm4Gvi6l64dwEUNTlfWpcDzgfdRSdf7nHNLA+3Zm30es74J/Kdz7m3AEjLHrqlpc8694B2rpcAJwD7gx81Ol5kdBvw10OecO4bM1ALnU69rzDnXFv8By4CfB95fCVzZ5DQtBJ4NvH8BmOu9ngu8EIHjdjfwgSilDTgIeAo4iUyPzkTYOW5genrJZBanAvcCFpF0vQTMylvW9PMIHAz8Hq+hS5TSFkjLHwK/jkK6gMOAjcBMMtMd3At8sF7XWNs8KXDgwGYNesuiZI5zbjOA9+8hzUyMmS0EjgMeJwJp84poBoCtwH3Ab4GdzrnsDPXNOqffAC4DspMi90QkXQ74hZk9aWYXe8uafh6BNwHbgH/3ity+Y2aTI5K2rPOBW73XTU2Xc+4V4KvABmAzsAt4kjpdY+0UFCxkmdrjFmFmU4A7gU85595odnoAnHMpl3m07wVOBN4etloj02RmZwJbnXNPBheHrNqMa+0U59zxZIpMLzGz9zQhDWESwPHAvzjnjgP20rxirAJe2fxZwO3NTguAV4dxNnAEMA+YTOac5qvJNdZOQWEQmB943wtsalJaitliZnMBvH+3NiMRZtZBJiDc4pz7UZTSBuCc2wk8RKbOY7o3vzc055yeApxlZi8Bt5EpQvpGBNKFc26T9+9WMmXjJxKN8zgIDDrnHvfe30EmSEQhbZDJcJ9yzm3x3jc7Xe8Hfu+c2+acGwV+BLyTOl1j7RQUngCO9GrsO8k8Ht7T5DTluwe40Ht9IZny/IYyMwNuBJ53zv1zVNJmZrPNbLr3upvMD+V54EFgebPS5Zy70jnX65xbSOaaesA599Fmp8vMJpvZ1OxrMmXkzxKBa8w59yqw0cze6i06DXguCmnzXMCBoiNofro2ACeb2UHe7zN7vOpzjTWrIqcZ/wFnAC+SKYv+XJPTciuZ8sFRMndOF5Epi74fWOf9O7MJ6XoXmcfQNcCA998ZzU4bsBh42kvXs8DnveVvAlYB68k87nc18Zy+F7g3Cunyvn+199/a7PXe7PMYSN9SoN87n3cBM6KQNjKNGLYD0wLLopCuLwK/8a79/wC66nWNaZgLERHxtVPxkYiIlKGgICIiPgUFERHxKSiIiIhPQUFERHwKCiJjZGb/zcycmb2t2WkRqRUFBZGxuwB4hEynNZEJQUFBZAy8saFOIdPp8HxvWczMvu2Ne3+vmf3MzJZ7n51gZv/lDU738+ywCSJRo6AgMjYfJjMfwIvA62Z2PPAnZIZDPxb4GJnhjLNjSf0fYLlz7gTgu8A/NiPRIuUkyq8iIiEuIDPwHWQGwrsA6ABud86lgVfN7EHv87cCxwD3ZYauIU5miBORyFFQEKmSmfWQGQ31GDNzZDJ5R2Yk0tA/AdY655Y1KIkiY6biI5HqLQduds4d7pxb6JybT2YmsdeAc7y6hTlkBsiDzMxds83ML04ys6ObkXCRchQURKp3AYVPBXeSmQBlkMxIlv9KZsa6Xc65ETKB5GozW01m5Nl3Ni65IpXTKKkiNWRmU5xze7wiplVkZj97tdnpEqmU6hREautebzKgTuDLCgjSavSkICIiPtUpiIiIT0FBRER8CgoiIuJTUBAREZ+CgoiI+P4/q3rXWEa0B/gAAAAASUVORK5CYII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18" y="1951763"/>
            <a:ext cx="6100973" cy="40926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61555" y="5886876"/>
            <a:ext cx="4232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FF0000"/>
                </a:solidFill>
              </a:rPr>
              <a:t>Независимая переменная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771" y="3361388"/>
            <a:ext cx="2016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FF0000"/>
                </a:solidFill>
              </a:rPr>
              <a:t>Зависимая </a:t>
            </a:r>
          </a:p>
          <a:p>
            <a:r>
              <a:rPr lang="ru-RU" sz="2500" dirty="0">
                <a:solidFill>
                  <a:srgbClr val="FF0000"/>
                </a:solidFill>
              </a:rPr>
              <a:t>переменная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9724" y="2297724"/>
            <a:ext cx="4232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FF0000"/>
                </a:solidFill>
              </a:rPr>
              <a:t>Потенциальные </a:t>
            </a:r>
          </a:p>
          <a:p>
            <a:r>
              <a:rPr lang="ru-RU" sz="2500" dirty="0">
                <a:solidFill>
                  <a:srgbClr val="FF0000"/>
                </a:solidFill>
              </a:rPr>
              <a:t>выбросы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6065887" y="2330382"/>
            <a:ext cx="2786618" cy="43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99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9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Матрица диаграмм рассеяния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456405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sp>
        <p:nvSpPr>
          <p:cNvPr id="10" name="AutoShape 4" descr="data:image/png;base64,iVBORw0KGgoAAAANSUhEUgAAAYUAAAEGCAYAAACKB4k+AAAABHNCSVQICAgIfAhkiAAAAAlwSFlzAAALEgAACxIB0t1+/AAAADh0RVh0U29mdHdhcmUAbWF0cGxvdGxpYiB2ZXJzaW9uMy4xLjEsIGh0dHA6Ly9tYXRwbG90bGliLm9yZy8QZhcZAAAgAElEQVR4nO3de5xcdX3/8ddnZnY3SxJy2YSQsAlBgxcuSYAViKhV0CqUgr8SKGgbfi2W3+8hWrRWLvVXf17aykWr8kP7KxUrVAQDKCD6qCKXCv6AsMAmEBASFZIlIQkhCblsdndmvr8/5szJmZkzt925nNl5Px8PyMyZs2e+5zLfzznfqznnEBERAYg1OwEiIhIdCgoiIuJTUBAREZ+CgoiI+BQURETEl2h2AsZj1qxZbuHChc1OhohIS3nyySdfc87NDvuspYPCwoUL6e/vb3YyRERaipm9XOwzFR+JiIhPQUFERHwKCiIi4lNQEBERn4KCiIj4Wrr1kUitrN+ym4GNO1k6fzozJncyuGOI3hnd9EzpanbSRBpKQUHa3ufveoabH9vgv48ZTO5MMJpOc805izlr6WFNTJ1IY6n4SNra+i27cwICQNrB7uEk+0fTXHbnGrbvGW5S6kQaT0FB2trAxp0lP++IxRjcMdSg1Ig0n4KCtLWl86eX/Hw0naZ3RneDUiPSfHUNCmb2kpk9Y2YDZtbvLZtpZveZ2Trv3xnecjOz68xsvZmtMbPj65k2EYBFc6ayYtmCnGUxg6ldCSZ1xLjmnMWqbJa20oiK5vc5514LvL8CuN85d5WZXeG9vxw4HTjS++8k4F+8f0Xq6ktnH8uKkxeq9ZEIzWl9dDbwXu/1TcBDZILC2cDNLjNp9GNmNt3M5jrnNjchjdJmFs2ZyqI5U/33CgbSrupdp+CAX5jZk2Z2sbdsTjaj9/49xFt+GLAx8LeD3rIcZnaxmfWbWf+2bdvqmHQRkfZT7yeFU5xzm8zsEOA+M/tNiXUtZJkrWODcDcANAH19fQWfi4jI2NX1ScE5t8n7dyvwY+BEYIuZzQXw/t3qrT4IzA/8eS+wqZ7pExGRXHULCmY22cymZl8Dfwg8C9wDXOitdiFwt/f6HmCF1wrpZGCX6hNERBqrnsVHc4Afm1n2e37gnPtPM3sCWGlmFwEbgHO99X8GnAGsB/YBf1HHtImISIi6BQXn3O+AJSHLtwOnhSx3wCX1So+IiJSnHs0iIuJTUBAREZ+CgoiI+BQURETEp6AgIiI+BQUREfEpKIiIiE9BQUREfAoKIiLiU1AQERGfgoKIiPgUFERExKegICIiPgUFERHxKSiIiIhPQUFERHwKCiIi4lNQEBERn4KCiIj4FBRERMSnoCAiIj4FBRER8SkoiIiIT0FBRER8CgoiIuJTUBAREZ+CgoiI+BQURETEp6AgIiK+ugcFM4ub2dNmdq/3/ggze9zM1pnZD82s01ve5b1f732+sN5pExGRXI14UrgUeD7w/mrg6865I4EdwEXe8ouAHc65RcDXvfVERKSB6hoUzKwX+CPgO957A04F7vBWuQn4sPf6bO893ueneeuLiEiD1PtJ4RvAZUDae98D7HTOJb33g8Bh3uvDgI0A3ue7vPVFRKRB6hYUzOxMYKtz7sng4pBVXQWfBbd7sZn1m1n/tm3bapBSERHJqueTwinAWWb2EnAbmWKjbwDTzSzhrdMLbPJeDwLzAbzPpwGv52/UOXeDc67POdc3e/bsOiZfRKT91C0oOOeudM71OucWAucDDzjnPgo8CCz3VrsQuNt7fY/3Hu/zB5xzBU8KIiJSP83op3A58Ddmtp5MncGN3vIbgR5v+d8AVzQhbSIibS1RfpXxc849BDzkvf4dcGLIOvuBcxuRHhERCacezSIi4lNQEBERn4KCiIj4FBRERMSnoCAiIj4FBRER8SkoiIiIT0FBRER8CgoiIuJTUBAREZ+CgoiI+BQURETEp6AgIiI+BQUREfEpKIiIiE9BQUREfAoKIiLiU1AQERGfgoKIiPgUFERExKegICIiPgUFERHxKSiIiIhPQUFERHwKCiIi4lNQEBERn4KCiIj4FBRERMSnoCAiIj4FBRER8dUtKJjZJDNbZWarzWytmX3RW36EmT1uZuvM7Idm1ukt7/Ler/c+X1ivtImISLh6PikMA6c655YAS4EPmdnJwNXA151zRwI7gIu89S8CdjjnFgFf99YTEZEGqltQcBl7vLcd3n8OOBW4w1t+E/Bh7/XZ3nu8z08zM6tX+kREpFBd6xTMLG5mA8BW4D7gt8BO51zSW2UQOMx7fRiwEcD7fBfQE7LNi82s38z6t23bVs/ki4i0nboGBedcyjm3FOgFTgTeHraa92/YU4ErWODcDc65Pudc3+zZs2uXWBERaUzrI+fcTuAh4GRgupklvI96gU3e60FgPoD3+TTg9UakT0REMurZ+mi2mU33XncD7weeBx4ElnurXQjc7b2+x3uP9/kDzrmCJwUREamfRPlVxmwucJOZxckEn5XOuXvN7DngNjP7B+Bp4EZv/RuB/zCz9WSeEM6vY9pERCRE3YKCc24NcFzI8t+RqV/IX74fOLde6RERkfLUo1lERHwKCiIi4lNQEBERX0VBwTL+zMw+771fYGYF9QIiItLaKn1S+DawDLjAe78b+FZdUiQiIk1Taeujk5xzx5vZ0wDOuR3Z0U1lYtm+Z5jBHUP0zuimZ0rXuP4eGNe2RMoZ7/UqhSoNCqNefwMHmY5pQLpuqZKGyv6wnn1lF1/+6XN0xGKMptNcc85izlp6WOi6YT/Cuwde4fI719ARizE0msTMmJSIF92WyHgErzddY7VTaVC4DvgxcIiZ/SOZHsf/q26pkobJ/rASMWPPcAqA/V68v+zONZyyaJaf+Zf6EW7fM8zld65h/2ja/3twjKaSodsSGY+w603XWG1UVKfgnLsFuAz4CrAZ+LBz7vZ6JkzqL/jDygaEoI5YjMEdQwXr7h5Osn80zWV3rmH7nmEgU0zUESt+OQW3JTJeYdebrrHaKPukYGYxYI1z7hjgN/VPkjRK9oe1v0hJ4Gg6nVM3kL9u9kfYM6WL3hndjKaLlygGtyUyXmHXm66x2ij7pOCcSwOrzWxBA9IjDVQsI5/cGWdSR4xrzlnsP4qX+xH2TOnimnMWM6kjxtSuBIkYdMSNqV2Jgm2JjFf+9aZrrHaskoFIzewB4B3AKmBvdrlz7qz6Ja28vr4+19/f38wktLx7Bl7hskA9wd+feRTHzJsWWpGcv265iugde0cY2LiTpfOns2jO1EbuloSYiC11JuI+NYKZPemc6wv9rMKg8Adhy51z/zXOtI2LgkJtVPPDqnRdtQyJFp0PCRp3UIgqBYVo2r5nmFOufoD9oweKmyZ1xPj15afqbq4JdD4kX6mgUOkwFyeb2RNmtsfMRswsZWZv1DaZMlGoZUi06HxINSod5uJ6MkNcrAO6gY95y0QKqGVItOh8SDUqHiXVObceiDvnUs65fwfeW7dUSUtTy5Bo0fmQalTao3mfN9bRgJldQ6YD2+T6JUta3VlLD+OURbPUMiQidD6kUpUGhT8n81TxCeDTwHzgnHolSiaGnildynwiROdDKlEyKJjZAufcBufcy96i/cAX658saSS19a7OeI6XjrVEXbknhbuA4wHM7E7nnJ4OJhi1X6/OeI6XjrW0gnIVzRZ4/aZ6JkQar9wgd5JrPMdLx1paRbmg4Iq8lglA7derM57jpWMtraJc8dESr5OaAd2BDmsGOOfcwXVNndSV2q9XZzzHS8daWkXJJwXnXNw5d7BzbqpzLuG9zr5XQGhxar9enfEcLx1raRUa+2gCqraFS1RaxJRLR6uks5q/jco+SXspNfZRpf0UpEWMpYVLFNqvl0t3lFrujOd4Bf82SvskklXxMBcSfa3awqVcult1v0qZiPskE4OCwgTSqi1cyqW7VferlIm4TzIxKChMIK3awqVcult1v0qZiPskE0PdgoKZzTezB83seTNba2aXestnmtl9ZrbO+3eGt9zM7DozW29ma8zs+HqlbaJq1RYu5dLdqvtVykTcJ5kY6tb6yMzmAnOdc0+Z2VTgSeDDwH8HXnfOXWVmVwAznHOXm9kZwCeBM4CTgG86504q9R1qfRSuVVu0tErro1qaiPsk0deU1kfOuc1khtjGObfbzJ4HDgPO5sBcDDcBDwGXe8tvdpko9ZiZTTezud52pApRaE00FuXS3ar7VcpE3CdpbQ2pUzCzhcBxwOPAnGxG7/17iLfaYcDGwJ8Nesvyt3WxmfWbWf+2bdvqmWwRkbZT96BgZlOAO4FPOedKzetsIcsKyracczc45/qcc32zZ8+uVTJFRIQ6BwUz6yATEG5xzv3IW7zFq2/I1jts9ZYPkpm8J6sX2FTP9ImISK56tj4y4EbgeefcPwc+uge40Ht9IXB3YPkKrxXSycAu1SeIiDRWPYe5OIXMNJ7PmNmAt+zvgKuAlWZ2EbABONf77GdkWh6tB/YBf1HHtImISIh6tj56hPB6AoDTQtZ3wCX1So+IiJSnHs0iIuJTUBAREZ+CgoiI+BQURETEp6AgE8L2PcOs3rhzws1HMFH3S6JLM69Jy5uoM5hN1P2SaNOTgrS0iTqD2UTdL4k+BQVpaRN1BrOJul8SfQoK0tIm6gxmE3W/JPraOijkV+KpUq961RyzehzfZsxgVm4/arGfE21mNv22WkfdZl5rhPHMvJZfiXdeXy8r+wdVqVeFaipC611p2qgZzMrtR633cyLMzKYK8+gpNfNaWwaF7XuGOeXqB9g/mi66zqSOGL++/NSW/SHWW9gxLHbMqlk3ysrtx0TZz1rSMYmmUkGhLYuPwirx8qlSr7RqKkInSqVpuf2YKPtZS8X2vZ2PSdS1ZVAIq8TLp0q90qqpCJ0olabl9mOi7GctTe6MFzyR7x9NM7kz3qQUSTltGRTCKvFWLFswYSr1GqGaitCJUmlabj8myn7W0t6RFF3x3BH0u+LG3pFUk1Ik5bRlnUJWfiXeRKjUa7RqjtlEOb7l9mOi7GctqE4hmkrVKbT1MBc9U7pyLsz891JbUT6+wYwcKJmpV7MfUQoQzUhL9unpsrzWR80+FlJcWwcFGZ+J0tQwuB9Do0nMjEmJ+Jj2qZbbqqVmnquzlh7GKYtmRSY4SmltWacg4zdRxubJ349kGkZTbkz7VMtt1VIUzlXPlC6WzJ+ugNACFBRkTCZK88tyzZOr2adabquWJsq5ksZQUJAxmSjNL8s1T65mn2q5rVqaKOdKGkNBQcZkojS/zN+PRAw64jamfarltmppopwraYy2bpIaZa3S1DNKrWvGI7gfv9+2h1+te433HDmLviN6xrUtKN2SqZEmyrmS8dPYRy0mSgPNtZvP3/UMNz+2wX+/YtkCvnT2sU1MkUjtaeyjFlJNS5EotCoJS1Mzhkiuxfeu37I7JyAA3PzoBtZv2T3e5LU9DZ3dOtRPIWKyLUX2c6BiMNtSJP+Rv5p1g+pVjNCsp5Zafe/Axp1Fly+aM7Xo30W1WCYq6dLTbGtRUIiYeg80d/fAK1x2xxriMSOVdly7fHFNOhYFn1qyQeqyO9dwyqJZdZ/wplbfu3T+9KqWQ3QzvKikq1nXhYydio8ipp4DzW3fM8zf3r6a4WSafSMphpNpPr1yNe+86n7+7DuPc8rVD3DPwCtjSnej28JniyPWbnqjZt+7aM5UVixbkLNsxbIFRZ8Solh8Vypd67fsbngRjvpItB49KURQNcMCVLPu2k27GE3lNixIpR2pNAwnk8DY7+Ia2RY+eBc8kkqTquH3funsY1lx8kIGNu5k6fzpJYuNxlp8V29h6QI447qH6WrwkBvqI9F66vakYGbfNbOtZvZsYNlMM7vPzNZ5/87wlpuZXWdm681sjZkdX690tYpqhgWofF0r8/nY7+Ia1RY+/y54OJnGzOhK1K4/wKI5U1neN79kQIDoZnhh6do/mmakCUNuqI9E66nnk8L3gOuBmwPLrgDud85dZWZXeO8vB04HjvT+Own4F+9fqaGj5x1MIgbJEvMLjSdTa8TAZ2F3wZMScb710eOY1t2pEUBD0jWcSmPOMRx4SmzkE40GxGstdQsKzrlfmdnCvMVnA+/1Xt8EPEQmKJwN3OwynSYeM7PpZjbXObe5XulrRz1Tuvjn85by2TtWE7cYKZfmT98xn5X9gzXL1Oo9PHaxu/Oj501rSmYT1QwvmK7JnXHOvP4RCASFRj/RRHnYdMnV6DqFOdmM3jm32cwO8ZYfBmwMrDfoLSsICmZ2MXAxwIIFC/I/ljLCMrFLT3tL5DK1YrJ3wZ8NtKBq9t15VDO8YLoqeaKJShNWaa6oVDSHFXaHdrV2zt0A3ACZHs31TNREVWpyoXpmDLXatsv+3xlFLpOqvzsqw4rUa9vlnmii0oRVmq/RQWFLtljIzOYCW73lg8D8wHq9wKYGp63t1TNjqNW2sxXNw0kHZOb5Lddiqtx3R2VYkVpvOz/AFHuiUV8CCWp0P4V7gAu91xcCdweWr/BaIZ0M7FJ9Qu1UMsRAPdvc13Lb1bZ7L/fdURlWpNbbvnvgFU65+oGK+p+oL4EE1e1JwcxuJVOpPMvMBoH/DVwFrDSzi4ANwLne6j8DzgDWA/uAv6hXusajFctcK737rEeb++zx2jU0UrPhOHpndLM/mcpZb38yVbTSdHDHEC6dW8Tk0s7/7loMK7J20xtM6+4Y13VRfNu7qm5VVe2dfy2a1rbib0PC1bP10QVFPjotZF0HXFKvtNRCK5a5Vpo5bN8zzK6hEUZSuZnteFqoBIfTSKbSBSX/o+k0kzvjrN64s+oy7vyRfUuN9Du5M57TFBNgOOWY3BkHwoPM0GiSXUMjbN8znJOusMxzaDTJX93cnzNsyFiui9C+BckUf3VzP53xAx3OKmnpVG2AH2/l/Xh/G7Ws75Hxi0pFc6S1aplrJZlD8AeddpCIQXdHomgLlfVbdpft7ZsdTiPYezpm0JWI0RnPZBzn9fVy5vWP5GQkwSaUxY734I4hujsS7B5O+tvu7kgUZHjBp5RJHTH2jwb6NXTE2DtyIBDkB5VkGj5+y1Mkvcwxm8H1TOnivL5ebn70wEiqaQfJQMePz9y+ekzXRX7fgmxP7eHUgd7mf7NygHjswDHMz3yz+zy5M17RnX8ws3WAc2lSqRiOwo4sxc77eH8bY6nviWIT4IlEQaECUR3OoJxyxQJhP+iuRIxvffR4jp53cMG+VTrXQNhwGmkHXzt3MfNnTvbbzQe/N5jhZTtbBWWPdyVFHbnDYKRIhzxIBCfAyQ8yAHuGCyuxt+8ZZmX/YMF+5aQl5Vi7aRfvecshVCvYQmjX0CiX3PJUTrqSaUim0wwnCzPf/MzzHYfP4OH12/2/Pa+vN+d85g8VMpLMPs0dOB/ZbZc67+P5bZQLKGGff+b21cSMnKenqD+xtxoNiFeBqA5nUE65IQbCKhg74zGmdXeEPiFUPtdA+HAaB3d3smT+dPaOpAq+N5mG4WSmknUkmS4o8ske73L7VDgMhsM5R1cifP1y8yoHK1zDjle48sOJFJMdsuToeQeXTFcwbWGV1MGAALCyf7Bo5fpwsrB4L5mGtZveKHvex/PbKFaRXep4j6Ycw8nGD9fRTvSkUIGoDmdQiVLt06uptK1mroGj5x1Mfg8C85Znv7dchjepI0Y67XIGcMumvdQ+hVUsx834txV9oZXBwXMbN8spVoLcDC7seOVLxA7s53gUFidlnnhGQ3olFxsALyh4917J+hmu7Hkfz29jcmc8p1gPMmM0Bet7Kg2M9fgttmtdhoJChaI6nEElSvW4rbTSdsZBHaHLEzFCK4vNILgpC9w8V5LhAfzsr9/N3pGUv+2wdvf5ilUsz5s2qWgdSPDc3vL4yzlFRPnFLvnHx4COuJGIZYYNuXb5kppdG/nX3K/Xv1Y08y2XeeYHt7KZbdw4et405k0bCf08OMfEWH8be0dSdMUt53x1xQ8E5mL1LMGxuxoxEm+7FVMpKFQhqsMZjFWllbYAO/aNhm7js3c+w6REbuuY21ZtKChrTzt49LfbOXPJPKCyDC+YiVf6I907kipbsRwmu7/3rM7tM7myf5BLT3uLf4edf7ymdCX41kePH3eT1FLpKveEdKD1UGVjWoXd3Z/X18sPnxjMaUWV/e4VyxbkVK6HzTExlt9G74xuLGY5YzJZzHIy+WoCY620asOSWlFQaGPVlAcXm31sNOUYTWUyyWwloCtyE/paXtlvJRkeVPcjLXbXWGkZd6lK0+KD8RVWyjdaJlu1zKOLM/oOn1lyTKuzlh7GUXMPzmlRVGz9auaYqEalRU+VXidQmyKfVm1YUisKCm2smvLg7KxkwTvGjrjllnGnivcXADimTFl7sbvNan6k4ynjLhckm123VOxp6cDQHwfSftmda/j15aeypEgwL7atYvsyY3InR86ZyozJnTXdp7EUPRW7TmpV5NOqDUtqRUGhDeTfPQXfV/OjDN4xLuw5iD/77qqygSArEYOORLxkuoqlO6zd/Ugqza6hUb+DWf4+zZs2iV+te433HDmLviN6KkpjJZl+2PGqZYVksW2VelqqtDd08HhWUzxS7/L1WhTL1rLIp9nBv9kUFCa4/B/0eSf0svLJwaJ3iOUyuEVzpvrFB8Fy7GQ6Tdq5ohP4JOKxnB7Mj6x/rWSnpPzPz+vr9cvI9ydTpNJpLrnlqdB96jt8Bo94TTKve2A9K5YtKDs8eHa/T1k0i19ffmrJTD+YidUywyy1rVJPS5X0hg4ev1L9QMKKY1qhfL3WRT6t3LBkvBQUJrCwH3S2zXnYD7zaDC5Yjm1mfOTEA5WbQ6NJzMyvhA72YA62NgrrvBZsZZL9fGX/IPd+4l1s2jXEX93cz3AKv8I3f58eyWujf/OjG7ht1cai8xNnhuQ4UEl77fIl/uelPhtLhjnWnsFhGf9wMsnTG15ncufsgmEq8ntDZ4v9ijVDzS8eOdAjfLQlytfrUeQz0RqWVEpBYQKrpv06UFUGF1aOnc24s81Id+wdySlqCm47X35v3bB07h1JMa27k8543M/sKjWScox4FeL5vWY/s3LAe8LJtFDK9uYFin5WrL1/qQxzPD2D84s09gwnGUnBF37yPPA8717UQ3aOibRzxM1IlphrolQ/kPzezqOpwqeQqJWvN6LIp136LbR9UGjWiW7EpC+VtEcv1QGqVAZXbPTRvSMplsyfnpOxhBVXVCt411dun8oJ7tfaTW8UFHlle/NmX4d99p63zK7q7rRYz+CzFs+jIxGvaLyibJHGo7/dzidufTpn3QM9mEs3vQ3K7wcC4U8s+UoNQNhM9Szyaad+C20dFJp1ohs16UvPlMIB3N69qIcnXt5RUQeoUo/fpUYfrSRjScQIFBcVdl7LFoNkBTuRBe8Ih0aTResxsmKWO0ZR7n4Vy+BKZXyZz6q5Oy3WM/iC7zyeU8RWbr7snild7B8tn/HnPwmEbTusaWklT5fF+rJEQT2KfFqlXqVW2jYoVHKi6/EUMZZBwIpdgJVsK38Atyde3pFTxFOqQ1Opx+9SncT2jhRmLJM6YqTSaTpicb9svlinpGydQlCwE1nwjnA0mWL5vz5WkL4bV5zAjn2jLJ0/nec2v1F0v46eN62gaW3CG25n3rTugs+yPX2zKr07raSfR37xW7Xbypf/JFDJXNzVPF22i3brt9C2QSHsRMfNePA3W3nf2w4p2zpmrEU65S6wWkz6Um5b2SKefNU8fvfO6CaZV9acTBUv4kmlHRboXAXFOyWFjRCafwyCfxvW4/a0ow713y+aM7XofvVM6eJr5y7xK2mHR1OYGZfc8jSj6TQXnDg/tKdvUP7dafDcA/7rcv08Sp2boLA+I+9e1MOql3bkzIcwll7HYTcHlTzBjEfUy+rbrd9C2waF3hnd7Mt7DN87kuILP1nL5+56tqD1S7mx7INKjQFfruy4mguwd0Y3Q6O5Fa5Do8mcbe0pGBI6WbOL2Sx32DuzA5l92Jg1o2n8iXzCnn6ymdb2PcNV/Qi/dPaxnLV4Xsl+CaUyxGxAWrvpjUzLpmQ65+79p58sf/eeFTz3+5MpnHM581OU6udRbs6D4HefcPhMblu1ETPDOccRsyaz6qXXvYA7vjL/sJuDSpv0Vpuxt0JZfbv1W2jboLBj70hOmXVWdhz9fKXGss/avmeYtZt2cdkdqxlOhje3DBtnpty4NKUuwGIZc3Yf8/fQecvH2kkpZ/KaRNzPPAEmJeL+3Xy1d/5BYXUh+QPTFUv3DQ//rqKMJazvwbTujsx8DsnKnqzCthlWl5Ld72wv4+V98wHKnudyPZhHUo7suT9QiV086FYjP4iWCqpjzdiLFX/OmzaJl7bvq+mQGuMVNizIRNW2QeGR9a+N6+/ze4w+sv41LrtjNWAMJwtn8goGlFtXbcSlHel0+F1dpRfg4I6hkhlzNcNdV1KXUW7ymvw73XJ3/vnTcQZ73P7g8dyWOj94fAMrTl7o37Fn979Y79yj5h7M3pEUkzvjBXf5xTKxYk9pxdKZfZ/tezCpI16ykjY/EI51vKewll/5gvNQV2osLd4q7R0dtu2w4s1U2uXUERWbyKnRovZEU88it7YNCrPKHMj8Fiv52ffekSQfu6mfRDxGMpUmmXbe+uUf3f0iA69p36W3DfiZWLHevmEXYLn5EBb2HBT6/WHLizUxzWYsYZlUIpaZqa3YvL7BCzf/zr/v8Bk503Hm91gOawp6+jcfpiMRY3g0RSxmdHjHPmxKmzOue5hYzNg/mqYrnqnL+MT7juT0Yw4tmYnldwLLnzY0v3w92HsaMtdNMWEBplh9xK6hkYIMM2bG2k27mDetu6DlV77gPNRh5yM/Ixlri7fhZCr0ig8GpKqCcN5+3fxo5magmXfmUWt9VO8A1bZBYddQ+FDQWfk3YvkXftplO0SVbx5YrpTXAadf9zCTEvHQ3rylLsBS8yF0JOLEc0cmJm6FYxBB+Qnuw+7qEvEYqVSauMUL9jDTEzi3h21QNiP1e1qX6XELMJp2jHpDYKdSjtEix95vEeXtT3a/vnbfi1x3/4vELDfn7ojF+Mbo9AEAABFPSURBVMXaV9m8az8GpFJpkqnMLt3y2AZSrng683tPh93AT+6K+wHmjOt+hZGZB/mr5y4tGNrjs7cPYMRIuzT54W7fSIqP3fQE556wgK5ErGhHP8i09tq0a3/OjUZ+z+xK5sTOXnPZp6GFPQeVbW4cnCinXIYaHCplJFV4MwDw87WvFn1qLjWuV60y7Ci1PmpEgGrLoLB9zzBf/ulzDfu+Sqr9gk0T85VqfVRqPoTeGd3kVTlgVjiM9PY9wwxs3FkwMU7M8OchCB1fx8t8R9O55dgAf3v76ooHy2ukTJJz07V7OMmVP342/A9qsAsf/4M388GjD+UDX/9VzjzIf33bAF2JA0N7HMjks/8WfvlICm5ZtaFgeb79o2lv7KP8OZgz5+rS2wboTJSfE7tnSuEczYkyM5LGA9dNtrd8vuy2g0OlxCwGIYHm2l+86L8OFicVjOsV0kqqFnfQUWp91IgA1ZZzNGcPbKsIG5dm9cadFfWCtby74vz3dw+8wjuveoC/+/Ez5HdUTTt4bfd+oHC+585ELFMsE5C9ONdu2hXJgNAs67bu4cEXtobGl+y81KXu+scquO2wBgeVzIkd1hO7XFJTDv9JodSUm8GhUvaNpBhJpYmXKn8Df37osHmpb350Q877Ws3fnH/t58/z3UiNCFBt+aQQ1lSzFrq8W6ha/MA7YtARz3T0KjYuTbk25IM7hojHrKCncLCeoNwd/erBXX6b/2DF6OTOOGde/0hO2VT24tz4+r5x739UdcQNA7oScYZGkiQriH13DWziroFN5VdsomJjIf1kdXi64zE4qCPBcCpNOp07RWZwprtSU26GdXI8qCPOV/7kWPaPptjyxhDX/mJdwXcPbNzJkXOmVjyuVy0y76iMmtqI5rFtGRTCmmqOV0fc+OknM6N4/uX3nih7N1VK3MAsltPRC8LLE4O9YLMtbdZv2c3ekRSjyVToXdpoMsXqjTvZ+Pq+snf0S3qnhc7BPGNyZ+jFCfDy9r1j3/mIi8fMP94bX99XMAZRKwsbC6lYg4wrP/Q2ph/U6fe3SObdvQb7ypSacjPsrnfZm3v8Vl1hQWHp/OnMmNzZ8J7X9RhCYyzqHaDaMih8+6H1Nd/mpEScTbv2M627ky+edQxfuvc54jEjmcpUslZTmpJymcrO7LTC5SZT2TuS4qXte7n8zjW4tGM45fw7vzDn/9tj3kijpSvJ5x7cySW3Pp0zF8MP+zfmVFYG5x54ZP1rnPgPv6xiSLbWMakj8xR4zTmLmTG5k70jQ7zt0KkFvZLzW62Vkj8O1eEzu3lhy4GA2p0whgKPIj0HdbBnJEVnPJZTjwSZc7X5jZGi2z6vrzens9v5eT21swF93ZbdTO6M+xnNsjf3FIxDFTO49hcvhM7VELw5yN5M5N88/P0fHeVfM6XuesN6bgfnh250z+soqWeAsqiOeFiJvr4+19/fX9XfbN8zzMlfub/mZd4GfsXdaDrN3595FMfMm+YXs+TfsefriMGkjgTDyZTflDJraleCb330OMD8HrdZkzpifP8vT+QjN65ipA7l0qUkYvDV5Yt59Hevs+xNM/nUyjUN/f5G+dwZb2PGQZ0snT+dtZvfyCm+WzCzmxe3jO3J6N2LevjG+cflFMeVuk4SMfjPS9/Db159g0/cOlDweUcMYrEYzjm+eu6SkJZNa8jUJhjnn9jLD584EODfsXBmTkuqYIXu5+9+Jidjzm9NN6kjljNmU6mWTs++sosv//S5qoaP6f/99pze6sWGEQlrfTSe1khRH35jPMzsSedcX+hn7RYUVm/cyQU3PMq+Mpn0eE3qiPHry0+lZ0oX9wy8UnZUzy/88ds5bsHM0MyhI27EDDrjcX9Yi06vvuFP3zGfW1dtVMVuHcUNujriftPaWsbeb5y3mGQaJnXEufJHzxQ8AeS7/oKl7B9N87d3lA7Awetv+55hTvyn+0N78Jfyy0+/hxmTOznl6gdKBquDOuL83z8/gfe8ZTbb9wxz0j/9MucYJWLw+N+9H6BgW8F0hqm2hVEwI6+0v0+57x1JpfnE+xbxkZMW1K0zYKOVCgptV3z07Cu76h4QILeSq5JRPd+1aHboY3G230JwFi2Ajnjmju/7j22ouLhCxiblMn0E6qHap6tPrxzg4+9dVHa9YMfDR3+7veqAAJVX6O4bzUz9ee3yxUw/qLPoHBTTujtC/z6/MrhUb+n8fiLFZg6str9PUFjd3dfue5HrH1yXM/NeKVHrAV2NtgoK1fZPSMQyd+TFOtWUUmzIBwgf1TPYKafcuEEAQw0IbBI9o6nK6sSCHQ/HWvFfrEI30wLLEYyTw8lME9CvLl9SZGuuZPPUrPze0rEyTVRLzRxYbN1yQaHYnBLDSVdRYIlaD+hqRSoomNmHgG8CceA7zrmrarn9SiYQycqW32Zb9Zx+3cMFTTuzQaPaSq4vnX2sP1pmsbGNSo0bJO0tYTFGy1zDmR7NQ+wdSTFzcmfV31GqQveacxYz/aAO/uf3n8p5guqIxTi4u6PoHBSDO4aKNk+FIgMKlikWLTVzYLF1yyk1p0QlgSVKPaDHIjJBwcziwLeADwCDwBNmdo9zrmZdj4ud7MmdB1riZMvqr12+JCezDo65nx1Xv9rhhYMWzZla0XguwXbJcTvwA5L2lcYVDF+SL5V2Xo/mzNAplcjWb+TfqIQ1gdy+Z5h0Xn3kaDrN0fMODv2tZH8PpZqnhmWmXXHDmdEVL9/CKOyJJlsXV01rpOAYWPl9jioJLFHqAT0WkaloNrNlwBeccx/03l8J4Jz7SrG/GUtFc7DSN9hKKKwlQ75mVhxlv/vZTbv48r3P5VS8BVuRLOw5KKdZY4fBaDROccvqjEMiFieZTjGaGtvIFx1xY9bkjpxmo9Mmxdm1/0CQz29Wmv+5AV1eb1rAHzMo2+Agm1kGy9OD349zfuukI2blXifvXtTDf3zs5Kr2Kf+3FCw3L/ZbKfc3YRXR+bPRVbPt8bTn375nmB88voHrH1yXE1gqqRsotZ9R0BKtj8xsOfAh59zHvPd/DpzknPtE3noXAxcDLFiw4ISXX3656u+KcquASpRrdpffhO+upzZy7zOvcuaxh/Lh4+fzrw+u4641m/nw4rn8j/cdyf/60Wp+smYze/ancvoY5D/qf+YDb+HR9Vvp37CTdx4xk+99bBnnfvthntr4BsfPP5jbP/5u7n/uVX7x3BaWvWkmz2/ezaqXXufYedO446lXciY1mtqV4H1vmcUTG3Zw5jGH8rk/PqYgnd//f7/n7jWbef9bZ3Pyotk8tn4bv3xhG2cvnsve4SR3rdnMu940k7fOncb23ft5YsNO/2+//vPnuXvNq5y9+FDePOdgPrNygLTLtLH/2nlLmTdtEr9a9xpLeqcxa+okntm4g7vXbOaZjTsI5MN+c+Bp3Z3sGhrhklueLttCKKg7EePy09/GHy+ZR8+ULv/4/OFRczjtqEP9geayd+f55y77PpvO4DVb7DoIq4cK7kex62QsxvJbKvU3481M6zWF7li2GeV8plWCwrnAB/OCwonOuU8W+5uxPClIuErv0mq57VJNEWutkh9ouXSGfV5Oo/cTonG8xyPKmelEUSooRGlUuEFgfuB9LxDtAWMmkGKDfi2aM5Ul86eP68cZhQHFeqZ0ld2PcukM+3zFsgUl3zejV20Ujvd4VHKupH6i9KSQAF4ETgNeAZ4APuKcW1vsb/SkUHv1vEtrlTvAcuksV3wXlf2MSjokelqi+AjAzM4AvkGmSep3nXP/WGp9BQURkeq1TI9m59zPgJ81Ox0iIu0qSnUKIiLSZAoKIiLiU1AQERGfgoKIiPgi1fqoWma2Dai+SzPMAl6rcXJqQemqTlTTBdFNm9JVnaimC8aXtsOdc7PDPmjpoDBWZtZfrDlWMyld1YlquiC6aVO6qhPVdEH90qbiIxER8SkoiIiIr12Dwg3NTkARSld1opouiG7alK7qRDVdUKe0tWWdgoiIhGvXJwUREQmhoCAiIr62Cgpm9iEze8HM1pvZFU1Oy3fNbKuZPRtYNtPM7jOzdd6/M5qQrvlm9qCZPW9ma83s0iikzcwmmdkqM1vtpeuL3vIjzOxxL10/NLPqZ6mvTfriZva0md0blXSZ2Utm9oyZDZhZv7es6deYl47pZnaHmf3Gu9aWNTttZvZW71hl/3vDzD7V7HR5afu0d90/a2a3er+HulxjbRMUzCwOfAs4HTgKuMDMjmpikr4HfChv2RXA/c65I4H7vfeNlgQ+45x7O3AycIl3nJqdtmHgVOfcEmAp8CEzOxm4Gvi6l64dwEUNTlfWpcDzgfdRSdf7nHNLA+3Zm30es74J/Kdz7m3AEjLHrqlpc8694B2rpcAJwD7gx81Ol5kdBvw10OecO4bM1ALnU69rzDnXFv8By4CfB95fCVzZ5DQtBJ4NvH8BmOu9ngu8EIHjdjfwgSilDTgIeAo4iUyPzkTYOW5genrJZBanAvcCFpF0vQTMylvW9PMIHAz8Hq+hS5TSFkjLHwK/jkK6gMOAjcBMMtMd3At8sF7XWNs8KXDgwGYNesuiZI5zbjOA9+8hzUyMmS0EjgMeJwJp84poBoCtwH3Ab4GdzrnsDPXNOqffAC4DspMi90QkXQ74hZk9aWYXe8uafh6BNwHbgH/3ity+Y2aTI5K2rPOBW73XTU2Xc+4V4KvABmAzsAt4kjpdY+0UFCxkmdrjFmFmU4A7gU85595odnoAnHMpl3m07wVOBN4etloj02RmZwJbnXNPBheHrNqMa+0U59zxZIpMLzGz9zQhDWESwPHAvzjnjgP20rxirAJe2fxZwO3NTguAV4dxNnAEMA+YTOac5qvJNdZOQWEQmB943wtsalJaitliZnMBvH+3NiMRZtZBJiDc4pz7UZTSBuCc2wk8RKbOY7o3vzc055yeApxlZi8Bt5EpQvpGBNKFc26T9+9WMmXjJxKN8zgIDDrnHvfe30EmSEQhbZDJcJ9yzm3x3jc7Xe8Hfu+c2+acGwV+BLyTOl1j7RQUngCO9GrsO8k8Ht7T5DTluwe40Ht9IZny/IYyMwNuBJ53zv1zVNJmZrPNbLr3upvMD+V54EFgebPS5Zy70jnX65xbSOaaesA599Fmp8vMJpvZ1OxrMmXkzxKBa8w59yqw0cze6i06DXguCmnzXMCBoiNofro2ACeb2UHe7zN7vOpzjTWrIqcZ/wFnAC+SKYv+XJPTciuZ8sFRMndOF5Epi74fWOf9O7MJ6XoXmcfQNcCA998ZzU4bsBh42kvXs8DnveVvAlYB68k87nc18Zy+F7g3Cunyvn+199/a7PXe7PMYSN9SoN87n3cBM6KQNjKNGLYD0wLLopCuLwK/8a79/wC66nWNaZgLERHxtVPxkYiIlKGgICIiPgUFERHxKSiIiIhPQUFERHwKCiJjZGb/zcycmb2t2WkRqRUFBZGxuwB4hEynNZEJQUFBZAy8saFOIdPp8HxvWczMvu2Ne3+vmf3MzJZ7n51gZv/lDU738+ywCSJRo6AgMjYfJjMfwIvA62Z2PPAnZIZDPxb4GJnhjLNjSf0fYLlz7gTgu8A/NiPRIuUkyq8iIiEuIDPwHWQGwrsA6ABud86lgVfN7EHv87cCxwD3ZYauIU5miBORyFFQEKmSmfWQGQ31GDNzZDJ5R2Yk0tA/AdY655Y1KIkiY6biI5HqLQduds4d7pxb6JybT2YmsdeAc7y6hTlkBsiDzMxds83ML04ys6ObkXCRchQURKp3AYVPBXeSmQBlkMxIlv9KZsa6Xc65ETKB5GozW01m5Nl3Ni65IpXTKKkiNWRmU5xze7wiplVkZj97tdnpEqmU6hREautebzKgTuDLCgjSavSkICIiPtUpiIiIT0FBRER8CgoiIuJTUBAREZ+CgoiI+P4/q3rXWEa0B/gAAAAASUVORK5CYII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63" y="1915511"/>
            <a:ext cx="5015366" cy="46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Коэффициенты корреляции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444978"/>
            <a:ext cx="11057971" cy="3745092"/>
          </a:xfrm>
        </p:spPr>
        <p:txBody>
          <a:bodyPr numCol="1"/>
          <a:lstStyle/>
          <a:p>
            <a:pPr algn="just">
              <a:spcAft>
                <a:spcPts val="1200"/>
              </a:spcAft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Коэффициент корреляции Пирсона,</a:t>
            </a:r>
          </a:p>
          <a:p>
            <a:pPr algn="just">
              <a:spcAft>
                <a:spcPts val="1200"/>
              </a:spcAft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Коэффициент корреляции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Спирмена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spcAft>
                <a:spcPts val="1200"/>
              </a:spcAft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Коэффициент корреляции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Кендалла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spcAft>
                <a:spcPts val="1200"/>
              </a:spcAft>
              <a:buFont typeface="Wingdings 2" pitchFamily="18" charset="2"/>
              <a:buAutoNum type="arabicPeriod"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677631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429469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корреляции Пирсона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81688"/>
            <a:ext cx="11057971" cy="3745092"/>
          </a:xfrm>
        </p:spPr>
        <p:txBody>
          <a:bodyPr numCol="1"/>
          <a:lstStyle/>
          <a:p>
            <a:pPr algn="just">
              <a:spcAft>
                <a:spcPts val="1200"/>
              </a:spcAft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Измеряет силу линейной взаимосвязи между двумя переменными.</a:t>
            </a:r>
          </a:p>
          <a:p>
            <a:pPr algn="just">
              <a:spcAft>
                <a:spcPts val="1200"/>
              </a:spcAft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200"/>
              </a:spcAft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spcBef>
                <a:spcPct val="20000"/>
              </a:spcBef>
              <a:buFont typeface="Wingdings" pitchFamily="2" charset="2"/>
              <a:buChar char="Ø"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spcBef>
                <a:spcPct val="20000"/>
              </a:spcBef>
              <a:buFont typeface="Wingdings" pitchFamily="2" charset="2"/>
              <a:buChar char="Ø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Принимает значения от -1 до +1. </a:t>
            </a:r>
          </a:p>
          <a:p>
            <a:pPr marL="381000" indent="-381000">
              <a:spcBef>
                <a:spcPct val="20000"/>
              </a:spcBef>
              <a:buFont typeface="Wingdings" pitchFamily="2" charset="2"/>
              <a:buChar char="Ø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быть подсчитан для метрических переменных, значения которых подчиняются закону нормального распределения.</a:t>
            </a:r>
          </a:p>
          <a:p>
            <a:pPr marL="381000" indent="-381000">
              <a:spcBef>
                <a:spcPct val="20000"/>
              </a:spcBef>
              <a:buFont typeface="Wingdings" pitchFamily="2" charset="2"/>
              <a:buChar char="Ø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Измеряет направление (знак) и силу (величина) связи.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spcBef>
                <a:spcPct val="20000"/>
              </a:spcBef>
              <a:buFont typeface="Wingdings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200"/>
              </a:spcAft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Aft>
                <a:spcPts val="1200"/>
              </a:spcAft>
              <a:buAutoNum type="arabicPeriod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spcAft>
                <a:spcPts val="1200"/>
              </a:spcAft>
              <a:buFont typeface="Wingdings 2" pitchFamily="18" charset="2"/>
              <a:buAutoNum type="arabicPeriod"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441656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7" name="Picture 4" descr="448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197" y="2894918"/>
            <a:ext cx="38766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618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33487"/>
            <a:ext cx="11057955" cy="777025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Интерпретация значений коэффициента корреляции 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633385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69075"/>
              </p:ext>
            </p:extLst>
          </p:nvPr>
        </p:nvGraphicFramePr>
        <p:xfrm>
          <a:off x="1605643" y="2054225"/>
          <a:ext cx="8382000" cy="4496348"/>
        </p:xfrm>
        <a:graphic>
          <a:graphicData uri="http://schemas.openxmlformats.org/drawingml/2006/table">
            <a:tbl>
              <a:tblPr/>
              <a:tblGrid>
                <a:gridCol w="3913414">
                  <a:extLst>
                    <a:ext uri="{9D8B030D-6E8A-4147-A177-3AD203B41FA5}">
                      <a16:colId xmlns:a16="http://schemas.microsoft.com/office/drawing/2014/main" val="2468340625"/>
                    </a:ext>
                  </a:extLst>
                </a:gridCol>
                <a:gridCol w="4468586">
                  <a:extLst>
                    <a:ext uri="{9D8B030D-6E8A-4147-A177-3AD203B41FA5}">
                      <a16:colId xmlns:a16="http://schemas.microsoft.com/office/drawing/2014/main" val="1062873785"/>
                    </a:ext>
                  </a:extLst>
                </a:gridCol>
              </a:tblGrid>
              <a:tr h="7011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1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Значение коэффициента корреляции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1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Интерпретация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05224"/>
                  </a:ext>
                </a:extLst>
              </a:tr>
              <a:tr h="6858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r &lt;= 0,2</a:t>
                      </a:r>
                      <a:endParaRPr lang="ru-RU" sz="22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Очень слабая корреляция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72772"/>
                  </a:ext>
                </a:extLst>
              </a:tr>
              <a:tr h="7621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,2</a:t>
                      </a: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r &lt;= 0,5</a:t>
                      </a:r>
                      <a:endParaRPr lang="ru-RU" sz="22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Слабая корреляция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38247"/>
                  </a:ext>
                </a:extLst>
              </a:tr>
              <a:tr h="7621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,5</a:t>
                      </a: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r &lt;= 0,7</a:t>
                      </a:r>
                      <a:endParaRPr lang="ru-RU" sz="22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Средняя корреляция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420506"/>
                  </a:ext>
                </a:extLst>
              </a:tr>
              <a:tr h="7621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,7</a:t>
                      </a: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r &lt;= 0,9</a:t>
                      </a:r>
                      <a:endParaRPr lang="ru-RU" sz="22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Сильная корреляция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03234"/>
                  </a:ext>
                </a:extLst>
              </a:tr>
              <a:tr h="7621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,9</a:t>
                      </a: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r &lt;= 1</a:t>
                      </a:r>
                      <a:endParaRPr lang="ru-RU" sz="22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Очень сильная корреляция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821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33487"/>
            <a:ext cx="11057955" cy="777025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Вид диаграммы рассеяния для разных значений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500650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6" t="38095" r="10414" b="7921"/>
          <a:stretch>
            <a:fillRect/>
          </a:stretch>
        </p:blipFill>
        <p:spPr bwMode="auto">
          <a:xfrm>
            <a:off x="1604499" y="1947228"/>
            <a:ext cx="8862846" cy="456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196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865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Ранговые коэффициенты корреляции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701"/>
            <a:ext cx="11057971" cy="3745092"/>
          </a:xfrm>
        </p:spPr>
        <p:txBody>
          <a:bodyPr numCol="1"/>
          <a:lstStyle/>
          <a:p>
            <a:pPr marL="457200" indent="-4572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Применяются для  измерения связи между порядковыми и метрическими переменными, распределения которых отличаются от нормального.</a:t>
            </a:r>
          </a:p>
          <a:p>
            <a:pPr marL="457200" indent="-4572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подсчёте вместо исходных значений используются ранги.</a:t>
            </a:r>
          </a:p>
          <a:p>
            <a:pPr marL="457200" indent="-4572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Наиболее популярные ранговые коэффициенты: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Спирмена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Кендалла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457200" indent="-4572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К-т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Кендалла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подсчитывается при большом числе связанных рангов, при небольшом числе связанных рангов подсчитывается к-т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Спирмена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spcAft>
                <a:spcPts val="1200"/>
              </a:spcAft>
              <a:buFont typeface="Wingdings 2" pitchFamily="18" charset="2"/>
              <a:buAutoNum type="arabicPeriod"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795618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</p:spTree>
    <p:extLst>
      <p:ext uri="{BB962C8B-B14F-4D97-AF65-F5344CB8AC3E}">
        <p14:creationId xmlns:p14="http://schemas.microsoft.com/office/powerpoint/2010/main" val="4209289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корреляции 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Спирмена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701"/>
            <a:ext cx="11057971" cy="3745092"/>
          </a:xfrm>
        </p:spPr>
        <p:txBody>
          <a:bodyPr numCol="1"/>
          <a:lstStyle/>
          <a:p>
            <a:pPr algn="just">
              <a:spcBef>
                <a:spcPct val="20000"/>
              </a:spcBef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Можно использовать для расчёта корреляции между интервальными переменными, распределение которых отличатся от нормального и порядковыми переменными. Сперва исходные значения переменных ранжируются. Затем расчёты проводятся с рангами. Подходит когда при ранжировании не появляется много связанных рангов (т.е. почти все значения переменных уникальны).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defRPr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spcAft>
                <a:spcPts val="1200"/>
              </a:spcAft>
              <a:buFont typeface="Wingdings 2" pitchFamily="18" charset="2"/>
              <a:buAutoNum type="arabicPeriod"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692379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7" name="Picture 2" descr="rank correlation coefficient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05" y="4708004"/>
            <a:ext cx="4536504" cy="16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1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Таблица сопряжённости с частотами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618637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21921"/>
          <a:stretch/>
        </p:blipFill>
        <p:spPr>
          <a:xfrm>
            <a:off x="1331640" y="2435056"/>
            <a:ext cx="10078220" cy="31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82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корреляции 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Спирмена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913606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9" name="Picture 4" descr="Картинки по запросу &quot;tied ranks exampl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75" y="2261601"/>
            <a:ext cx="8523081" cy="440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67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Связанные ранги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589140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7" name="Picture 4" descr="Картинки по запросу &quot;tied ranks example&quot;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05" b="33226"/>
          <a:stretch/>
        </p:blipFill>
        <p:spPr bwMode="auto">
          <a:xfrm>
            <a:off x="2089596" y="2275256"/>
            <a:ext cx="8311703" cy="426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/>
          <p:cNvSpPr/>
          <p:nvPr/>
        </p:nvSpPr>
        <p:spPr>
          <a:xfrm>
            <a:off x="4865250" y="3525354"/>
            <a:ext cx="870011" cy="507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881579" y="5514466"/>
            <a:ext cx="870011" cy="507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944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корреляции 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Кендалла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11057971" cy="3745092"/>
          </a:xfrm>
        </p:spPr>
        <p:txBody>
          <a:bodyPr numCol="1"/>
          <a:lstStyle/>
          <a:p>
            <a:pPr algn="just">
              <a:spcBef>
                <a:spcPct val="20000"/>
              </a:spcBef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Рекомендуется рассчитывать для небольших выборок с большим числом связанных рангов при ранжировании значений переменных.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spcBef>
                <a:spcPct val="20000"/>
              </a:spcBef>
              <a:defRPr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spcAft>
                <a:spcPts val="1200"/>
              </a:spcAft>
              <a:buFont typeface="Wingdings 2" pitchFamily="18" charset="2"/>
              <a:buAutoNum type="arabicPeriod"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algn="just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–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 совпадений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algn="just"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–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 инверсий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574392" cy="408109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8" r="-1037" b="25927"/>
          <a:stretch/>
        </p:blipFill>
        <p:spPr>
          <a:xfrm>
            <a:off x="3459163" y="3342674"/>
            <a:ext cx="446449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60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корреляции 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Кендалла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3164327" cy="408109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16" y="2224815"/>
            <a:ext cx="6699095" cy="43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5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корреляции </a:t>
            </a:r>
            <a:r>
              <a:rPr lang="ru-RU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Кендалла</a:t>
            </a:r>
            <a:endParaRPr lang="ru-RU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677631" cy="408109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34" y="2224815"/>
            <a:ext cx="6534458" cy="430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8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98803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Сравнение коэффициентов корреляции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603889" cy="408109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30919"/>
              </p:ext>
            </p:extLst>
          </p:nvPr>
        </p:nvGraphicFramePr>
        <p:xfrm>
          <a:off x="1071563" y="2322785"/>
          <a:ext cx="9819594" cy="4109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1980">
                  <a:extLst>
                    <a:ext uri="{9D8B030D-6E8A-4147-A177-3AD203B41FA5}">
                      <a16:colId xmlns:a16="http://schemas.microsoft.com/office/drawing/2014/main" val="3516860460"/>
                    </a:ext>
                  </a:extLst>
                </a:gridCol>
                <a:gridCol w="7037614">
                  <a:extLst>
                    <a:ext uri="{9D8B030D-6E8A-4147-A177-3AD203B41FA5}">
                      <a16:colId xmlns:a16="http://schemas.microsoft.com/office/drawing/2014/main" val="3720095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Коэффициент корреляции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Переменные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42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Пирсона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Обе переменные метрические, распределение значений которых не отличается от нормального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780889"/>
                  </a:ext>
                </a:extLst>
              </a:tr>
              <a:tr h="142733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Спирмена</a:t>
                      </a:r>
                      <a:endParaRPr lang="ru-RU" sz="22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Переменные метрические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</a:t>
                      </a:r>
                      <a:r>
                        <a:rPr lang="ru-RU" sz="2200" b="0" i="0" kern="12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нормально распределённые</a:t>
                      </a: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или порядковые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большинство их значений уникальны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41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Кендалла</a:t>
                      </a:r>
                      <a:endParaRPr lang="ru-RU" sz="22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Переменные метрические не</a:t>
                      </a:r>
                      <a:r>
                        <a:rPr lang="ru-RU" sz="2200" b="0" i="0" kern="12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нормально распределённые</a:t>
                      </a: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или порядковые</a:t>
                      </a:r>
                      <a:r>
                        <a:rPr lang="en-US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22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их значения не обязательно уникальны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8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336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частной корреляции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7" y="2232701"/>
            <a:ext cx="11057971" cy="3745092"/>
          </a:xfrm>
        </p:spPr>
        <p:txBody>
          <a:bodyPr numCol="1"/>
          <a:lstStyle/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изучении корреляции двух переменных необходимо учитывать возможное воздействие на них со стороны других переменных. Частная корреляция позволяет измерить связь между парой переменных после удаления линейных воздействий третьей переменной.</a:t>
            </a:r>
          </a:p>
          <a:p>
            <a:pPr algn="just"/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Частный коэффициент корреляции (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correlation coefficient) –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мера зависимости между двумя переменными при фиксации (исключении, корректировке) эффектов одной или нескольких переменных.</a:t>
            </a:r>
          </a:p>
          <a:p>
            <a:pPr algn="just">
              <a:spcBef>
                <a:spcPct val="20000"/>
              </a:spcBef>
              <a:defRPr/>
            </a:pPr>
            <a:endParaRPr lang="ru-RU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</a:pPr>
            <a:endParaRPr lang="ru-RU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spcAft>
                <a:spcPts val="1200"/>
              </a:spcAft>
              <a:buFont typeface="Wingdings 2" pitchFamily="18" charset="2"/>
              <a:buAutoNum type="arabicPeriod"/>
            </a:pPr>
            <a:endParaRPr lang="ru-RU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indent="-6350" algn="just">
              <a:defRPr/>
            </a:pP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515398" cy="408109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7" t="62958" r="21515" b="17262"/>
          <a:stretch>
            <a:fillRect/>
          </a:stretch>
        </p:blipFill>
        <p:spPr bwMode="auto">
          <a:xfrm>
            <a:off x="3655106" y="4973012"/>
            <a:ext cx="6055847" cy="172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196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691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Частная корреляция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707127" cy="408109"/>
          </a:xfrm>
        </p:spPr>
        <p:txBody>
          <a:bodyPr vert="horz" lIns="0" tIns="0" rIns="0" bIns="0" rtlCol="0"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34" y="2035618"/>
            <a:ext cx="3680051" cy="45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87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167" y="3188442"/>
            <a:ext cx="7634059" cy="1978323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4129910" cy="435163"/>
          </a:xfrm>
        </p:spPr>
        <p:txBody>
          <a:bodyPr/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204857" y="1193280"/>
            <a:ext cx="230142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9107120" y="1198719"/>
            <a:ext cx="177315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113278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Таблица сопряжённости с частотами и процентами по столбцам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1" y="548720"/>
            <a:ext cx="2721877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23091"/>
          <a:stretch/>
        </p:blipFill>
        <p:spPr>
          <a:xfrm>
            <a:off x="3459163" y="2224815"/>
            <a:ext cx="7154408" cy="44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4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Таблица сопряжённости с частотами и процентами по строкам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825114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24261"/>
          <a:stretch/>
        </p:blipFill>
        <p:spPr>
          <a:xfrm>
            <a:off x="3054534" y="2085999"/>
            <a:ext cx="7281452" cy="46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Столбчатая диаграмма с частотами и группировкой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648134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6" y="2128112"/>
            <a:ext cx="6240095" cy="45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5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100" b="1" dirty="0">
                <a:latin typeface="Arial" panose="020B0604020202020204" pitchFamily="34" charset="0"/>
                <a:cs typeface="Arial" panose="020B0604020202020204" pitchFamily="34" charset="0"/>
              </a:rPr>
              <a:t>Столбчатая диаграмма с процентами и группировкой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3095342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14" y="2009985"/>
            <a:ext cx="6480720" cy="47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6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4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b="1" dirty="0">
                <a:latin typeface="Arial" panose="020B0604020202020204" pitchFamily="34" charset="0"/>
                <a:cs typeface="Arial" panose="020B0604020202020204" pitchFamily="34" charset="0"/>
              </a:rPr>
              <a:t>Статистика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9" y="2330676"/>
            <a:ext cx="5063788" cy="3745092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200" dirty="0"/>
              <a:t>	</a:t>
            </a:r>
            <a:r>
              <a:rPr lang="ru-RU" sz="22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Описательная</a:t>
            </a:r>
            <a:endParaRPr lang="en-US" sz="2200" u="sng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данных с использованием графиков, частотных таблиц, мер средней тенденции и разброса.  </a:t>
            </a:r>
          </a:p>
          <a:p>
            <a:pPr algn="just">
              <a:spcBef>
                <a:spcPts val="0"/>
              </a:spcBef>
            </a:pPr>
            <a:endParaRPr lang="ru-RU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485902" cy="408109"/>
          </a:xfrm>
        </p:spPr>
        <p:txBody>
          <a:bodyPr/>
          <a:lstStyle/>
          <a:p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взаимосвязей</a:t>
            </a:r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025243" y="2336115"/>
            <a:ext cx="5618609" cy="3745092"/>
          </a:xfrm>
          <a:prstGeom prst="rect">
            <a:avLst/>
          </a:prstGeom>
        </p:spPr>
        <p:txBody>
          <a:bodyPr vert="horz" lIns="0" tIns="0" rIns="0" bIns="45720" numCol="1" spcCol="252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algn="ctr"/>
            <a:r>
              <a:rPr lang="ru-RU" sz="2200" u="sng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Инференциальная</a:t>
            </a:r>
            <a:r>
              <a:rPr lang="ru-RU" sz="22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(дедуктивная)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82550" algn="just">
              <a:spcBef>
                <a:spcPct val="20000"/>
              </a:spcBef>
            </a:pP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установить, в какой мере взаимосвязи, выявленные в выборке, описывают характеристики генеральной совокупности (насколько они статистически значимы). Инструменты дедуктивной статистики используют теорию вероятности для оценки вероятности того, что каждая закономерность или тренд, который вы наблюдаете в данных, не являются случайными. </a:t>
            </a:r>
          </a:p>
          <a:p>
            <a:pPr algn="just">
              <a:spcBef>
                <a:spcPts val="0"/>
              </a:spcBef>
            </a:pPr>
            <a:endParaRPr lang="ru-RU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2091</Words>
  <Application>Microsoft Macintosh PowerPoint</Application>
  <PresentationFormat>Широкоэкранный</PresentationFormat>
  <Paragraphs>346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HSE Sans</vt:lpstr>
      <vt:lpstr>Wingdings</vt:lpstr>
      <vt:lpstr>Wingdings 2</vt:lpstr>
      <vt:lpstr>Office Theme</vt:lpstr>
      <vt:lpstr>Лекция 2 Исследование взаимосвязей</vt:lpstr>
      <vt:lpstr>Взаимосвязи между переменными</vt:lpstr>
      <vt:lpstr>Таблица сопряжённости</vt:lpstr>
      <vt:lpstr>Таблица сопряжённости с частотами</vt:lpstr>
      <vt:lpstr>Таблица сопряжённости с частотами и процентами по столбцам</vt:lpstr>
      <vt:lpstr>Таблица сопряжённости с частотами и процентами по строкам</vt:lpstr>
      <vt:lpstr>Столбчатая диаграмма с частотами и группировкой</vt:lpstr>
      <vt:lpstr>Столбчатая диаграмма с процентами и группировкой</vt:lpstr>
      <vt:lpstr>Статистика</vt:lpstr>
      <vt:lpstr>Формулировка гипотез</vt:lpstr>
      <vt:lpstr>Нулевая гипотеза</vt:lpstr>
      <vt:lpstr>Альтернативная гипотеза</vt:lpstr>
      <vt:lpstr>Этапы проверки гипотез</vt:lpstr>
      <vt:lpstr>Уровень значимости и ошибка I-го рода</vt:lpstr>
      <vt:lpstr>Ошибки I-го и II-го рода</vt:lpstr>
      <vt:lpstr>P-значение (p-value)</vt:lpstr>
      <vt:lpstr>Уровень значимости (level of significance)</vt:lpstr>
      <vt:lpstr>Презентация PowerPoint</vt:lpstr>
      <vt:lpstr>Презентация PowerPoint</vt:lpstr>
      <vt:lpstr>Проверка гипотез</vt:lpstr>
      <vt:lpstr>Тест Хи-квадрат</vt:lpstr>
      <vt:lpstr>Тест Хи-квадрат: сценарий 1</vt:lpstr>
      <vt:lpstr>Тест Хи-квадрат: сценарий 2</vt:lpstr>
      <vt:lpstr>Тест Хи-квадрат: сценарий 3</vt:lpstr>
      <vt:lpstr>Расчёт показателя Хи-квадрат</vt:lpstr>
      <vt:lpstr>Пример</vt:lpstr>
      <vt:lpstr>Свойства показателя Хи-квадрат</vt:lpstr>
      <vt:lpstr>Тесты на нормальность</vt:lpstr>
      <vt:lpstr>Тест Шапиро-Уилка</vt:lpstr>
      <vt:lpstr>Тест Колмогорова-Смирнова</vt:lpstr>
      <vt:lpstr>Этапы корреляционного анализа</vt:lpstr>
      <vt:lpstr>Диаграмма рассеяния</vt:lpstr>
      <vt:lpstr>Матрица диаграмм рассеяния</vt:lpstr>
      <vt:lpstr>Коэффициенты корреляции</vt:lpstr>
      <vt:lpstr>Коэффициент корреляции Пирсона</vt:lpstr>
      <vt:lpstr>Интерпретация значений коэффициента корреляции </vt:lpstr>
      <vt:lpstr>Вид диаграммы рассеяния для разных значений r</vt:lpstr>
      <vt:lpstr>Ранговые коэффициенты корреляции</vt:lpstr>
      <vt:lpstr>Коэффициент корреляции Спирмена</vt:lpstr>
      <vt:lpstr>Коэффициент корреляции Спирмена</vt:lpstr>
      <vt:lpstr>Связанные ранги</vt:lpstr>
      <vt:lpstr>Коэффициент корреляции Кендалла</vt:lpstr>
      <vt:lpstr>Коэффициент корреляции Кендалла</vt:lpstr>
      <vt:lpstr>Коэффициент корреляции Кендалла</vt:lpstr>
      <vt:lpstr>Сравнение коэффициентов корреляции</vt:lpstr>
      <vt:lpstr>Коэффициент частной корреляции</vt:lpstr>
      <vt:lpstr>Частная корреляция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Меликян Алиса Валерьевна</cp:lastModifiedBy>
  <cp:revision>156</cp:revision>
  <cp:lastPrinted>2021-11-11T13:08:42Z</cp:lastPrinted>
  <dcterms:created xsi:type="dcterms:W3CDTF">2021-11-11T08:52:47Z</dcterms:created>
  <dcterms:modified xsi:type="dcterms:W3CDTF">2024-10-04T12:57:45Z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