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sldIdLst>
    <p:sldId id="271" r:id="rId5"/>
    <p:sldId id="393" r:id="rId6"/>
    <p:sldId id="396" r:id="rId7"/>
    <p:sldId id="456" r:id="rId8"/>
    <p:sldId id="394" r:id="rId9"/>
    <p:sldId id="466" r:id="rId10"/>
    <p:sldId id="467" r:id="rId11"/>
    <p:sldId id="468" r:id="rId12"/>
    <p:sldId id="455" r:id="rId13"/>
    <p:sldId id="457" r:id="rId14"/>
    <p:sldId id="465" r:id="rId15"/>
    <p:sldId id="471" r:id="rId16"/>
    <p:sldId id="458" r:id="rId17"/>
    <p:sldId id="469" r:id="rId18"/>
    <p:sldId id="472" r:id="rId19"/>
    <p:sldId id="276" r:id="rId20"/>
    <p:sldId id="277" r:id="rId21"/>
    <p:sldId id="278" r:id="rId22"/>
    <p:sldId id="486" r:id="rId23"/>
    <p:sldId id="459" r:id="rId24"/>
    <p:sldId id="462" r:id="rId25"/>
    <p:sldId id="463" r:id="rId26"/>
    <p:sldId id="473" r:id="rId27"/>
    <p:sldId id="464" r:id="rId28"/>
    <p:sldId id="460" r:id="rId29"/>
    <p:sldId id="461" r:id="rId30"/>
    <p:sldId id="470" r:id="rId31"/>
    <p:sldId id="478" r:id="rId32"/>
    <p:sldId id="477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90" r:id="rId41"/>
    <p:sldId id="487" r:id="rId42"/>
    <p:sldId id="488" r:id="rId43"/>
    <p:sldId id="489" r:id="rId44"/>
    <p:sldId id="491" r:id="rId45"/>
    <p:sldId id="492" r:id="rId46"/>
    <p:sldId id="440" r:id="rId47"/>
    <p:sldId id="340" r:id="rId4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F3D"/>
    <a:srgbClr val="D9D9D9"/>
    <a:srgbClr val="029C63"/>
    <a:srgbClr val="96628C"/>
    <a:srgbClr val="11A0D7"/>
    <a:srgbClr val="CD5A5A"/>
    <a:srgbClr val="FFD746"/>
    <a:srgbClr val="0E2D6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2"/>
    <p:restoredTop sz="94733"/>
  </p:normalViewPr>
  <p:slideViewPr>
    <p:cSldViewPr snapToGrid="0" snapToObjects="1">
      <p:cViewPr varScale="1">
        <p:scale>
          <a:sx n="96" d="100"/>
          <a:sy n="96" d="100"/>
        </p:scale>
        <p:origin x="184" y="31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0"/>
            <c:dispEq val="0"/>
          </c:trendline>
          <c:xVal>
            <c:numRef>
              <c:f>Лист1!$A$1:$A$5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  <c:pt idx="4">
                  <c:v>9</c:v>
                </c:pt>
              </c:numCache>
            </c:numRef>
          </c:xVal>
          <c:yVal>
            <c:numRef>
              <c:f>Лист1!$B$1:$B$5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1A-4C14-84D8-FE67C9F43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62720"/>
        <c:axId val="87264256"/>
      </c:scatterChart>
      <c:valAx>
        <c:axId val="87262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7264256"/>
        <c:crosses val="autoZero"/>
        <c:crossBetween val="midCat"/>
      </c:valAx>
      <c:valAx>
        <c:axId val="87264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72627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10/31/24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err="1">
                <a:solidFill>
                  <a:schemeClr val="bg2">
                    <a:lumMod val="10000"/>
                  </a:schemeClr>
                </a:solidFill>
              </a:rPr>
              <a:t>Вв</a:t>
            </a:r>
            <a:endParaRPr lang="ru-RU" sz="1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0531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10/31/24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2analytics.co.in/multicollinearity-and-variance-inflation-facto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edium.com/swlh/interpreting-linear-regression-through-statsmodels-summary-4796d359035a" TargetMode="External"/><Relationship Id="rId4" Type="http://schemas.openxmlformats.org/officeDocument/2006/relationships/hyperlink" Target="https://datatofish.com/statsmodels-linear-regression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8230333" cy="1978323"/>
          </a:xfrm>
        </p:spPr>
        <p:txBody>
          <a:bodyPr/>
          <a:lstStyle/>
          <a:p>
            <a:r>
              <a:rPr lang="ru-RU" b="1" dirty="0"/>
              <a:t>Лекция 4</a:t>
            </a:r>
            <a:br>
              <a:rPr lang="ru-RU" dirty="0"/>
            </a:br>
            <a:r>
              <a:rPr lang="ru-RU" dirty="0"/>
              <a:t>Линейная регрессия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935236" cy="435163"/>
          </a:xfrm>
        </p:spPr>
        <p:txBody>
          <a:bodyPr/>
          <a:lstStyle/>
          <a:p>
            <a:r>
              <a:rPr lang="ru-RU" sz="1900" dirty="0"/>
              <a:t>Факультет 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Преподаватель: Меликян Алиса Валерьевна, </a:t>
            </a:r>
            <a:r>
              <a:rPr lang="en-US" sz="1800" dirty="0"/>
              <a:t>amelikyan@hse.ru</a:t>
            </a:r>
            <a:endParaRPr lang="ru-RU" sz="1800" dirty="0"/>
          </a:p>
          <a:p>
            <a:r>
              <a:rPr lang="ru-RU" sz="1800" dirty="0"/>
              <a:t>кандидат наук, доцент Департамента программной инженерии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900" dirty="0"/>
              <a:t>НИС "Анализ данных в </a:t>
            </a:r>
            <a:r>
              <a:rPr lang="en" sz="1900" dirty="0"/>
              <a:t>Python"</a:t>
            </a:r>
            <a:endParaRPr lang="ru-RU" sz="19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/>
              <a:t>Москва 202</a:t>
            </a:r>
            <a:r>
              <a:rPr lang="en-US" sz="1900" dirty="0"/>
              <a:t>4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19185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/>
              <a:t>Множественная линейная регрессия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6" y="2029961"/>
            <a:ext cx="11057955" cy="3848315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В регрессионном анализе участвуют несколько независимых переменных. Уравнение регрессии принимает вид:</a:t>
            </a: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Y </a:t>
            </a:r>
            <a:r>
              <a:rPr lang="en-US" sz="2500">
                <a:solidFill>
                  <a:schemeClr val="bg2">
                    <a:lumMod val="10000"/>
                  </a:schemeClr>
                </a:solidFill>
              </a:rPr>
              <a:t>= a + b</a:t>
            </a:r>
            <a:r>
              <a:rPr lang="en-US" sz="2500" baseline="-2500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US" sz="25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 X</a:t>
            </a:r>
            <a:r>
              <a:rPr lang="en-US" sz="2500" baseline="-25000" dirty="0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1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 + b</a:t>
            </a:r>
            <a:r>
              <a:rPr lang="en-US" sz="2500" baseline="-25000" dirty="0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2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  X</a:t>
            </a:r>
            <a:r>
              <a:rPr lang="en-US" sz="2500" baseline="-25000" dirty="0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2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 + … + </a:t>
            </a:r>
            <a:r>
              <a:rPr lang="en-US" sz="2500" dirty="0" err="1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b</a:t>
            </a:r>
            <a:r>
              <a:rPr lang="en-US" sz="2500" baseline="-25000" dirty="0" err="1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n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  </a:t>
            </a:r>
            <a:r>
              <a:rPr lang="en-US" sz="2500" dirty="0" err="1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X</a:t>
            </a:r>
            <a:r>
              <a:rPr lang="en-US" sz="2500" baseline="-25000" dirty="0" err="1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n</a:t>
            </a:r>
            <a:endParaRPr lang="en-US" sz="2500" baseline="-25000" dirty="0">
              <a:solidFill>
                <a:schemeClr val="bg2">
                  <a:lumMod val="10000"/>
                </a:schemeClr>
              </a:solidFill>
              <a:sym typeface="Symbol" pitchFamily="18" charset="2"/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	Независимые переменные могут коррелировать между собой (</a:t>
            </a:r>
            <a:r>
              <a:rPr lang="ru-RU" sz="2500" dirty="0" err="1">
                <a:solidFill>
                  <a:schemeClr val="bg2">
                    <a:lumMod val="10000"/>
                  </a:schemeClr>
                </a:solidFill>
              </a:rPr>
              <a:t>мультиколлинеарность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), что необходимо учитывать при определении коэффициентов уравнения регрессии. 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57787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33488"/>
            <a:ext cx="11057955" cy="777025"/>
          </a:xfrm>
        </p:spPr>
        <p:txBody>
          <a:bodyPr>
            <a:noAutofit/>
          </a:bodyPr>
          <a:lstStyle/>
          <a:p>
            <a:r>
              <a:rPr lang="ru-BY" sz="3200" b="1" dirty="0"/>
              <a:t>Добавление категориальных переменных в модель</a:t>
            </a:r>
            <a:endParaRPr lang="ru-RU" sz="32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6" y="2209580"/>
            <a:ext cx="11057955" cy="3848315"/>
          </a:xfrm>
        </p:spPr>
        <p:txBody>
          <a:bodyPr numCol="1"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Если переменная дихотомическая, то можно её добавить в регрессионную модель.</a:t>
            </a:r>
            <a:endParaRPr lang="ru-BY" sz="2400" dirty="0">
              <a:solidFill>
                <a:schemeClr val="bg2">
                  <a:lumMod val="10000"/>
                </a:schemeClr>
              </a:solidFill>
              <a:latin typeface="Arial" charset="0"/>
              <a:cs typeface="Arial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BY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Если переменная имеет больше двух значений необходимо перекодировать её </a:t>
            </a:r>
            <a:r>
              <a:rPr lang="ru-BY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в набор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фиктивны</a:t>
            </a:r>
            <a:r>
              <a:rPr lang="ru-BY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х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 переменны</a:t>
            </a:r>
            <a:r>
              <a:rPr lang="ru-BY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х, принимающих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 значения 0 и 1.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charset="0"/>
              </a:rPr>
              <a:t>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Создаётся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charset="0"/>
              </a:rPr>
              <a:t>n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-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charset="0"/>
              </a:rPr>
              <a:t>1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дихотомическая переменная, где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charset="0"/>
              </a:rPr>
              <a:t>n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число значений, принимаемых переменной.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	Не создаётся отдельная переменная для «базовой» или «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референтной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» категории, т.е. категории, с которой будет происходить сравнение остальных категорий. Эта может быть любая категория. Если нет предпочтений, то можно выбрать в качестве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референтной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 самую многочисленную группу.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HSE Sans" panose="02000000000000000000"/>
              <a:cs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235672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33488"/>
            <a:ext cx="11057955" cy="777025"/>
          </a:xfrm>
        </p:spPr>
        <p:txBody>
          <a:bodyPr>
            <a:noAutofit/>
          </a:bodyPr>
          <a:lstStyle/>
          <a:p>
            <a:r>
              <a:rPr lang="ru-RU" sz="3200" b="1" dirty="0"/>
              <a:t>Создание </a:t>
            </a:r>
            <a:r>
              <a:rPr lang="ru-RU" sz="3200" b="1" dirty="0" err="1"/>
              <a:t>дамми</a:t>
            </a:r>
            <a:r>
              <a:rPr lang="ru-RU" sz="3200" b="1" dirty="0"/>
              <a:t>-переменных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93133"/>
              </p:ext>
            </p:extLst>
          </p:nvPr>
        </p:nvGraphicFramePr>
        <p:xfrm>
          <a:off x="1084943" y="3707800"/>
          <a:ext cx="258898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986">
                  <a:extLst>
                    <a:ext uri="{9D8B030D-6E8A-4147-A177-3AD203B41FA5}">
                      <a16:colId xmlns:a16="http://schemas.microsoft.com/office/drawing/2014/main" val="3087387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Уровень образования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1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Высшее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13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Среднее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80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Послевузовское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Высшее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93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Среднее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16831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5897" y="1933624"/>
            <a:ext cx="106971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6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Исходная переменная «уровень образования» принимает следующие значения: нет (1), среднее (2), высшее (3), послевузовское (4).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Можно выбрать высшее образование как </a:t>
            </a:r>
            <a:r>
              <a:rPr lang="ru-RU" sz="2400" dirty="0" err="1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референтную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 группу.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34005"/>
              </p:ext>
            </p:extLst>
          </p:nvPr>
        </p:nvGraphicFramePr>
        <p:xfrm>
          <a:off x="5532364" y="3707800"/>
          <a:ext cx="575067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893">
                  <a:extLst>
                    <a:ext uri="{9D8B030D-6E8A-4147-A177-3AD203B41FA5}">
                      <a16:colId xmlns:a16="http://schemas.microsoft.com/office/drawing/2014/main" val="3087387295"/>
                    </a:ext>
                  </a:extLst>
                </a:gridCol>
                <a:gridCol w="1916893">
                  <a:extLst>
                    <a:ext uri="{9D8B030D-6E8A-4147-A177-3AD203B41FA5}">
                      <a16:colId xmlns:a16="http://schemas.microsoft.com/office/drawing/2014/main" val="1799744592"/>
                    </a:ext>
                  </a:extLst>
                </a:gridCol>
                <a:gridCol w="1916893">
                  <a:extLst>
                    <a:ext uri="{9D8B030D-6E8A-4147-A177-3AD203B41FA5}">
                      <a16:colId xmlns:a16="http://schemas.microsoft.com/office/drawing/2014/main" val="754273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Ed1</a:t>
                      </a:r>
                      <a:endParaRPr lang="ru-RU" sz="19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Ed2</a:t>
                      </a:r>
                      <a:endParaRPr lang="ru-RU" sz="19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Ed3</a:t>
                      </a:r>
                      <a:endParaRPr lang="ru-RU" sz="19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21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ru-RU" sz="19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ru-RU" sz="19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ru-RU" sz="19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13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80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93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168315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>
            <a:off x="3984171" y="4346475"/>
            <a:ext cx="1371600" cy="1368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2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19185"/>
            <a:ext cx="11057955" cy="777025"/>
          </a:xfrm>
        </p:spPr>
        <p:txBody>
          <a:bodyPr>
            <a:noAutofit/>
          </a:bodyPr>
          <a:lstStyle/>
          <a:p>
            <a:r>
              <a:rPr lang="ru-RU" sz="3500" b="1" dirty="0"/>
              <a:t>Коэффициент детерминации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991808" y="2000334"/>
            <a:ext cx="10246129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</a:rPr>
              <a:t>R-squared</a:t>
            </a:r>
            <a:endParaRPr lang="ru-RU" sz="2600" b="1" dirty="0">
              <a:solidFill>
                <a:schemeClr val="bg2">
                  <a:lumMod val="10000"/>
                </a:schemeClr>
              </a:solidFill>
              <a:latin typeface="HSE Sans" panose="02000000000000000000"/>
            </a:endParaRPr>
          </a:p>
          <a:p>
            <a:pPr algn="just"/>
            <a:endParaRPr lang="en-US" sz="2600" b="1" dirty="0">
              <a:solidFill>
                <a:schemeClr val="bg2">
                  <a:lumMod val="10000"/>
                </a:schemeClr>
              </a:solidFill>
              <a:latin typeface="HSE Sans" panose="02000000000000000000"/>
            </a:endParaRPr>
          </a:p>
          <a:p>
            <a:pPr algn="just"/>
            <a:r>
              <a:rPr lang="ru-RU" sz="2600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Лежит в диапазоне от 0 до 1. Интерпретируется как доля дисперсии зависимой переменной, «объяснённой» независимыми переменными.</a:t>
            </a: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</a:rPr>
              <a:t> </a:t>
            </a:r>
            <a:r>
              <a:rPr lang="ru-RU" sz="2600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Иначе говоря – доля объяснённого разброса в общем разбросе значений зависимой переменной.</a:t>
            </a:r>
            <a:endParaRPr lang="en-US" sz="2600" dirty="0">
              <a:solidFill>
                <a:schemeClr val="bg2">
                  <a:lumMod val="10000"/>
                </a:schemeClr>
              </a:solidFill>
              <a:latin typeface="HSE Sans" panose="02000000000000000000"/>
            </a:endParaRPr>
          </a:p>
          <a:p>
            <a:pPr algn="just"/>
            <a:endParaRPr lang="ru-RU" sz="2600" b="1" dirty="0">
              <a:solidFill>
                <a:schemeClr val="bg2">
                  <a:lumMod val="10000"/>
                </a:schemeClr>
              </a:solidFill>
              <a:latin typeface="Arial" charset="0"/>
            </a:endParaRPr>
          </a:p>
          <a:p>
            <a:pPr algn="just"/>
            <a:endParaRPr lang="en-US" sz="2200" b="1" dirty="0">
              <a:solidFill>
                <a:schemeClr val="bg2">
                  <a:lumMod val="10000"/>
                </a:schemeClr>
              </a:solidFill>
              <a:latin typeface="HSE Sans" panose="02000000000000000000"/>
            </a:endParaRPr>
          </a:p>
        </p:txBody>
      </p:sp>
      <p:pic>
        <p:nvPicPr>
          <p:cNvPr id="13" name="Picture 2" descr="Understanding R-squared visually. Multiple linear regression models are… |  by Ben Atki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38" y="4838428"/>
            <a:ext cx="6333071" cy="112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2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19185"/>
            <a:ext cx="11057955" cy="777025"/>
          </a:xfrm>
        </p:spPr>
        <p:txBody>
          <a:bodyPr>
            <a:noAutofit/>
          </a:bodyPr>
          <a:lstStyle/>
          <a:p>
            <a:r>
              <a:rPr lang="ru-RU" sz="3300" b="1" dirty="0"/>
              <a:t>Скорректированный коэффициент детерминации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585897" y="1800283"/>
            <a:ext cx="10246129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endParaRPr lang="en-US" sz="2200" b="1" dirty="0">
              <a:solidFill>
                <a:schemeClr val="bg2">
                  <a:lumMod val="10000"/>
                </a:schemeClr>
              </a:solidFill>
              <a:latin typeface="HSE Sans" panose="02000000000000000000"/>
            </a:endParaRPr>
          </a:p>
          <a:p>
            <a:pPr algn="just"/>
            <a:r>
              <a:rPr lang="en-US" sz="2600" b="1" dirty="0" err="1">
                <a:solidFill>
                  <a:schemeClr val="bg2">
                    <a:lumMod val="10000"/>
                  </a:schemeClr>
                </a:solidFill>
                <a:latin typeface="HSE Sans" panose="02000000000000000000"/>
              </a:rPr>
              <a:t>Adj</a:t>
            </a:r>
            <a:r>
              <a:rPr lang="en-US" sz="2600" b="1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</a:rPr>
              <a:t> R-squared</a:t>
            </a:r>
            <a:endParaRPr lang="ru-RU" sz="2600" b="1" dirty="0">
              <a:solidFill>
                <a:schemeClr val="bg2">
                  <a:lumMod val="10000"/>
                </a:schemeClr>
              </a:solidFill>
              <a:latin typeface="HSE Sans" panose="02000000000000000000"/>
            </a:endParaRPr>
          </a:p>
          <a:p>
            <a:pPr algn="just"/>
            <a:endParaRPr lang="en-US" sz="2600" dirty="0">
              <a:solidFill>
                <a:schemeClr val="bg2">
                  <a:lumMod val="10000"/>
                </a:schemeClr>
              </a:solidFill>
              <a:latin typeface="HSE Sans" panose="02000000000000000000"/>
            </a:endParaRPr>
          </a:p>
          <a:p>
            <a:pPr algn="just"/>
            <a:r>
              <a:rPr lang="ru-RU" sz="2600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Для сравнения моделей с разным числом факторов (независимых переменных) так, чтобы число факторов не влияло на статистику R-квадрат используется скорректированный коэффициент детерминации.</a:t>
            </a:r>
          </a:p>
          <a:p>
            <a:pPr algn="just"/>
            <a:endParaRPr lang="ru-RU" sz="2600" dirty="0">
              <a:solidFill>
                <a:schemeClr val="bg2">
                  <a:lumMod val="10000"/>
                </a:schemeClr>
              </a:solidFill>
              <a:latin typeface="Arial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605334" y="4730025"/>
            <a:ext cx="4578936" cy="1152128"/>
            <a:chOff x="971600" y="4025326"/>
            <a:chExt cx="4578936" cy="1152128"/>
          </a:xfrm>
        </p:grpSpPr>
        <p:pic>
          <p:nvPicPr>
            <p:cNvPr id="10" name="Рисунок 9" descr="Вырезка экрана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762"/>
            <a:stretch/>
          </p:blipFill>
          <p:spPr>
            <a:xfrm>
              <a:off x="971600" y="4025326"/>
              <a:ext cx="1045886" cy="1152128"/>
            </a:xfrm>
            <a:prstGeom prst="rect">
              <a:avLst/>
            </a:prstGeom>
          </p:spPr>
        </p:pic>
        <p:pic>
          <p:nvPicPr>
            <p:cNvPr id="11" name="Рисунок 10" descr="Вырезка экрана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872"/>
            <a:stretch/>
          </p:blipFill>
          <p:spPr>
            <a:xfrm>
              <a:off x="1608291" y="4025326"/>
              <a:ext cx="3942245" cy="1152128"/>
            </a:xfrm>
            <a:prstGeom prst="rect">
              <a:avLst/>
            </a:prstGeom>
          </p:spPr>
        </p:pic>
      </p:grpSp>
      <p:sp>
        <p:nvSpPr>
          <p:cNvPr id="12" name="Содержимое 2"/>
          <p:cNvSpPr txBox="1">
            <a:spLocks/>
          </p:cNvSpPr>
          <p:nvPr/>
        </p:nvSpPr>
        <p:spPr>
          <a:xfrm>
            <a:off x="1980847" y="5344200"/>
            <a:ext cx="7096832" cy="1341605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spcBef>
                <a:spcPct val="50000"/>
              </a:spcBef>
              <a:buFont typeface="Wingdings 2"/>
              <a:buNone/>
            </a:pPr>
            <a:endParaRPr lang="ru-RU" sz="2000" dirty="0">
              <a:latin typeface="Arial" charset="0"/>
            </a:endParaRPr>
          </a:p>
          <a:p>
            <a:pPr marL="0" indent="0" algn="just">
              <a:spcBef>
                <a:spcPct val="50000"/>
              </a:spcBef>
              <a:buFont typeface="Wingdings 2"/>
              <a:buNone/>
            </a:pP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где </a:t>
            </a:r>
            <a:r>
              <a:rPr lang="ru-RU" sz="2000" i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</a:rPr>
              <a:t> — количество наблюдений, а k — количество параметров.</a:t>
            </a:r>
            <a:endParaRPr lang="ru-RU" sz="2000" dirty="0">
              <a:solidFill>
                <a:schemeClr val="bg2">
                  <a:lumMod val="1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2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19185"/>
            <a:ext cx="11057955" cy="777025"/>
          </a:xfrm>
        </p:spPr>
        <p:txBody>
          <a:bodyPr>
            <a:noAutofit/>
          </a:bodyPr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  <a:t>статистика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585897" y="1930915"/>
            <a:ext cx="10680817" cy="398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	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F-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статистика и соответствующий ей уровень значимости позволяют оценить статистическую значимость регрессионной модели. Проверяется нулевая гипотеза о том, что все коэффициенты регрессии равны нулю. В этом случае модель не имеет предсказательной силы. По сути,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-тест сравнивает вашу модель с моделью среднего (содержит только константу, предсказывает все значения зависимой переменной на основе среднего значения) и позволяет понять произойдёт ли значимое улучшение точности предсказания при добавлении в модель предикторов.</a:t>
            </a:r>
            <a:endParaRPr lang="en-US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3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300" b="1" dirty="0">
              <a:solidFill>
                <a:schemeClr val="bg2">
                  <a:lumMod val="10000"/>
                </a:schemeClr>
              </a:solidFill>
              <a:latin typeface="HSE Sans" panose="02000000000000000000"/>
            </a:endParaRP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0" r="41278" b="58070"/>
          <a:stretch/>
        </p:blipFill>
        <p:spPr>
          <a:xfrm>
            <a:off x="3610581" y="5047688"/>
            <a:ext cx="5298622" cy="14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9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 bwMode="auto"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/>
              <a:t>НИС "Анализ данных в </a:t>
            </a:r>
            <a:r>
              <a:rPr lang="en" sz="1200" dirty="0"/>
              <a:t>Python"</a:t>
            </a:r>
            <a:endParaRPr lang="ru-RU" sz="12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 bwMode="auto"/>
        <p:txBody>
          <a:bodyPr vert="horz" lIns="0" tIns="0" rIns="0" bIns="0" rtlCol="0">
            <a:noAutofit/>
          </a:bodyPr>
          <a:lstStyle/>
          <a:p>
            <a:r>
              <a:rPr lang="ru-RU" sz="1200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>
          <a:xfrm>
            <a:off x="585897" y="1317157"/>
            <a:ext cx="11057955" cy="777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  <a:t>Средняя абсолютная ошибка (</a:t>
            </a:r>
            <a:r>
              <a:rPr lang="en" sz="3300" b="1" dirty="0">
                <a:latin typeface="Arial" panose="020B0604020202020204" pitchFamily="34" charset="0"/>
                <a:cs typeface="Arial" panose="020B0604020202020204" pitchFamily="34" charset="0"/>
              </a:rPr>
              <a:t>Mean Absolute Error)</a:t>
            </a:r>
            <a:br>
              <a:rPr lang="en" sz="33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" sz="3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" sz="37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 bwMode="auto">
          <a:xfrm>
            <a:off x="718453" y="2276872"/>
            <a:ext cx="10792842" cy="3848315"/>
          </a:xfrm>
        </p:spPr>
        <p:txBody>
          <a:bodyPr numCol="1"/>
          <a:lstStyle/>
          <a:p>
            <a:pPr algn="just"/>
            <a:r>
              <a:rPr lang="en" sz="28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	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Рассчитывается как среднее абсолютных разностей между фактическим значением зависимой переменной и значением, предсказанным моделью.</a:t>
            </a:r>
          </a:p>
          <a:p>
            <a:pPr algn="l"/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00"/>
              </a:lnSpc>
            </a:pPr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00"/>
              </a:lnSpc>
            </a:pPr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00"/>
              </a:lnSpc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 </a:t>
            </a:r>
            <a:r>
              <a:rPr lang="en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 —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число наблюдений, </a:t>
            </a:r>
          </a:p>
          <a:p>
            <a:pPr algn="l">
              <a:lnSpc>
                <a:spcPts val="2100"/>
              </a:lnSpc>
            </a:pPr>
            <a:r>
              <a:rPr lang="en" sz="2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" sz="2300" baseline="-25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en-US" sz="2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фактическое значение зависимой переменной для </a:t>
            </a:r>
            <a:r>
              <a:rPr lang="en" sz="2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 наблюдения, </a:t>
            </a:r>
          </a:p>
          <a:p>
            <a:pPr algn="l">
              <a:lnSpc>
                <a:spcPts val="2100"/>
              </a:lnSpc>
            </a:pPr>
            <a:r>
              <a:rPr lang="cy-GB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ŷ</a:t>
            </a:r>
            <a:r>
              <a:rPr lang="en-US" sz="2300" baseline="-25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предсказанное моделью значение зависимой переменной .</a:t>
            </a:r>
          </a:p>
          <a:p>
            <a:pPr algn="just">
              <a:defRPr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 bwMode="auto"/>
        <p:txBody>
          <a:bodyPr vert="horz" lIns="0" tIns="0" rIns="0" bIns="0" rtlCol="0">
            <a:noAutofit/>
          </a:bodyPr>
          <a:lstStyle/>
          <a:p>
            <a:r>
              <a:rPr lang="ru-RU" sz="1200" dirty="0"/>
              <a:t>Линейная регрессия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1F196E-A28C-69D5-E49F-D0E1F318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50" y="3422650"/>
            <a:ext cx="12700" cy="127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текст, 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4C85B5D2-988B-E921-4DD6-DE05EF644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57" y="3081402"/>
            <a:ext cx="3355973" cy="1277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 bwMode="auto"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/>
              <a:t>НИС "Анализ данных в </a:t>
            </a:r>
            <a:r>
              <a:rPr lang="en" sz="1200" dirty="0"/>
              <a:t>Python"</a:t>
            </a:r>
            <a:endParaRPr lang="ru-RU" sz="12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 bwMode="auto"/>
        <p:txBody>
          <a:bodyPr vert="horz" lIns="0" tIns="0" rIns="0" bIns="0" rtlCol="0">
            <a:noAutofit/>
          </a:bodyPr>
          <a:lstStyle/>
          <a:p>
            <a:r>
              <a:rPr lang="ru-RU" sz="1200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>
          <a:xfrm>
            <a:off x="585897" y="1317157"/>
            <a:ext cx="11057955" cy="777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300" b="1" dirty="0">
                <a:latin typeface="Arial"/>
                <a:cs typeface="Arial"/>
              </a:rPr>
              <a:t>Среднеквадратичная ошибка (</a:t>
            </a:r>
            <a:r>
              <a:rPr lang="en" sz="3300" b="1" dirty="0">
                <a:latin typeface="Arial"/>
                <a:cs typeface="Arial"/>
              </a:rPr>
              <a:t>Mean Squared Error) </a:t>
            </a:r>
            <a:br>
              <a:rPr lang="en" sz="3300" b="1" dirty="0">
                <a:latin typeface="Arial"/>
                <a:cs typeface="Arial"/>
              </a:rPr>
            </a:br>
            <a:br>
              <a:rPr lang="en" sz="3300" b="1" dirty="0">
                <a:latin typeface="Arial"/>
                <a:cs typeface="Arial"/>
              </a:rPr>
            </a:br>
            <a:endParaRPr lang="ru-RU" sz="3300" b="1" dirty="0">
              <a:latin typeface="Arial"/>
              <a:cs typeface="Arial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 bwMode="auto">
          <a:xfrm>
            <a:off x="718453" y="2316989"/>
            <a:ext cx="10792842" cy="3848315"/>
          </a:xfrm>
        </p:spPr>
        <p:txBody>
          <a:bodyPr numCol="1"/>
          <a:lstStyle/>
          <a:p>
            <a:pPr algn="just"/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Применяется в случаях, когда требуется подчеркнуть большие ошибки и выбрать модель, которая дает меньше именно больших ошибок. Большие значения ошибок становятся заметнее за счет квадратичной зависимости.</a:t>
            </a:r>
          </a:p>
          <a:p>
            <a:pPr algn="l"/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 </a:t>
            </a:r>
            <a:r>
              <a:rPr lang="en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 —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наблюдений, </a:t>
            </a:r>
          </a:p>
          <a:p>
            <a:pPr algn="l">
              <a:lnSpc>
                <a:spcPts val="2100"/>
              </a:lnSpc>
            </a:pPr>
            <a:r>
              <a:rPr lang="en" sz="2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" sz="2300" baseline="-25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en-US" sz="2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фактическое значение зависимой переменной для </a:t>
            </a:r>
            <a:r>
              <a:rPr lang="en" sz="2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 наблюдения, </a:t>
            </a:r>
          </a:p>
          <a:p>
            <a:pPr algn="l">
              <a:lnSpc>
                <a:spcPts val="2100"/>
              </a:lnSpc>
            </a:pPr>
            <a:r>
              <a:rPr lang="cy-GB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ŷ</a:t>
            </a:r>
            <a:r>
              <a:rPr lang="en-US" sz="2300" baseline="-25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предсказанное моделью значение зависимой переменной.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 bwMode="auto"/>
        <p:txBody>
          <a:bodyPr vert="horz" lIns="0" tIns="0" rIns="0" bIns="0" rtlCol="0">
            <a:noAutofit/>
          </a:bodyPr>
          <a:lstStyle/>
          <a:p>
            <a:r>
              <a:rPr lang="ru-RU" sz="1200" dirty="0"/>
              <a:t>Линейная регрессия</a:t>
            </a:r>
          </a:p>
        </p:txBody>
      </p:sp>
      <p:pic>
        <p:nvPicPr>
          <p:cNvPr id="8" name="Рисунок 7" descr="Изображение выглядит как Шрифт, текст, 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6FE0D314-130F-4DDF-0B47-D67C7B58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57" y="3543750"/>
            <a:ext cx="4851447" cy="13947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 bwMode="auto"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sz="1200" dirty="0"/>
              <a:t>НИС "Анализ данных в </a:t>
            </a:r>
            <a:r>
              <a:rPr lang="en" sz="1200" dirty="0"/>
              <a:t>Python"</a:t>
            </a:r>
            <a:endParaRPr lang="ru-RU" sz="12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 bwMode="auto"/>
        <p:txBody>
          <a:bodyPr vert="horz" lIns="0" tIns="0" rIns="0" bIns="0" rtlCol="0">
            <a:noAutofit/>
          </a:bodyPr>
          <a:lstStyle/>
          <a:p>
            <a:r>
              <a:rPr lang="ru-RU" sz="1200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>
          <a:xfrm>
            <a:off x="585897" y="1317157"/>
            <a:ext cx="11057955" cy="777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300" b="1" dirty="0">
                <a:latin typeface="Arial"/>
                <a:cs typeface="Arial"/>
              </a:rPr>
              <a:t>Корень из среднеквадратичной ошибки (</a:t>
            </a:r>
            <a:r>
              <a:rPr lang="en" sz="3300" b="1" dirty="0">
                <a:latin typeface="Arial"/>
                <a:cs typeface="Arial"/>
              </a:rPr>
              <a:t>Root Mean Squared Error) </a:t>
            </a:r>
            <a:br>
              <a:rPr lang="en" sz="3300" b="1" dirty="0">
                <a:latin typeface="Arial"/>
                <a:cs typeface="Arial"/>
              </a:rPr>
            </a:br>
            <a:br>
              <a:rPr lang="en" sz="3300" b="1" dirty="0">
                <a:latin typeface="Arial"/>
                <a:cs typeface="Arial"/>
              </a:rPr>
            </a:br>
            <a:endParaRPr lang="ru-RU" sz="3300" b="1" dirty="0">
              <a:latin typeface="Arial"/>
              <a:cs typeface="Arial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 bwMode="auto">
          <a:xfrm>
            <a:off x="585897" y="2460965"/>
            <a:ext cx="10792842" cy="3848315"/>
          </a:xfrm>
        </p:spPr>
        <p:txBody>
          <a:bodyPr numCol="1"/>
          <a:lstStyle/>
          <a:p>
            <a:pPr algn="just">
              <a:defRPr/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Вычисляется как квадратный корень из </a:t>
            </a:r>
            <a:r>
              <a:rPr lang="en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MSE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.</a:t>
            </a:r>
          </a:p>
          <a:p>
            <a:pPr algn="just">
              <a:defRPr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algn="just">
              <a:defRPr/>
            </a:pPr>
            <a:endParaRPr lang="ru-RU" sz="24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algn="just">
              <a:defRPr/>
            </a:pPr>
            <a:r>
              <a:rPr lang="en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RMSE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также штрафует за большие ошибки, но в отличие от </a:t>
            </a:r>
            <a:r>
              <a:rPr lang="en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MSE,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масштаб ошибки аналогичен исходным данным, что облегчает интерпретацию. Это делает </a:t>
            </a:r>
            <a:r>
              <a:rPr lang="en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RMSE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хорошим выбором для многих практических задач, где важна интерпретируемость результата.</a:t>
            </a:r>
          </a:p>
          <a:p>
            <a:pPr algn="just">
              <a:defRPr/>
            </a:pPr>
            <a:endParaRPr lang="ru-RU" sz="28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 bwMode="auto"/>
        <p:txBody>
          <a:bodyPr vert="horz" lIns="0" tIns="0" rIns="0" bIns="0" rtlCol="0">
            <a:noAutofit/>
          </a:bodyPr>
          <a:lstStyle/>
          <a:p>
            <a:r>
              <a:rPr lang="ru-RU" sz="1200" dirty="0"/>
              <a:t>Линейная регрессия</a:t>
            </a:r>
          </a:p>
        </p:txBody>
      </p:sp>
      <p:pic>
        <p:nvPicPr>
          <p:cNvPr id="9" name="Рисунок 8" descr="Изображение выглядит как Шрифт, текст, белый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C4BE9B8-83D4-D44C-2904-5CE6ACCE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41" y="2857499"/>
            <a:ext cx="4446103" cy="15157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19185"/>
            <a:ext cx="11057955" cy="777025"/>
          </a:xfrm>
        </p:spPr>
        <p:txBody>
          <a:bodyPr>
            <a:noAutofit/>
          </a:bodyPr>
          <a:lstStyle/>
          <a:p>
            <a:r>
              <a:rPr lang="ru-RU" sz="3300" b="1" dirty="0"/>
              <a:t>Информационный критерий </a:t>
            </a:r>
            <a:r>
              <a:rPr lang="ru-RU" sz="3300" b="1" dirty="0" err="1"/>
              <a:t>Акаике</a:t>
            </a:r>
            <a:br>
              <a:rPr lang="ru-RU" sz="3300" b="1" dirty="0"/>
            </a:br>
            <a:endParaRPr lang="ru-RU" sz="33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6237" y="1888433"/>
            <a:ext cx="10033906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Применяется для выбора из нескольких альтернативных статистических моделей. </a:t>
            </a:r>
            <a:r>
              <a:rPr lang="ru-BY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Критерий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 вознаграждает за качество приближения</a:t>
            </a:r>
            <a:r>
              <a:rPr lang="ru-BY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и штрафует за использование излишнего количества параметров модели. Считается, что наилучшей будет модель с наименьшим значением критерия AIC. Абсолютное значение AIC не имеет смысла — он указывает только на относительный порядок сравниваемых моделей.</a:t>
            </a:r>
          </a:p>
          <a:p>
            <a:pPr algn="just"/>
            <a:endParaRPr lang="ru-RU" sz="2300" dirty="0">
              <a:solidFill>
                <a:schemeClr val="bg2">
                  <a:lumMod val="10000"/>
                </a:schemeClr>
              </a:solidFill>
              <a:latin typeface="HSE Sans" panose="02000000000000000000" pitchFamily="2" charset="0"/>
            </a:endParaRPr>
          </a:p>
          <a:p>
            <a:pPr algn="just"/>
            <a:endParaRPr lang="ru-RU" sz="2300" dirty="0">
              <a:solidFill>
                <a:schemeClr val="bg2">
                  <a:lumMod val="10000"/>
                </a:schemeClr>
              </a:solidFill>
              <a:latin typeface="HSE Sans" panose="02000000000000000000" pitchFamily="2" charset="0"/>
            </a:endParaRPr>
          </a:p>
          <a:p>
            <a:pPr algn="just"/>
            <a:endParaRPr lang="ru-RU" sz="2300" dirty="0">
              <a:solidFill>
                <a:schemeClr val="bg2">
                  <a:lumMod val="10000"/>
                </a:schemeClr>
              </a:solidFill>
              <a:latin typeface="HSE Sans" panose="02000000000000000000" pitchFamily="2" charset="0"/>
            </a:endParaRPr>
          </a:p>
          <a:p>
            <a:pPr algn="just"/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RSS – </a:t>
            </a:r>
            <a:r>
              <a:rPr lang="en-SL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Residual Sum of Squares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,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n –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число наблюдений, </a:t>
            </a:r>
            <a:b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</a:b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k –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число параметров модели</a:t>
            </a:r>
          </a:p>
        </p:txBody>
      </p:sp>
      <p:pic>
        <p:nvPicPr>
          <p:cNvPr id="9" name="Рисунок 8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9" b="10976"/>
          <a:stretch/>
        </p:blipFill>
        <p:spPr>
          <a:xfrm>
            <a:off x="1303538" y="4024129"/>
            <a:ext cx="2468362" cy="967892"/>
          </a:xfrm>
          <a:prstGeom prst="rect">
            <a:avLst/>
          </a:prstGeom>
        </p:spPr>
      </p:pic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4"/>
          <a:stretch/>
        </p:blipFill>
        <p:spPr>
          <a:xfrm>
            <a:off x="4994066" y="4170590"/>
            <a:ext cx="4723910" cy="8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51842"/>
            <a:ext cx="11057955" cy="777025"/>
          </a:xfrm>
        </p:spPr>
        <p:txBody>
          <a:bodyPr>
            <a:noAutofit/>
          </a:bodyPr>
          <a:lstStyle/>
          <a:p>
            <a:r>
              <a:rPr lang="ru-RU" sz="3500" b="1" dirty="0"/>
              <a:t>Регрессионный анализ</a:t>
            </a:r>
            <a:br>
              <a:rPr lang="ru-RU" sz="3500" b="1" dirty="0"/>
            </a:br>
            <a:endParaRPr lang="ru-RU" sz="35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078947"/>
            <a:ext cx="10974038" cy="3848315"/>
          </a:xfrm>
        </p:spPr>
        <p:txBody>
          <a:bodyPr numCol="1"/>
          <a:lstStyle/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	Позволяет выявить статистическую взаимосвязь между исследуемыми переменными и математическую формулу функции зависимости переменных. Результаты регрессионного анализа могут быть использованы для прогнозирования изменения значений количественной переменной.	Использование результатов регрессионного анализа для прогнозирования предполагает ряд ограничений:</a:t>
            </a: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1. Необходимо убедиться не только в статистической, но и в каузальной взаимосвязи двух переменных;</a:t>
            </a: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2. Необходимо убедиться, что внешние эффекты не оказывают влияния на изменение одной из переменных.</a:t>
            </a: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3284004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14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/>
              <a:t>Оценка регрессионной модели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585898" y="2051304"/>
            <a:ext cx="1063183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Если модель хорошо отражает реальность, то остатки должны появляться случайно (не систематически), подчиняться нормальному распределению и не коррелировать с зависимой переменной.</a:t>
            </a:r>
          </a:p>
          <a:p>
            <a:pPr algn="just"/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	</a:t>
            </a:r>
            <a:r>
              <a:rPr lang="ru-RU" sz="2500" dirty="0" err="1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Мультиколлинеарность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 – это состояние высокой степени корреляции между независимыми переменными, входящими в модель. Рекомендуется не включать в регрессионную модель связанные между собой независимые переменные.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Одним из способов решения проблемы </a:t>
            </a:r>
            <a:r>
              <a:rPr lang="ru-RU" sz="2500" dirty="0" err="1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мультиколлинеарности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 может быть проведение предварительного факторного анализа предикторов. </a:t>
            </a:r>
            <a:endParaRPr lang="en-US" sz="2500" dirty="0">
              <a:solidFill>
                <a:schemeClr val="bg2">
                  <a:lumMod val="10000"/>
                </a:schemeClr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2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88554"/>
            <a:ext cx="11057955" cy="777025"/>
          </a:xfrm>
        </p:spPr>
        <p:txBody>
          <a:bodyPr>
            <a:normAutofit/>
          </a:bodyPr>
          <a:lstStyle/>
          <a:p>
            <a:r>
              <a:rPr lang="ru-BY" sz="3500" b="1" dirty="0"/>
              <a:t>Мультиколл</a:t>
            </a:r>
            <a:r>
              <a:rPr lang="ru-RU" sz="3500" b="1" dirty="0"/>
              <a:t>и</a:t>
            </a:r>
            <a:r>
              <a:rPr lang="ru-BY" sz="3500" b="1" dirty="0"/>
              <a:t>неарность</a:t>
            </a:r>
            <a:endParaRPr lang="ru-RU" sz="35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718458" y="1969660"/>
            <a:ext cx="10499272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None/>
              <a:defRPr/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Ситуация высокой корреляции между независимыми переменными. Оценить можно посчитав корреляции между переменными (не должны превышать 0,75) или коэффициент вздутия дисперсии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VIF (variance-inflation</a:t>
            </a:r>
            <a:r>
              <a:rPr lang="ru-BY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factor).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Показывает силу корреляции переменной с другими независимыми переменными. Для каждой независимой переменной строится регрессия, в которой она является зависимой переменной, а остальные предикторы модели независимыми переменными.</a:t>
            </a:r>
            <a:r>
              <a:rPr lang="en-SL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Таким образом оценивается процент вариации предиктора, объясняемой другими предикторами.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VIF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не должен превышать 10. </a:t>
            </a:r>
            <a:r>
              <a:rPr lang="ru-RU" sz="23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Tolerance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= 1 /</a:t>
            </a:r>
            <a:r>
              <a:rPr lang="ru-BY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VIF. </a:t>
            </a: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074" name="Picture 2" descr="Multicollinearity and Variance Inflation Factor | K2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957" y="5241454"/>
            <a:ext cx="7815188" cy="131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5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14"/>
            <a:ext cx="11057955" cy="777025"/>
          </a:xfrm>
        </p:spPr>
        <p:txBody>
          <a:bodyPr>
            <a:noAutofit/>
          </a:bodyPr>
          <a:lstStyle/>
          <a:p>
            <a:r>
              <a:rPr lang="ru-RU" sz="3500" b="1" dirty="0" err="1"/>
              <a:t>Гетероскедастичность</a:t>
            </a:r>
            <a:br>
              <a:rPr lang="ru-RU" sz="3500" b="1" dirty="0"/>
            </a:br>
            <a:endParaRPr lang="ru-RU" sz="35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971600" y="2116620"/>
            <a:ext cx="10246129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en-US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u-RU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Непостоянство дисперсии остатков. Дисперсия остатков не случайна по отношению к зависимой переменной.</a:t>
            </a:r>
          </a:p>
          <a:p>
            <a:pPr algn="just">
              <a:buFont typeface="Arial" charset="0"/>
              <a:buNone/>
              <a:defRPr/>
            </a:pPr>
            <a:r>
              <a:rPr lang="ru-RU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</a:p>
          <a:p>
            <a:pPr algn="just">
              <a:buFont typeface="Arial" charset="0"/>
              <a:buNone/>
              <a:defRPr/>
            </a:pPr>
            <a:r>
              <a:rPr lang="ru-RU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	Можно выявить на диаграмме р</a:t>
            </a:r>
            <a:r>
              <a:rPr lang="ru-BY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ассеяния </a:t>
            </a:r>
            <a:r>
              <a:rPr lang="ru-RU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между стандартизированными остатками и предсказанными значениями зависимой переменной.  Графическая зависимость будет указывать на наличие </a:t>
            </a:r>
            <a:r>
              <a:rPr lang="ru-RU" sz="2600" dirty="0" err="1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гетероскедастичности</a:t>
            </a:r>
            <a:r>
              <a:rPr lang="ru-RU" sz="26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600" dirty="0">
              <a:solidFill>
                <a:schemeClr val="bg2">
                  <a:lumMod val="10000"/>
                </a:schemeClr>
              </a:solidFill>
              <a:latin typeface="HSE Sans" panose="02000000000000000000"/>
              <a:cs typeface="Arial" pitchFamily="34" charset="0"/>
            </a:endParaRPr>
          </a:p>
          <a:p>
            <a:pPr>
              <a:buNone/>
              <a:defRPr/>
            </a:pPr>
            <a:endParaRPr lang="ru-RU" sz="2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3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14"/>
            <a:ext cx="11057955" cy="777025"/>
          </a:xfrm>
        </p:spPr>
        <p:txBody>
          <a:bodyPr>
            <a:noAutofit/>
          </a:bodyPr>
          <a:lstStyle/>
          <a:p>
            <a:r>
              <a:rPr lang="ru-RU" sz="3500" b="1" dirty="0" err="1"/>
              <a:t>Гетероскедастичность</a:t>
            </a:r>
            <a:r>
              <a:rPr lang="ru-BY" sz="3500" b="1" dirty="0"/>
              <a:t> на графике</a:t>
            </a:r>
            <a:br>
              <a:rPr lang="ru-RU" sz="3500" b="1" dirty="0"/>
            </a:br>
            <a:endParaRPr lang="ru-RU" sz="35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pic>
        <p:nvPicPr>
          <p:cNvPr id="1026" name="Picture 2" descr="Гомоскедастичность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8" y="2293285"/>
            <a:ext cx="51625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Гетероскедастичность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2" y="2340022"/>
            <a:ext cx="52959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17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14"/>
            <a:ext cx="11057955" cy="777025"/>
          </a:xfrm>
        </p:spPr>
        <p:txBody>
          <a:bodyPr>
            <a:noAutofit/>
          </a:bodyPr>
          <a:lstStyle/>
          <a:p>
            <a:r>
              <a:rPr lang="ru-RU" sz="3500" b="1" dirty="0" err="1"/>
              <a:t>Гетероскедастичность</a:t>
            </a:r>
            <a:r>
              <a:rPr lang="ru-BY" sz="3500" b="1" dirty="0"/>
              <a:t> на графике</a:t>
            </a:r>
            <a:br>
              <a:rPr lang="ru-RU" sz="3500" b="1" dirty="0"/>
            </a:br>
            <a:endParaRPr lang="ru-RU" sz="35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 t="22173" r="36725" b="14532"/>
          <a:stretch>
            <a:fillRect/>
          </a:stretch>
        </p:blipFill>
        <p:spPr bwMode="auto">
          <a:xfrm>
            <a:off x="2843256" y="1894114"/>
            <a:ext cx="6039486" cy="468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522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14"/>
            <a:ext cx="11057955" cy="777025"/>
          </a:xfrm>
        </p:spPr>
        <p:txBody>
          <a:bodyPr>
            <a:noAutofit/>
          </a:bodyPr>
          <a:lstStyle/>
          <a:p>
            <a:r>
              <a:rPr lang="ru-RU" sz="3500" b="1" dirty="0"/>
              <a:t>Диагностика модели: выбросы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716" y="2012539"/>
            <a:ext cx="7272337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037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14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/>
              <a:t>Диагностика модели: влияющие наблюдения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2012539"/>
            <a:ext cx="4856757" cy="450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784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26669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2579913" y="4376054"/>
            <a:ext cx="1616525" cy="3592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285442" y="3692256"/>
            <a:ext cx="1102734" cy="667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947746" y="2369642"/>
            <a:ext cx="2675392" cy="13389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Константа – значение зависимой переменной, когда все предикторы равны нулю</a:t>
            </a:r>
          </a:p>
        </p:txBody>
      </p:sp>
    </p:spTree>
    <p:extLst>
      <p:ext uri="{BB962C8B-B14F-4D97-AF65-F5344CB8AC3E}">
        <p14:creationId xmlns:p14="http://schemas.microsoft.com/office/powerpoint/2010/main" val="272659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75651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3439" y="2655845"/>
            <a:ext cx="4385574" cy="13389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Коэффициент при переменной означает, что</a:t>
            </a:r>
            <a:r>
              <a:rPr lang="en-US" dirty="0"/>
              <a:t> </a:t>
            </a:r>
            <a:r>
              <a:rPr lang="ru-RU" dirty="0"/>
              <a:t>увеличение её значения на единицу приведёт к росту значения  зависимой переменной на 65,6 единиц</a:t>
            </a:r>
          </a:p>
        </p:txBody>
      </p:sp>
      <p:sp>
        <p:nvSpPr>
          <p:cNvPr id="5" name="Овал 4"/>
          <p:cNvSpPr/>
          <p:nvPr/>
        </p:nvSpPr>
        <p:spPr>
          <a:xfrm>
            <a:off x="2991977" y="4629604"/>
            <a:ext cx="1191986" cy="3592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236449" y="3994788"/>
            <a:ext cx="890465" cy="667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79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46861" y="2195744"/>
            <a:ext cx="2920981" cy="13389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Коэффициенты регрессионной модели, на их основе формируется уравнение регрессии.</a:t>
            </a:r>
          </a:p>
        </p:txBody>
      </p:sp>
      <p:sp>
        <p:nvSpPr>
          <p:cNvPr id="5" name="Овал 4"/>
          <p:cNvSpPr/>
          <p:nvPr/>
        </p:nvSpPr>
        <p:spPr>
          <a:xfrm>
            <a:off x="2481386" y="4327012"/>
            <a:ext cx="1796700" cy="12189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4" idx="2"/>
          </p:cNvCxnSpPr>
          <p:nvPr/>
        </p:nvCxnSpPr>
        <p:spPr>
          <a:xfrm>
            <a:off x="2507352" y="3534687"/>
            <a:ext cx="767671" cy="792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5176157" y="2734317"/>
            <a:ext cx="6564086" cy="13389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Уравнение регрессии: </a:t>
            </a:r>
            <a:r>
              <a:rPr lang="en-US" sz="2000" dirty="0" err="1"/>
              <a:t>SalePrice</a:t>
            </a:r>
            <a:r>
              <a:rPr lang="en-US" sz="2000" dirty="0"/>
              <a:t> = -31320 + 65</a:t>
            </a:r>
            <a:r>
              <a:rPr lang="ru-RU" sz="2000" dirty="0"/>
              <a:t>,6*</a:t>
            </a:r>
            <a:r>
              <a:rPr lang="en-US" sz="2000" dirty="0" err="1"/>
              <a:t>GrLivArea</a:t>
            </a:r>
            <a:r>
              <a:rPr lang="en-US" sz="2000" dirty="0"/>
              <a:t> + 33650*</a:t>
            </a:r>
            <a:r>
              <a:rPr lang="en-US" sz="2000" dirty="0" err="1"/>
              <a:t>GarageCars</a:t>
            </a:r>
            <a:r>
              <a:rPr lang="en-US" sz="2000" dirty="0"/>
              <a:t> + 50</a:t>
            </a:r>
            <a:r>
              <a:rPr lang="ru-RU" sz="2000" dirty="0"/>
              <a:t>,5*</a:t>
            </a:r>
            <a:r>
              <a:rPr lang="en-US" sz="2000" dirty="0" err="1"/>
              <a:t>TotalBsmtSF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174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19185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/>
              <a:t>Простая линейная регрессия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585896" y="2029961"/>
            <a:ext cx="11057955" cy="3848315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	Позволяет выразить линейную связь между переменными в виде уравнения прямой:</a:t>
            </a:r>
          </a:p>
          <a:p>
            <a:pPr algn="ctr">
              <a:spcBef>
                <a:spcPts val="0"/>
              </a:spcBef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</a:rPr>
              <a:t>Y = a + b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  <a:sym typeface="Symbol" pitchFamily="18" charset="2"/>
              </a:rPr>
              <a:t>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</a:rPr>
              <a:t> X</a:t>
            </a: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endParaRPr lang="en-US" sz="23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где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 – независимая переменная (предиктор); </a:t>
            </a:r>
          </a:p>
          <a:p>
            <a:pPr lvl="1">
              <a:spcBef>
                <a:spcPts val="0"/>
              </a:spcBef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</a:rPr>
              <a:t>Y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 – зависимая переменная;</a:t>
            </a:r>
          </a:p>
          <a:p>
            <a:pPr lvl="1" algn="just">
              <a:spcBef>
                <a:spcPts val="0"/>
              </a:spcBef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 – постоянные величины (параметры модели).</a:t>
            </a:r>
          </a:p>
          <a:p>
            <a:pPr algn="just">
              <a:spcBef>
                <a:spcPts val="0"/>
              </a:spcBef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	Параметры модели определяются с помощью метода наименьших квадратов. Для того, чтобы оценить насколько хорошо прямая выражает связь между переменными, полезно изучить диаграмму рассеяния, чтобы убедиться в наличии линейной связи и обнаружить выбросы, которые могут существенно исказить результат.</a:t>
            </a:r>
          </a:p>
          <a:p>
            <a:pPr>
              <a:spcBef>
                <a:spcPts val="0"/>
              </a:spcBef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 algn="just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614026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18821" y="2486854"/>
            <a:ext cx="2675392" cy="13389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Стандартные ошибки коэффициентов регрессии</a:t>
            </a:r>
          </a:p>
        </p:txBody>
      </p:sp>
      <p:sp>
        <p:nvSpPr>
          <p:cNvPr id="5" name="Овал 4"/>
          <p:cNvSpPr/>
          <p:nvPr/>
        </p:nvSpPr>
        <p:spPr>
          <a:xfrm>
            <a:off x="4114800" y="4231948"/>
            <a:ext cx="1414463" cy="13687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endCxn id="5" idx="1"/>
          </p:cNvCxnSpPr>
          <p:nvPr/>
        </p:nvCxnSpPr>
        <p:spPr>
          <a:xfrm>
            <a:off x="3557135" y="3857000"/>
            <a:ext cx="764808" cy="575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25" t="16961" r="5236" b="24788"/>
          <a:stretch/>
        </p:blipFill>
        <p:spPr>
          <a:xfrm>
            <a:off x="6053398" y="2780769"/>
            <a:ext cx="3869871" cy="1045028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34290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5529262" y="4196443"/>
            <a:ext cx="1443037" cy="13879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669465" y="3985461"/>
            <a:ext cx="890465" cy="667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439306" y="2663556"/>
                <a:ext cx="2675392" cy="133894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L" sz="4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SL" sz="4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L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L" sz="4000" b="0" i="1" smtClean="0">
                            <a:latin typeface="Cambria Math" panose="02040503050406030204" pitchFamily="18" charset="0"/>
                          </a:rPr>
                          <m:t>𝑐𝑜𝑒𝑓</m:t>
                        </m:r>
                      </m:num>
                      <m:den>
                        <m:r>
                          <a:rPr lang="en-SL" sz="40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SL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L" sz="4000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</m:den>
                    </m:f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06" y="2663556"/>
                <a:ext cx="2675392" cy="1338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840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28369" y="2672666"/>
            <a:ext cx="2675392" cy="13389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Статистическая значимость коэффициентов регрессии</a:t>
            </a:r>
          </a:p>
        </p:txBody>
      </p:sp>
      <p:sp>
        <p:nvSpPr>
          <p:cNvPr id="5" name="Овал 4"/>
          <p:cNvSpPr/>
          <p:nvPr/>
        </p:nvSpPr>
        <p:spPr>
          <a:xfrm>
            <a:off x="7096810" y="4114799"/>
            <a:ext cx="1191986" cy="156754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6259892" y="4009606"/>
            <a:ext cx="890465" cy="667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1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59892" y="3200398"/>
            <a:ext cx="2675392" cy="78577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BY" sz="2000" dirty="0"/>
              <a:t>95% доверительный интервал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8562165" y="4580454"/>
            <a:ext cx="2573924" cy="3954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7884759" y="3982235"/>
            <a:ext cx="890465" cy="6674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nfidence Intervals in Multiple Regression | AnalystPrep - FRM Par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42" y="1184462"/>
            <a:ext cx="5010150" cy="1838325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7987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686" y="2480230"/>
            <a:ext cx="3004457" cy="15457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BY" sz="2000" dirty="0"/>
              <a:t>Коэффициент детерминации – модель объясняет </a:t>
            </a:r>
            <a:r>
              <a:rPr lang="en-US" sz="2000" dirty="0"/>
              <a:t>68</a:t>
            </a:r>
            <a:r>
              <a:rPr lang="ru-BY" sz="2000" dirty="0"/>
              <a:t>% вариации значений </a:t>
            </a:r>
            <a:r>
              <a:rPr lang="ru-RU" sz="2000" dirty="0"/>
              <a:t>зависимой</a:t>
            </a:r>
            <a:r>
              <a:rPr lang="ru-BY" sz="2000" dirty="0"/>
              <a:t> переменной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9993086" y="1404258"/>
            <a:ext cx="1165964" cy="2775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9455453" y="1680129"/>
            <a:ext cx="753535" cy="800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90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9855822" y="2161452"/>
            <a:ext cx="1165964" cy="2775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9479054" y="2445139"/>
            <a:ext cx="753535" cy="800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763412" y="3234990"/>
            <a:ext cx="2675392" cy="10183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BY" sz="2000" dirty="0"/>
              <a:t>Модель статистически значима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22010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9479053" y="2674695"/>
            <a:ext cx="1689689" cy="2775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9479054" y="2967657"/>
            <a:ext cx="753535" cy="8001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763412" y="3757508"/>
            <a:ext cx="2675392" cy="10183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Информационный критерий </a:t>
            </a:r>
            <a:r>
              <a:rPr lang="ru-RU" sz="2000" dirty="0" err="1"/>
              <a:t>Акаике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048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4449855" y="3419387"/>
            <a:ext cx="1689689" cy="2775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5247748" y="3703074"/>
            <a:ext cx="891796" cy="5636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6139544" y="3830878"/>
            <a:ext cx="2675392" cy="10183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Принудительное включение переменных в модель</a:t>
            </a:r>
          </a:p>
        </p:txBody>
      </p:sp>
    </p:spTree>
    <p:extLst>
      <p:ext uri="{BB962C8B-B14F-4D97-AF65-F5344CB8AC3E}">
        <p14:creationId xmlns:p14="http://schemas.microsoft.com/office/powerpoint/2010/main" val="2600167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4494213" y="5597509"/>
            <a:ext cx="1689689" cy="6236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4" idx="2"/>
            <a:endCxn id="5" idx="1"/>
          </p:cNvCxnSpPr>
          <p:nvPr/>
        </p:nvCxnSpPr>
        <p:spPr>
          <a:xfrm>
            <a:off x="4044969" y="4999507"/>
            <a:ext cx="696693" cy="689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830046" y="3981164"/>
            <a:ext cx="4429845" cy="10183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Тест на нормальность остатков, их распределение отличается от нормального </a:t>
            </a:r>
          </a:p>
        </p:txBody>
      </p:sp>
    </p:spTree>
    <p:extLst>
      <p:ext uri="{BB962C8B-B14F-4D97-AF65-F5344CB8AC3E}">
        <p14:creationId xmlns:p14="http://schemas.microsoft.com/office/powerpoint/2010/main" val="2971492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4494213" y="6094996"/>
            <a:ext cx="1689689" cy="6236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4" idx="2"/>
          </p:cNvCxnSpPr>
          <p:nvPr/>
        </p:nvCxnSpPr>
        <p:spPr>
          <a:xfrm>
            <a:off x="4044969" y="5489369"/>
            <a:ext cx="696693" cy="689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830046" y="4471026"/>
            <a:ext cx="4429845" cy="10183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Симметричность и пологость распределения остатков</a:t>
            </a:r>
          </a:p>
        </p:txBody>
      </p:sp>
    </p:spTree>
    <p:extLst>
      <p:ext uri="{BB962C8B-B14F-4D97-AF65-F5344CB8AC3E}">
        <p14:creationId xmlns:p14="http://schemas.microsoft.com/office/powerpoint/2010/main" val="46313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19185"/>
            <a:ext cx="11057955" cy="777025"/>
          </a:xfrm>
        </p:spPr>
        <p:txBody>
          <a:bodyPr>
            <a:normAutofit/>
          </a:bodyPr>
          <a:lstStyle/>
          <a:p>
            <a:r>
              <a:rPr lang="ru-RU" sz="3300" b="1" dirty="0"/>
              <a:t>Простая линейная регрессия: пример расчёта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2" t="43032" r="57603" b="47747"/>
          <a:stretch/>
        </p:blipFill>
        <p:spPr bwMode="auto">
          <a:xfrm>
            <a:off x="2021054" y="2537462"/>
            <a:ext cx="4486436" cy="168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2549997" y="5444711"/>
            <a:ext cx="3888432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 indent="0" algn="ctr">
              <a:buFont typeface="Arial" panose="020B0604020202020204" pitchFamily="34" charset="0"/>
              <a:buNone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Y =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0,8</a:t>
            </a:r>
            <a:r>
              <a:rPr lang="en-US" sz="4000" dirty="0">
                <a:latin typeface="Arial" pitchFamily="34" charset="0"/>
                <a:cs typeface="Arial" pitchFamily="34" charset="0"/>
              </a:rPr>
              <a:t>*X + </a:t>
            </a:r>
            <a:r>
              <a:rPr lang="ru-RU" sz="4000" dirty="0">
                <a:latin typeface="Arial" pitchFamily="34" charset="0"/>
                <a:cs typeface="Arial" pitchFamily="34" charset="0"/>
              </a:rPr>
              <a:t>2</a:t>
            </a:r>
            <a:endParaRPr lang="ru-RU" sz="4000" i="1" baseline="-25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49112"/>
              </p:ext>
            </p:extLst>
          </p:nvPr>
        </p:nvGraphicFramePr>
        <p:xfrm>
          <a:off x="577481" y="2131735"/>
          <a:ext cx="1283976" cy="3175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8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ru-RU" sz="2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600" b="1" dirty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ru-RU" sz="2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8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88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88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880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651"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614236"/>
              </p:ext>
            </p:extLst>
          </p:nvPr>
        </p:nvGraphicFramePr>
        <p:xfrm>
          <a:off x="6440457" y="2405877"/>
          <a:ext cx="4774468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3890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9686698" y="5649686"/>
            <a:ext cx="1689689" cy="2939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>
            <a:stCxn id="4" idx="2"/>
          </p:cNvCxnSpPr>
          <p:nvPr/>
        </p:nvCxnSpPr>
        <p:spPr>
          <a:xfrm>
            <a:off x="9161465" y="4980197"/>
            <a:ext cx="696693" cy="689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6946542" y="3961854"/>
            <a:ext cx="4429845" cy="10183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Тест на гомоскедастичность. Значения должны быть в диапазоне от 1 до 2.</a:t>
            </a:r>
          </a:p>
        </p:txBody>
      </p:sp>
    </p:spTree>
    <p:extLst>
      <p:ext uri="{BB962C8B-B14F-4D97-AF65-F5344CB8AC3E}">
        <p14:creationId xmlns:p14="http://schemas.microsoft.com/office/powerpoint/2010/main" val="3344595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9509811" y="5898202"/>
            <a:ext cx="1689689" cy="5679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9217033" y="5225194"/>
            <a:ext cx="696693" cy="689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396843" y="4206789"/>
            <a:ext cx="3249386" cy="10183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BY" sz="2000" dirty="0"/>
              <a:t>Т</a:t>
            </a:r>
            <a:r>
              <a:rPr lang="ru-RU" sz="2000" dirty="0"/>
              <a:t>ест </a:t>
            </a:r>
            <a:r>
              <a:rPr lang="ru-RU" sz="2000" dirty="0" err="1"/>
              <a:t>Харке</a:t>
            </a:r>
            <a:r>
              <a:rPr lang="ru-RU" sz="2000" dirty="0"/>
              <a:t>—</a:t>
            </a:r>
            <a:r>
              <a:rPr lang="ru-RU" sz="2000" dirty="0" err="1"/>
              <a:t>Берана</a:t>
            </a:r>
            <a:r>
              <a:rPr lang="ru-BY" sz="2000" dirty="0"/>
              <a:t> на</a:t>
            </a:r>
            <a:r>
              <a:rPr lang="ru-RU" sz="2000" dirty="0"/>
              <a:t> оценку нормальности остатков.</a:t>
            </a:r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21"/>
          <a:stretch/>
        </p:blipFill>
        <p:spPr>
          <a:xfrm>
            <a:off x="7554670" y="3271816"/>
            <a:ext cx="2911943" cy="48375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42880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1110344" y="947056"/>
            <a:ext cx="9911442" cy="5767644"/>
          </a:xfrm>
          <a:prstGeom prst="rect">
            <a:avLst/>
          </a:prstGeom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Овал 4"/>
          <p:cNvSpPr/>
          <p:nvPr/>
        </p:nvSpPr>
        <p:spPr>
          <a:xfrm>
            <a:off x="9565379" y="6420787"/>
            <a:ext cx="1689689" cy="2939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9396648" y="5722914"/>
            <a:ext cx="696693" cy="689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410008" y="4715960"/>
            <a:ext cx="3845060" cy="101834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Число обусловленности, может использоваться для диагностики </a:t>
            </a:r>
            <a:r>
              <a:rPr lang="ru-RU" sz="2000" dirty="0" err="1"/>
              <a:t>мультиколлинеарности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434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rmAutofit/>
          </a:bodyPr>
          <a:lstStyle/>
          <a:p>
            <a:r>
              <a:rPr lang="ru-RU" sz="3400" b="1" dirty="0"/>
              <a:t>Полезные ссылки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5897" y="2113918"/>
            <a:ext cx="100276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  <a:latin typeface="HSE Sans" panose="02000000000000000000" pitchFamily="2" charset="0"/>
                <a:hlinkClick r:id="rId3"/>
              </a:rPr>
              <a:t>https://www.k2analytics.co.in/multicollinearity-and-variance-inflation-factor/</a:t>
            </a:r>
            <a:endParaRPr lang="fr-FR" sz="2400" dirty="0">
              <a:solidFill>
                <a:srgbClr val="FF0000"/>
              </a:solidFill>
              <a:latin typeface="HSE Sans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F0000"/>
              </a:solidFill>
              <a:latin typeface="HSE Sans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  <a:latin typeface="HSE Sans" panose="02000000000000000000" pitchFamily="2" charset="0"/>
                <a:hlinkClick r:id="rId4"/>
              </a:rPr>
              <a:t>https://datatofish.com/statsmodels-linear-regression/</a:t>
            </a:r>
            <a:endParaRPr lang="ru-RU" sz="2400" dirty="0">
              <a:solidFill>
                <a:srgbClr val="FF0000"/>
              </a:solidFill>
              <a:latin typeface="HSE Sans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FF0000"/>
              </a:solidFill>
              <a:latin typeface="HSE Sans" panose="02000000000000000000" pitchFamily="2" charset="0"/>
              <a:hlinkClick r:id="rId5"/>
            </a:endParaRPr>
          </a:p>
          <a:p>
            <a:endParaRPr lang="fr-FR" sz="2400" dirty="0">
              <a:solidFill>
                <a:srgbClr val="FF0000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44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167" y="3188442"/>
            <a:ext cx="7634059" cy="197832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935236" cy="435163"/>
          </a:xfrm>
        </p:spPr>
        <p:txBody>
          <a:bodyPr/>
          <a:lstStyle/>
          <a:p>
            <a:r>
              <a:rPr lang="ru-RU" sz="1900" dirty="0"/>
              <a:t>Факультет компьютерных наук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900" dirty="0"/>
              <a:t>НИС "Анализ данных в </a:t>
            </a:r>
            <a:r>
              <a:rPr lang="en" sz="1900" dirty="0"/>
              <a:t>Python"</a:t>
            </a:r>
            <a:endParaRPr lang="ru-RU" sz="19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/>
              <a:t>Москва 202</a:t>
            </a:r>
            <a:r>
              <a:rPr lang="en-US" sz="1900" dirty="0"/>
              <a:t>4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13278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22"/>
            <a:ext cx="11057955" cy="777025"/>
          </a:xfrm>
        </p:spPr>
        <p:txBody>
          <a:bodyPr>
            <a:normAutofit/>
          </a:bodyPr>
          <a:lstStyle/>
          <a:p>
            <a:r>
              <a:rPr lang="ru-RU" sz="3300" b="1" dirty="0"/>
              <a:t>Диаграмма рассеяния с регрессионной прямой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lum bright="-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16360" r="26674" b="17688"/>
          <a:stretch>
            <a:fillRect/>
          </a:stretch>
        </p:blipFill>
        <p:spPr bwMode="auto">
          <a:xfrm>
            <a:off x="2802164" y="2012546"/>
            <a:ext cx="5241482" cy="468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59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22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/>
              <a:t>Метод наименьших квадратов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75" t="1" r="12070" b="19413"/>
          <a:stretch/>
        </p:blipFill>
        <p:spPr bwMode="auto">
          <a:xfrm>
            <a:off x="895112" y="2127672"/>
            <a:ext cx="5773988" cy="416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4543200" y="3265714"/>
            <a:ext cx="3063722" cy="32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4"/>
          <p:cNvSpPr>
            <a:spLocks noGrp="1"/>
          </p:cNvSpPr>
          <p:nvPr>
            <p:ph type="body" sz="quarter" idx="12"/>
          </p:nvPr>
        </p:nvSpPr>
        <p:spPr>
          <a:xfrm>
            <a:off x="7571134" y="2710544"/>
            <a:ext cx="4250751" cy="3282042"/>
          </a:xfr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/>
          <a:lstStyle/>
          <a:p>
            <a:pPr marL="261938"/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Остатки – отклонения между реальными и предсказанными моделью значениями зависимой переменной. Могут принимать нулевые, отрицательные и положительные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98623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22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/>
              <a:t>Метод наименьших квадратов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078947"/>
            <a:ext cx="10974038" cy="3848315"/>
          </a:xfrm>
        </p:spPr>
        <p:txBody>
          <a:bodyPr numCol="1"/>
          <a:lstStyle/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	Цель – подобрать такие параметры модели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 и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SL" sz="2400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, чтобы  минимизировать квадраты отклонений реальных и предсказанных значений зависимой переменной.</a:t>
            </a: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Method of Least Squares - Example Solved Problems | Regression Analy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10"/>
          <a:stretch/>
        </p:blipFill>
        <p:spPr bwMode="auto">
          <a:xfrm>
            <a:off x="935491" y="3394793"/>
            <a:ext cx="5851410" cy="25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ethod of Least Squares - Example Solved Problems | Regression Analy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51"/>
          <a:stretch/>
        </p:blipFill>
        <p:spPr bwMode="auto">
          <a:xfrm>
            <a:off x="6259892" y="3037075"/>
            <a:ext cx="5383960" cy="35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35522"/>
            <a:ext cx="11057955" cy="777025"/>
          </a:xfrm>
        </p:spPr>
        <p:txBody>
          <a:bodyPr>
            <a:normAutofit/>
          </a:bodyPr>
          <a:lstStyle/>
          <a:p>
            <a:r>
              <a:rPr lang="ru-RU" sz="3500" b="1" dirty="0"/>
              <a:t>Три вида сумм квадратов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078947"/>
            <a:ext cx="10974038" cy="3848315"/>
          </a:xfrm>
        </p:spPr>
        <p:txBody>
          <a:bodyPr numCol="1"/>
          <a:lstStyle/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Сумма квадратов остатков 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Residual Sum of Squares) – RSS</a:t>
            </a: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Общая сумма квадратов 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Total Sum of Squares) – TSS </a:t>
            </a: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Объяснённая сумма квадратов (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Explained Sum of Squares) – ESS </a:t>
            </a: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42" y="4093273"/>
            <a:ext cx="2917896" cy="1080000"/>
          </a:xfrm>
          <a:prstGeom prst="rect">
            <a:avLst/>
          </a:prstGeom>
        </p:spPr>
      </p:pic>
      <p:pic>
        <p:nvPicPr>
          <p:cNvPr id="7" name="Рисунок 6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44" y="5621994"/>
            <a:ext cx="2775483" cy="1080000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44" y="2570077"/>
            <a:ext cx="3071857" cy="1080000"/>
          </a:xfrm>
          <a:prstGeom prst="rect">
            <a:avLst/>
          </a:prstGeom>
        </p:spPr>
      </p:pic>
      <p:sp>
        <p:nvSpPr>
          <p:cNvPr id="14" name="Текст 4"/>
          <p:cNvSpPr txBox="1">
            <a:spLocks/>
          </p:cNvSpPr>
          <p:nvPr/>
        </p:nvSpPr>
        <p:spPr>
          <a:xfrm>
            <a:off x="8329992" y="6010944"/>
            <a:ext cx="2861734" cy="49376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0" tIns="0" rIns="0" bIns="45720" numCol="1" spcCol="25200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rgbClr val="0E2D69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TSS = RSS + ESS</a:t>
            </a:r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8" b="6713"/>
          <a:stretch/>
        </p:blipFill>
        <p:spPr bwMode="auto">
          <a:xfrm>
            <a:off x="3366240" y="956829"/>
            <a:ext cx="4963752" cy="5649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84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schemas.openxmlformats.org/package/2006/metadata/core-properties"/>
    <ds:schemaRef ds:uri="e96afe77-3acb-4328-97fc-408e1bde3ecd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9875bd71-cde8-496c-a136-433f55d5e6d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7688</TotalTime>
  <Words>1827</Words>
  <Application>Microsoft Macintosh PowerPoint</Application>
  <PresentationFormat>Широкоэкранный</PresentationFormat>
  <Paragraphs>298</Paragraphs>
  <Slides>44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HSE Sans</vt:lpstr>
      <vt:lpstr>Symbol</vt:lpstr>
      <vt:lpstr>Wingdings 2</vt:lpstr>
      <vt:lpstr>Office Theme</vt:lpstr>
      <vt:lpstr>Лекция 4 Линейная регрессия</vt:lpstr>
      <vt:lpstr>Регрессионный анализ </vt:lpstr>
      <vt:lpstr>Простая линейная регрессия</vt:lpstr>
      <vt:lpstr>Простая линейная регрессия: пример расчёта</vt:lpstr>
      <vt:lpstr>Диаграмма рассеяния с регрессионной прямой</vt:lpstr>
      <vt:lpstr>Метод наименьших квадратов</vt:lpstr>
      <vt:lpstr>Метод наименьших квадратов</vt:lpstr>
      <vt:lpstr>Три вида сумм квадратов</vt:lpstr>
      <vt:lpstr>Презентация PowerPoint</vt:lpstr>
      <vt:lpstr>Множественная линейная регрессия</vt:lpstr>
      <vt:lpstr>Добавление категориальных переменных в модель</vt:lpstr>
      <vt:lpstr>Создание дамми-переменных</vt:lpstr>
      <vt:lpstr>Коэффициент детерминации</vt:lpstr>
      <vt:lpstr>Скорректированный коэффициент детерминации</vt:lpstr>
      <vt:lpstr>F-статистика</vt:lpstr>
      <vt:lpstr>Средняя абсолютная ошибка (Mean Absolute Error)    </vt:lpstr>
      <vt:lpstr>Среднеквадратичная ошибка (Mean Squared Error)   </vt:lpstr>
      <vt:lpstr>Корень из среднеквадратичной ошибки (Root Mean Squared Error)   </vt:lpstr>
      <vt:lpstr>Информационный критерий Акаике </vt:lpstr>
      <vt:lpstr>Оценка регрессионной модели</vt:lpstr>
      <vt:lpstr>Мультиколлинеарность</vt:lpstr>
      <vt:lpstr>Гетероскедастичность </vt:lpstr>
      <vt:lpstr>Гетероскедастичность на графике </vt:lpstr>
      <vt:lpstr>Гетероскедастичность на графике </vt:lpstr>
      <vt:lpstr>Диагностика модели: выбросы</vt:lpstr>
      <vt:lpstr>Диагностика модели: влияющие наблюдения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Полезные ссылки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Меликян Алиса Валерьевна</cp:lastModifiedBy>
  <cp:revision>321</cp:revision>
  <cp:lastPrinted>2021-11-11T13:08:42Z</cp:lastPrinted>
  <dcterms:created xsi:type="dcterms:W3CDTF">2021-11-11T08:52:47Z</dcterms:created>
  <dcterms:modified xsi:type="dcterms:W3CDTF">2024-10-31T15:58:20Z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