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25">
          <p15:clr>
            <a:srgbClr val="A4A3A4"/>
          </p15:clr>
        </p15:guide>
        <p15:guide id="2" pos="1209">
          <p15:clr>
            <a:srgbClr val="A4A3A4"/>
          </p15:clr>
        </p15:guide>
        <p15:guide id="3" pos="2955">
          <p15:clr>
            <a:srgbClr val="A4A3A4"/>
          </p15:clr>
        </p15:guide>
        <p15:guide id="4" pos="2071">
          <p15:clr>
            <a:srgbClr val="A4A3A4"/>
          </p15:clr>
        </p15:guide>
        <p15:guide id="5" pos="3840">
          <p15:clr>
            <a:srgbClr val="A4A3A4"/>
          </p15:clr>
        </p15:guide>
        <p15:guide id="6" pos="4702">
          <p15:clr>
            <a:srgbClr val="A4A3A4"/>
          </p15:clr>
        </p15:guide>
        <p15:guide id="7" pos="5586">
          <p15:clr>
            <a:srgbClr val="A4A3A4"/>
          </p15:clr>
        </p15:guide>
        <p15:guide id="8" pos="7333">
          <p15:clr>
            <a:srgbClr val="A4A3A4"/>
          </p15:clr>
        </p15:guide>
        <p15:guide id="9" orient="horz" pos="3952">
          <p15:clr>
            <a:srgbClr val="A4A3A4"/>
          </p15:clr>
        </p15:guide>
        <p15:guide id="10" pos="6471">
          <p15:clr>
            <a:srgbClr val="A4A3A4"/>
          </p15:clr>
        </p15:guide>
        <p15:guide id="11" orient="horz" pos="913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pos="3952" orient="horz"/>
        <p:guide pos="6471"/>
        <p:guide pos="913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380453e947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g3380453e947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380453e947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g3380453e947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380453e947_0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g3380453e947_0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380453e947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g3380453e947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380453e947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g3380453e947_0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380453e947_0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g3380453e947_0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380453e947_0_1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g3380453e947_0_1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380453e947_0_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g3380453e947_0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380453e947_0_1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g3380453e947_0_1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1" name="Google Shape;39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1" name="Google Shape;40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2" name="Google Shape;41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380453e947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3380453e947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380453e947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3380453e947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380453e947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g3380453e947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380453e947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3380453e947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8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ложка">
  <p:cSld name="Обложка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white text&#10;&#10;Description automatically generated with low confidence"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859" y="962173"/>
            <a:ext cx="886499" cy="886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Google Shape;17;p2"/>
          <p:cNvCxnSpPr/>
          <p:nvPr/>
        </p:nvCxnSpPr>
        <p:spPr>
          <a:xfrm>
            <a:off x="6090212" y="985336"/>
            <a:ext cx="0" cy="840173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" name="Google Shape;18;p2"/>
          <p:cNvCxnSpPr/>
          <p:nvPr/>
        </p:nvCxnSpPr>
        <p:spPr>
          <a:xfrm>
            <a:off x="8642581" y="985336"/>
            <a:ext cx="0" cy="840173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" name="Google Shape;19;p2"/>
          <p:cNvCxnSpPr/>
          <p:nvPr/>
        </p:nvCxnSpPr>
        <p:spPr>
          <a:xfrm>
            <a:off x="11179047" y="985336"/>
            <a:ext cx="0" cy="840173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" name="Google Shape;20;p2"/>
          <p:cNvSpPr txBox="1"/>
          <p:nvPr>
            <p:ph type="title"/>
          </p:nvPr>
        </p:nvSpPr>
        <p:spPr>
          <a:xfrm>
            <a:off x="1027967" y="2404670"/>
            <a:ext cx="7634059" cy="197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4300"/>
              <a:buFont typeface="Arial"/>
              <a:buNone/>
              <a:defRPr b="0" i="0" sz="4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2074947" y="1187841"/>
            <a:ext cx="3848717" cy="435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i="0"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2" type="body"/>
          </p:nvPr>
        </p:nvSpPr>
        <p:spPr>
          <a:xfrm>
            <a:off x="6259420" y="1173829"/>
            <a:ext cx="2278063" cy="463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  <a:defRPr b="0" i="0" sz="12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3" type="body"/>
          </p:nvPr>
        </p:nvSpPr>
        <p:spPr>
          <a:xfrm>
            <a:off x="8786720" y="1173829"/>
            <a:ext cx="2217738" cy="463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  <a:defRPr b="0" i="0" sz="12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4" type="body"/>
          </p:nvPr>
        </p:nvSpPr>
        <p:spPr>
          <a:xfrm>
            <a:off x="1027967" y="4824914"/>
            <a:ext cx="7625267" cy="652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аблица_2">
  <p:cSld name="Таблица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25" name="Google Shape;12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11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11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8" name="Google Shape;128;p11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11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ru-RU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11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11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11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1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11"/>
          <p:cNvSpPr txBox="1"/>
          <p:nvPr>
            <p:ph idx="4" type="body"/>
          </p:nvPr>
        </p:nvSpPr>
        <p:spPr>
          <a:xfrm>
            <a:off x="585787" y="1447064"/>
            <a:ext cx="7617877" cy="5370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600"/>
              <a:buNone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1"/>
          <p:cNvSpPr txBox="1"/>
          <p:nvPr>
            <p:ph idx="5" type="body"/>
          </p:nvPr>
        </p:nvSpPr>
        <p:spPr>
          <a:xfrm>
            <a:off x="585788" y="5739189"/>
            <a:ext cx="6824303" cy="703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1"/>
          <p:cNvSpPr txBox="1"/>
          <p:nvPr>
            <p:ph idx="6" type="body"/>
          </p:nvPr>
        </p:nvSpPr>
        <p:spPr>
          <a:xfrm>
            <a:off x="8686807" y="2208363"/>
            <a:ext cx="2930666" cy="2570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чистый_2">
  <p:cSld name="чистый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38" name="Google Shape;13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12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0" name="Google Shape;140;p12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1" name="Google Shape;141;p12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p12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ru-RU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12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4" name="Google Shape;144;p12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12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12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вет">
  <p:cSld name="цв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48" name="Google Shape;14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13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0" name="Google Shape;150;p13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1" name="Google Shape;151;p13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" name="Google Shape;152;p13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ru-RU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13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4" name="Google Shape;154;p13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13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13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13"/>
          <p:cNvSpPr txBox="1"/>
          <p:nvPr>
            <p:ph type="title"/>
          </p:nvPr>
        </p:nvSpPr>
        <p:spPr>
          <a:xfrm>
            <a:off x="585899" y="1447790"/>
            <a:ext cx="4322530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3"/>
          <p:cNvSpPr txBox="1"/>
          <p:nvPr>
            <p:ph idx="4" type="body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13"/>
          <p:cNvSpPr/>
          <p:nvPr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3"/>
          <p:cNvSpPr/>
          <p:nvPr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/>
          <p:nvPr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3"/>
          <p:cNvSpPr/>
          <p:nvPr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3"/>
          <p:cNvSpPr/>
          <p:nvPr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3"/>
          <p:cNvSpPr/>
          <p:nvPr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3"/>
          <p:cNvSpPr/>
          <p:nvPr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3"/>
          <p:cNvSpPr/>
          <p:nvPr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3"/>
          <p:cNvSpPr/>
          <p:nvPr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3"/>
          <p:cNvSpPr/>
          <p:nvPr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3"/>
          <p:cNvSpPr/>
          <p:nvPr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3"/>
          <p:cNvSpPr/>
          <p:nvPr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/>
          <p:nvPr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/>
          <p:nvPr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/>
          <p:nvPr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3"/>
          <p:cNvSpPr/>
          <p:nvPr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/>
          <p:nvPr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3"/>
          <p:cNvSpPr/>
          <p:nvPr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_1">
  <p:cSld name="Текст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26" name="Google Shape;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Google Shape;27;p3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" name="Google Shape;28;p3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" name="Google Shape;29;p3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" name="Google Shape;30;p3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ru-RU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3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" name="Google Shape;32;p3"/>
          <p:cNvSpPr/>
          <p:nvPr>
            <p:ph idx="2" type="pic"/>
          </p:nvPr>
        </p:nvSpPr>
        <p:spPr>
          <a:xfrm>
            <a:off x="6684653" y="1447790"/>
            <a:ext cx="4325167" cy="4325107"/>
          </a:xfrm>
          <a:prstGeom prst="rect">
            <a:avLst/>
          </a:prstGeom>
          <a:solidFill>
            <a:srgbClr val="D9D9D9"/>
          </a:solidFill>
          <a:ln>
            <a:noFill/>
          </a:ln>
        </p:spPr>
      </p:sp>
      <p:sp>
        <p:nvSpPr>
          <p:cNvPr id="33" name="Google Shape;33;p3"/>
          <p:cNvSpPr txBox="1"/>
          <p:nvPr>
            <p:ph type="title"/>
          </p:nvPr>
        </p:nvSpPr>
        <p:spPr>
          <a:xfrm>
            <a:off x="585898" y="1447790"/>
            <a:ext cx="5245560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" type="body"/>
          </p:nvPr>
        </p:nvSpPr>
        <p:spPr>
          <a:xfrm>
            <a:off x="585897" y="2379663"/>
            <a:ext cx="5245561" cy="33932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3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4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5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чистый">
  <p:cSld name="чистый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0A204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" name="Google Shape;4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_2">
  <p:cSld name="Текст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42" name="Google Shape;4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Google Shape;43;p5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" name="Google Shape;44;p5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" name="Google Shape;45;p5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" name="Google Shape;46;p5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ru-RU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5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" name="Google Shape;48;p5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3" type="body"/>
          </p:nvPr>
        </p:nvSpPr>
        <p:spPr>
          <a:xfrm>
            <a:off x="585897" y="2379663"/>
            <a:ext cx="11057971" cy="3745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4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_3">
  <p:cSld name="Текст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54" name="Google Shape;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6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" name="Google Shape;56;p6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" name="Google Shape;57;p6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" name="Google Shape;58;p6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ru-RU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6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" name="Google Shape;60;p6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3" type="body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4" type="body"/>
          </p:nvPr>
        </p:nvSpPr>
        <p:spPr>
          <a:xfrm>
            <a:off x="585897" y="5183249"/>
            <a:ext cx="393434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5" type="body"/>
          </p:nvPr>
        </p:nvSpPr>
        <p:spPr>
          <a:xfrm>
            <a:off x="6259892" y="2379663"/>
            <a:ext cx="5383968" cy="34517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3200"/>
              <a:buFont typeface="Arial"/>
              <a:buNone/>
              <a:defRPr b="0" i="0" sz="32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6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рафик_1">
  <p:cSld name="График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68" name="Google Shape;6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7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0" name="Google Shape;70;p7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" name="Google Shape;71;p7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2" name="Google Shape;72;p7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ru-RU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Google Shape;73;p7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" name="Google Shape;74;p7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type="title"/>
          </p:nvPr>
        </p:nvSpPr>
        <p:spPr>
          <a:xfrm>
            <a:off x="585899" y="1447790"/>
            <a:ext cx="4322530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idx="4" type="body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5" type="body"/>
          </p:nvPr>
        </p:nvSpPr>
        <p:spPr>
          <a:xfrm>
            <a:off x="585897" y="5183249"/>
            <a:ext cx="393434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7"/>
          <p:cNvSpPr/>
          <p:nvPr>
            <p:ph idx="6" type="chart"/>
          </p:nvPr>
        </p:nvSpPr>
        <p:spPr>
          <a:xfrm>
            <a:off x="5272097" y="1447790"/>
            <a:ext cx="6371768" cy="4289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График_2">
  <p:cSld name="График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82" name="Google Shape;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8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" name="Google Shape;84;p8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5" name="Google Shape;85;p8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" name="Google Shape;86;p8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ru-RU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8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8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idx="4" type="body"/>
          </p:nvPr>
        </p:nvSpPr>
        <p:spPr>
          <a:xfrm>
            <a:off x="585897" y="5183249"/>
            <a:ext cx="393434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000"/>
              <a:buFont typeface="Arial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8"/>
          <p:cNvSpPr/>
          <p:nvPr>
            <p:ph idx="5" type="chart"/>
          </p:nvPr>
        </p:nvSpPr>
        <p:spPr>
          <a:xfrm>
            <a:off x="5272097" y="1447790"/>
            <a:ext cx="6371768" cy="4289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8"/>
          <p:cNvSpPr txBox="1"/>
          <p:nvPr>
            <p:ph idx="6" type="body"/>
          </p:nvPr>
        </p:nvSpPr>
        <p:spPr>
          <a:xfrm>
            <a:off x="585788" y="1447064"/>
            <a:ext cx="4322762" cy="703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600"/>
              <a:buNone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idx="7" type="body"/>
          </p:nvPr>
        </p:nvSpPr>
        <p:spPr>
          <a:xfrm>
            <a:off x="585898" y="2379663"/>
            <a:ext cx="4322531" cy="2399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фры">
  <p:cSld name="Цифры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96" name="Google Shape;9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9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" name="Google Shape;98;p9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" name="Google Shape;99;p9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9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ru-RU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9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9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9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type="title"/>
          </p:nvPr>
        </p:nvSpPr>
        <p:spPr>
          <a:xfrm>
            <a:off x="585897" y="1447790"/>
            <a:ext cx="11057955" cy="777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9"/>
          <p:cNvSpPr txBox="1"/>
          <p:nvPr>
            <p:ph idx="4" type="body"/>
          </p:nvPr>
        </p:nvSpPr>
        <p:spPr>
          <a:xfrm>
            <a:off x="575076" y="4103994"/>
            <a:ext cx="2758143" cy="156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9"/>
          <p:cNvSpPr txBox="1"/>
          <p:nvPr>
            <p:ph idx="5" type="body"/>
          </p:nvPr>
        </p:nvSpPr>
        <p:spPr>
          <a:xfrm>
            <a:off x="4047007" y="4103994"/>
            <a:ext cx="2757612" cy="156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9"/>
          <p:cNvSpPr txBox="1"/>
          <p:nvPr>
            <p:ph idx="6" type="body"/>
          </p:nvPr>
        </p:nvSpPr>
        <p:spPr>
          <a:xfrm>
            <a:off x="7518938" y="4103994"/>
            <a:ext cx="2757612" cy="1569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9"/>
          <p:cNvSpPr txBox="1"/>
          <p:nvPr>
            <p:ph idx="7" type="body"/>
          </p:nvPr>
        </p:nvSpPr>
        <p:spPr>
          <a:xfrm>
            <a:off x="575076" y="2710235"/>
            <a:ext cx="2758143" cy="1164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latin typeface="Arial"/>
                <a:ea typeface="Arial"/>
                <a:cs typeface="Arial"/>
                <a:sym typeface="Arial"/>
              </a:defRPr>
            </a:lvl1pPr>
            <a:lvl2pPr indent="-838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2pPr>
            <a:lvl3pPr indent="-838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3pPr>
            <a:lvl4pPr indent="-838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4pPr>
            <a:lvl5pPr indent="-838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9"/>
          <p:cNvSpPr txBox="1"/>
          <p:nvPr>
            <p:ph idx="8" type="body"/>
          </p:nvPr>
        </p:nvSpPr>
        <p:spPr>
          <a:xfrm>
            <a:off x="4047007" y="2710235"/>
            <a:ext cx="2758143" cy="1164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latin typeface="Arial"/>
                <a:ea typeface="Arial"/>
                <a:cs typeface="Arial"/>
                <a:sym typeface="Arial"/>
              </a:defRPr>
            </a:lvl1pPr>
            <a:lvl2pPr indent="-838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2pPr>
            <a:lvl3pPr indent="-838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3pPr>
            <a:lvl4pPr indent="-838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4pPr>
            <a:lvl5pPr indent="-838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9"/>
          <p:cNvSpPr txBox="1"/>
          <p:nvPr>
            <p:ph idx="9" type="body"/>
          </p:nvPr>
        </p:nvSpPr>
        <p:spPr>
          <a:xfrm>
            <a:off x="7518938" y="2710235"/>
            <a:ext cx="2758143" cy="1164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>
                <a:latin typeface="Arial"/>
                <a:ea typeface="Arial"/>
                <a:cs typeface="Arial"/>
                <a:sym typeface="Arial"/>
              </a:defRPr>
            </a:lvl1pPr>
            <a:lvl2pPr indent="-838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2pPr>
            <a:lvl3pPr indent="-838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3pPr>
            <a:lvl4pPr indent="-838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4pPr>
            <a:lvl5pPr indent="-838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аблица_1">
  <p:cSld name="Таблица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13" name="Google Shape;11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99" y="464363"/>
            <a:ext cx="448276" cy="4482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10"/>
          <p:cNvCxnSpPr/>
          <p:nvPr/>
        </p:nvCxnSpPr>
        <p:spPr>
          <a:xfrm>
            <a:off x="329868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5" name="Google Shape;115;p10"/>
          <p:cNvCxnSpPr/>
          <p:nvPr/>
        </p:nvCxnSpPr>
        <p:spPr>
          <a:xfrm>
            <a:off x="6099416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" name="Google Shape;116;p10"/>
          <p:cNvCxnSpPr/>
          <p:nvPr/>
        </p:nvCxnSpPr>
        <p:spPr>
          <a:xfrm>
            <a:off x="10277081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10"/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ru-RU" sz="2000" u="none" cap="none" strike="noStrike">
                <a:solidFill>
                  <a:srgbClr val="102D6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2000" u="none" cap="none" strike="noStrike">
              <a:solidFill>
                <a:srgbClr val="102D6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10"/>
          <p:cNvCxnSpPr/>
          <p:nvPr/>
        </p:nvCxnSpPr>
        <p:spPr>
          <a:xfrm>
            <a:off x="11643868" y="464363"/>
            <a:ext cx="0" cy="586260"/>
          </a:xfrm>
          <a:prstGeom prst="straightConnector1">
            <a:avLst/>
          </a:prstGeom>
          <a:noFill/>
          <a:ln cap="flat" cmpd="sng" w="12700">
            <a:solidFill>
              <a:srgbClr val="102D6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9" name="Google Shape;119;p10"/>
          <p:cNvSpPr txBox="1"/>
          <p:nvPr>
            <p:ph idx="1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0"/>
          <p:cNvSpPr txBox="1"/>
          <p:nvPr>
            <p:ph idx="2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0"/>
          <p:cNvSpPr txBox="1"/>
          <p:nvPr>
            <p:ph idx="3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  <a:defRPr b="0" i="0" sz="10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0"/>
          <p:cNvSpPr txBox="1"/>
          <p:nvPr>
            <p:ph idx="4" type="body"/>
          </p:nvPr>
        </p:nvSpPr>
        <p:spPr>
          <a:xfrm>
            <a:off x="585787" y="1447065"/>
            <a:ext cx="11058065" cy="3077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E2D69"/>
              </a:buClr>
              <a:buSzPts val="1600"/>
              <a:buNone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600"/>
              <a:buChar char="•"/>
              <a:defRPr b="0" i="0" sz="16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0"/>
          <p:cNvSpPr txBox="1"/>
          <p:nvPr>
            <p:ph idx="5" type="body"/>
          </p:nvPr>
        </p:nvSpPr>
        <p:spPr>
          <a:xfrm>
            <a:off x="585788" y="5739189"/>
            <a:ext cx="6824303" cy="703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11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11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E2D69"/>
              </a:buClr>
              <a:buSzPts val="1300"/>
              <a:buChar char="•"/>
              <a:defRPr b="0" i="0" sz="1300">
                <a:solidFill>
                  <a:srgbClr val="0E2D6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C9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Relationship Id="rId5" Type="http://schemas.openxmlformats.org/officeDocument/2006/relationships/image" Target="../media/image19.png"/><Relationship Id="rId6" Type="http://schemas.openxmlformats.org/officeDocument/2006/relationships/image" Target="../media/image27.png"/><Relationship Id="rId7" Type="http://schemas.openxmlformats.org/officeDocument/2006/relationships/image" Target="../media/image26.png"/><Relationship Id="rId8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5" Type="http://schemas.openxmlformats.org/officeDocument/2006/relationships/image" Target="../media/image3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5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6.png"/><Relationship Id="rId4" Type="http://schemas.openxmlformats.org/officeDocument/2006/relationships/image" Target="../media/image2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type="title"/>
          </p:nvPr>
        </p:nvSpPr>
        <p:spPr>
          <a:xfrm>
            <a:off x="1027967" y="2404670"/>
            <a:ext cx="7634059" cy="19783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4300"/>
              <a:buFont typeface="Arial"/>
              <a:buNone/>
            </a:pPr>
            <a:r>
              <a:rPr lang="ru-RU"/>
              <a:t>Исследовательский проект по НИС Анализ данных в Python</a:t>
            </a:r>
            <a:endParaRPr/>
          </a:p>
        </p:txBody>
      </p:sp>
      <p:sp>
        <p:nvSpPr>
          <p:cNvPr id="184" name="Google Shape;184;p14"/>
          <p:cNvSpPr txBox="1"/>
          <p:nvPr>
            <p:ph idx="1" type="body"/>
          </p:nvPr>
        </p:nvSpPr>
        <p:spPr>
          <a:xfrm>
            <a:off x="2074947" y="1187841"/>
            <a:ext cx="3848717" cy="435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900"/>
              <a:t>Факультет компьютерных наук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900"/>
              <a:t>2 курс</a:t>
            </a:r>
            <a:endParaRPr sz="1900"/>
          </a:p>
        </p:txBody>
      </p:sp>
      <p:sp>
        <p:nvSpPr>
          <p:cNvPr id="185" name="Google Shape;185;p14"/>
          <p:cNvSpPr txBox="1"/>
          <p:nvPr>
            <p:ph idx="2" type="body"/>
          </p:nvPr>
        </p:nvSpPr>
        <p:spPr>
          <a:xfrm>
            <a:off x="6216170" y="1173829"/>
            <a:ext cx="22782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lang="ru-RU" sz="1500"/>
              <a:t>НИС</a:t>
            </a:r>
            <a:endParaRPr sz="1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lang="ru-RU" sz="1500"/>
              <a:t>Анализ данных в Python</a:t>
            </a:r>
            <a:endParaRPr sz="1500"/>
          </a:p>
        </p:txBody>
      </p:sp>
      <p:sp>
        <p:nvSpPr>
          <p:cNvPr id="186" name="Google Shape;186;p14"/>
          <p:cNvSpPr txBox="1"/>
          <p:nvPr>
            <p:ph idx="3" type="body"/>
          </p:nvPr>
        </p:nvSpPr>
        <p:spPr>
          <a:xfrm>
            <a:off x="8786720" y="1173829"/>
            <a:ext cx="22176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200"/>
              <a:buFont typeface="Arial"/>
              <a:buNone/>
            </a:pPr>
            <a:r>
              <a:rPr lang="ru-RU" sz="1600"/>
              <a:t>Москва, 2025</a:t>
            </a:r>
            <a:endParaRPr sz="1600"/>
          </a:p>
        </p:txBody>
      </p:sp>
      <p:sp>
        <p:nvSpPr>
          <p:cNvPr id="187" name="Google Shape;187;p14"/>
          <p:cNvSpPr txBox="1"/>
          <p:nvPr>
            <p:ph idx="4" type="body"/>
          </p:nvPr>
        </p:nvSpPr>
        <p:spPr>
          <a:xfrm>
            <a:off x="1027975" y="4824924"/>
            <a:ext cx="8779200" cy="13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</a:pPr>
            <a:r>
              <a:rPr lang="ru-RU" sz="1800"/>
              <a:t>Подготовили: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</a:pPr>
            <a:r>
              <a:rPr lang="ru-RU" sz="1800"/>
              <a:t>Щуплова Анна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600"/>
              <a:buFont typeface="Arial"/>
              <a:buNone/>
            </a:pPr>
            <a:r>
              <a:rPr lang="ru-RU" sz="1800"/>
              <a:t>Чапурина Валерия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"/>
          <p:cNvSpPr txBox="1"/>
          <p:nvPr>
            <p:ph type="title"/>
          </p:nvPr>
        </p:nvSpPr>
        <p:spPr>
          <a:xfrm>
            <a:off x="515950" y="1297800"/>
            <a:ext cx="10696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726"/>
              <a:buFont typeface="Arial"/>
              <a:buNone/>
            </a:pPr>
            <a:r>
              <a:rPr lang="ru-RU" sz="3300"/>
              <a:t>Цель работы</a:t>
            </a:r>
            <a:endParaRPr sz="3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587"/>
              <a:buFont typeface="Arial"/>
              <a:buNone/>
            </a:pPr>
            <a:r>
              <a:t/>
            </a:r>
            <a:endParaRPr sz="3400"/>
          </a:p>
        </p:txBody>
      </p:sp>
      <p:sp>
        <p:nvSpPr>
          <p:cNvPr id="280" name="Google Shape;280;p23"/>
          <p:cNvSpPr txBox="1"/>
          <p:nvPr>
            <p:ph idx="1" type="body"/>
          </p:nvPr>
        </p:nvSpPr>
        <p:spPr>
          <a:xfrm>
            <a:off x="747900" y="1928396"/>
            <a:ext cx="10696200" cy="3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-RU" sz="2100">
                <a:solidFill>
                  <a:srgbClr val="1F1F1F"/>
                </a:solidFill>
                <a:highlight>
                  <a:srgbClr val="FFFFFF"/>
                </a:highlight>
              </a:rPr>
              <a:t>Цель нашего исследования</a:t>
            </a:r>
            <a:r>
              <a:rPr lang="ru-RU" sz="2100">
                <a:solidFill>
                  <a:srgbClr val="1F1F1F"/>
                </a:solidFill>
                <a:highlight>
                  <a:srgbClr val="FFFFFF"/>
                </a:highlight>
              </a:rPr>
              <a:t> заключается в анализе успеваемости учащихся и выявлении факторов, влияющих на их академические достижения.</a:t>
            </a:r>
            <a:endParaRPr sz="21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21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2100">
                <a:solidFill>
                  <a:srgbClr val="1F1F1F"/>
                </a:solidFill>
                <a:highlight>
                  <a:srgbClr val="FFFFFF"/>
                </a:highlight>
              </a:rPr>
              <a:t>Исследование направлено на понимание взаимосвязей между различными переменными, такими как пол, этническая принадлежность, уровень образования родителей и другие социально-экономические факторы, с целью </a:t>
            </a:r>
            <a:r>
              <a:rPr b="1" lang="ru-RU" sz="2100">
                <a:solidFill>
                  <a:srgbClr val="1F1F1F"/>
                </a:solidFill>
                <a:highlight>
                  <a:srgbClr val="FFFFFF"/>
                </a:highlight>
              </a:rPr>
              <a:t>разработки рекомендаций для улучшения образовательных практик.</a:t>
            </a:r>
            <a:endParaRPr b="1" sz="21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sz="21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2100">
                <a:solidFill>
                  <a:srgbClr val="1F1F1F"/>
                </a:solidFill>
                <a:highlight>
                  <a:srgbClr val="FFFFFF"/>
                </a:highlight>
              </a:rPr>
              <a:t>В используемом датасете содержится множество дополнительной информации о социальном происхождении учеников, что позволит более глубоко рассмотреть все факторы, влияющие на успех при сдаче экзаменов.</a:t>
            </a:r>
            <a:endParaRPr sz="21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265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1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  <p:sp>
        <p:nvSpPr>
          <p:cNvPr id="281" name="Google Shape;281;p23"/>
          <p:cNvSpPr txBox="1"/>
          <p:nvPr>
            <p:ph idx="3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 sz="1600"/>
              <a:t>Факультет компьютерных наук</a:t>
            </a:r>
            <a:endParaRPr sz="1600"/>
          </a:p>
        </p:txBody>
      </p:sp>
      <p:sp>
        <p:nvSpPr>
          <p:cNvPr id="282" name="Google Shape;282;p23"/>
          <p:cNvSpPr txBox="1"/>
          <p:nvPr>
            <p:ph idx="4" type="body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600"/>
              <a:t>Анализ данных в Python</a:t>
            </a:r>
            <a:endParaRPr sz="1600"/>
          </a:p>
        </p:txBody>
      </p:sp>
      <p:sp>
        <p:nvSpPr>
          <p:cNvPr id="283" name="Google Shape;283;p23"/>
          <p:cNvSpPr txBox="1"/>
          <p:nvPr>
            <p:ph idx="5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600"/>
              <a:t>Москва, 2025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/>
          <p:nvPr>
            <p:ph type="title"/>
          </p:nvPr>
        </p:nvSpPr>
        <p:spPr>
          <a:xfrm>
            <a:off x="515950" y="1297800"/>
            <a:ext cx="10696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726"/>
              <a:buFont typeface="Arial"/>
              <a:buNone/>
            </a:pPr>
            <a:r>
              <a:rPr lang="ru-RU" sz="3300"/>
              <a:t>Задачи исследования</a:t>
            </a:r>
            <a:endParaRPr sz="3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587"/>
              <a:buFont typeface="Arial"/>
              <a:buNone/>
            </a:pPr>
            <a:r>
              <a:t/>
            </a:r>
            <a:endParaRPr sz="3400"/>
          </a:p>
        </p:txBody>
      </p:sp>
      <p:sp>
        <p:nvSpPr>
          <p:cNvPr id="289" name="Google Shape;289;p24"/>
          <p:cNvSpPr txBox="1"/>
          <p:nvPr>
            <p:ph idx="1" type="body"/>
          </p:nvPr>
        </p:nvSpPr>
        <p:spPr>
          <a:xfrm>
            <a:off x="747900" y="1928396"/>
            <a:ext cx="10696200" cy="3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rgbClr val="1F1F1F"/>
                </a:solidFill>
                <a:highlight>
                  <a:srgbClr val="FFFFFF"/>
                </a:highlight>
              </a:rPr>
              <a:t>Исследование взаимосвязей между переменными:</a:t>
            </a:r>
            <a:endParaRPr sz="21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rgbClr val="1F1F1F"/>
                </a:solidFill>
                <a:highlight>
                  <a:srgbClr val="FFFFFF"/>
                </a:highlight>
              </a:rPr>
              <a:t>1) Проанализировать влияние различных факторов (пол, этническая группа, уровень образования родителей и т.д.) на успеваемость учащихся.</a:t>
            </a:r>
            <a:endParaRPr sz="21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rgbClr val="1F1F1F"/>
                </a:solidFill>
                <a:highlight>
                  <a:srgbClr val="FFFFFF"/>
                </a:highlight>
              </a:rPr>
              <a:t>2) Исследовать корреляции между оценками по различным предметам и другими переменными.</a:t>
            </a:r>
            <a:endParaRPr sz="21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rgbClr val="1F1F1F"/>
                </a:solidFill>
                <a:highlight>
                  <a:srgbClr val="FFFFFF"/>
                </a:highlight>
              </a:rPr>
              <a:t>3) Использовать статистические методы для проверки гипотез о наличии значимых различий между группами.</a:t>
            </a:r>
            <a:endParaRPr sz="21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rgbClr val="1F1F1F"/>
                </a:solidFill>
                <a:highlight>
                  <a:srgbClr val="FFFFFF"/>
                </a:highlight>
              </a:rPr>
              <a:t>4) Определить факторы, способствующие повышению успеваемости.</a:t>
            </a:r>
            <a:endParaRPr sz="21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1" sz="21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  <p:sp>
        <p:nvSpPr>
          <p:cNvPr id="290" name="Google Shape;290;p24"/>
          <p:cNvSpPr txBox="1"/>
          <p:nvPr>
            <p:ph idx="3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 sz="1600"/>
              <a:t>Факультет компьютерных наук</a:t>
            </a:r>
            <a:endParaRPr sz="1600"/>
          </a:p>
        </p:txBody>
      </p:sp>
      <p:sp>
        <p:nvSpPr>
          <p:cNvPr id="291" name="Google Shape;291;p24"/>
          <p:cNvSpPr txBox="1"/>
          <p:nvPr>
            <p:ph idx="4" type="body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600"/>
              <a:t>Анализ данных в Python</a:t>
            </a:r>
            <a:endParaRPr sz="1600"/>
          </a:p>
        </p:txBody>
      </p:sp>
      <p:sp>
        <p:nvSpPr>
          <p:cNvPr id="292" name="Google Shape;292;p24"/>
          <p:cNvSpPr txBox="1"/>
          <p:nvPr>
            <p:ph idx="5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600"/>
              <a:t>Москва, 2025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"/>
          <p:cNvSpPr txBox="1"/>
          <p:nvPr>
            <p:ph type="title"/>
          </p:nvPr>
        </p:nvSpPr>
        <p:spPr>
          <a:xfrm>
            <a:off x="515950" y="1297800"/>
            <a:ext cx="10696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726"/>
              <a:buFont typeface="Arial"/>
              <a:buNone/>
            </a:pPr>
            <a:r>
              <a:rPr lang="ru-RU" sz="3300"/>
              <a:t>Задачи исследования</a:t>
            </a:r>
            <a:endParaRPr sz="3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587"/>
              <a:buFont typeface="Arial"/>
              <a:buNone/>
            </a:pPr>
            <a:r>
              <a:t/>
            </a:r>
            <a:endParaRPr sz="3400"/>
          </a:p>
        </p:txBody>
      </p:sp>
      <p:sp>
        <p:nvSpPr>
          <p:cNvPr id="298" name="Google Shape;298;p25"/>
          <p:cNvSpPr txBox="1"/>
          <p:nvPr>
            <p:ph idx="1" type="body"/>
          </p:nvPr>
        </p:nvSpPr>
        <p:spPr>
          <a:xfrm>
            <a:off x="747900" y="1928396"/>
            <a:ext cx="10696200" cy="3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rgbClr val="1F1F1F"/>
                </a:solidFill>
                <a:highlight>
                  <a:srgbClr val="FFFFFF"/>
                </a:highlight>
              </a:rPr>
              <a:t>На основе полученных результатов </a:t>
            </a:r>
            <a:r>
              <a:rPr b="1" lang="ru-RU" sz="2100">
                <a:solidFill>
                  <a:srgbClr val="1F1F1F"/>
                </a:solidFill>
                <a:highlight>
                  <a:srgbClr val="FFFFFF"/>
                </a:highlight>
              </a:rPr>
              <a:t>сформулировать рекомендации для педагогов и образовательных учреждений по улучшению учебного процесса</a:t>
            </a:r>
            <a:r>
              <a:rPr lang="ru-RU" sz="2100">
                <a:solidFill>
                  <a:srgbClr val="1F1F1F"/>
                </a:solidFill>
                <a:highlight>
                  <a:srgbClr val="FFFFFF"/>
                </a:highlight>
              </a:rPr>
              <a:t>.</a:t>
            </a:r>
            <a:endParaRPr sz="21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rgbClr val="1F1F1F"/>
                </a:solidFill>
                <a:highlight>
                  <a:srgbClr val="FFFFFF"/>
                </a:highlight>
              </a:rPr>
              <a:t>Предложить стратегии поддержки учащихся с низкими оценками и способы повышения мотивации к обучению.</a:t>
            </a:r>
            <a:endParaRPr sz="21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rgbClr val="1F1F1F"/>
                </a:solidFill>
                <a:highlight>
                  <a:srgbClr val="FFFFFF"/>
                </a:highlight>
              </a:rPr>
              <a:t>Мы считаем, что результаты помогут выявить сильные и слабые стороны образовательного процесса и предложить пути его улучшения.</a:t>
            </a:r>
            <a:endParaRPr sz="21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1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  <p:sp>
        <p:nvSpPr>
          <p:cNvPr id="299" name="Google Shape;299;p25"/>
          <p:cNvSpPr txBox="1"/>
          <p:nvPr>
            <p:ph idx="3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 sz="1600"/>
              <a:t>Факультет компьютерных наук</a:t>
            </a:r>
            <a:endParaRPr sz="1600"/>
          </a:p>
        </p:txBody>
      </p:sp>
      <p:sp>
        <p:nvSpPr>
          <p:cNvPr id="300" name="Google Shape;300;p25"/>
          <p:cNvSpPr txBox="1"/>
          <p:nvPr>
            <p:ph idx="4" type="body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600"/>
              <a:t>Анализ данных в Python</a:t>
            </a:r>
            <a:endParaRPr sz="1600"/>
          </a:p>
        </p:txBody>
      </p:sp>
      <p:sp>
        <p:nvSpPr>
          <p:cNvPr id="301" name="Google Shape;301;p25"/>
          <p:cNvSpPr txBox="1"/>
          <p:nvPr>
            <p:ph idx="5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600"/>
              <a:t>Москва, 2025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"/>
          <p:cNvSpPr txBox="1"/>
          <p:nvPr>
            <p:ph type="title"/>
          </p:nvPr>
        </p:nvSpPr>
        <p:spPr>
          <a:xfrm>
            <a:off x="658075" y="1096463"/>
            <a:ext cx="10696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1903"/>
              <a:buNone/>
            </a:pPr>
            <a:r>
              <a:t/>
            </a:r>
            <a:endParaRPr sz="2383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726"/>
              <a:buFont typeface="Arial"/>
              <a:buNone/>
            </a:pPr>
            <a:r>
              <a:rPr lang="ru-RU" sz="3300"/>
              <a:t>Гипотезы</a:t>
            </a:r>
            <a:endParaRPr sz="3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587"/>
              <a:buFont typeface="Arial"/>
              <a:buNone/>
            </a:pPr>
            <a:r>
              <a:t/>
            </a:r>
            <a:endParaRPr sz="3400"/>
          </a:p>
        </p:txBody>
      </p:sp>
      <p:sp>
        <p:nvSpPr>
          <p:cNvPr id="307" name="Google Shape;307;p26"/>
          <p:cNvSpPr txBox="1"/>
          <p:nvPr>
            <p:ph idx="1" type="body"/>
          </p:nvPr>
        </p:nvSpPr>
        <p:spPr>
          <a:xfrm>
            <a:off x="807125" y="2153446"/>
            <a:ext cx="10696200" cy="3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Степень образования родителей влияет на качество обучение детей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Принадлежность к этническим группам влияет на образование детей. Принадлежность к некоторым этническим группам повышает шансы на хорошую образованность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Занятия спортом влияют на образование детей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Регулярные занятия спортом повышают уровень обучения (так как развивают дисциплину)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Уровень знаний напрямую зависит от количества часов в неделю, потраченных на обучение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Небольшое количество часов, потраченных на обучение, приведёт к низким баллам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дети, которые регулярно занимаются спортом, в среднем больше времени тратят на учёбу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дети, которые получают обед бесплатно или со скидкой, в среднем имеют более плохие показатели в обучении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26"/>
          <p:cNvSpPr txBox="1"/>
          <p:nvPr>
            <p:ph idx="3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 sz="1600"/>
              <a:t>Факультет компьютерных наук</a:t>
            </a:r>
            <a:endParaRPr sz="1600"/>
          </a:p>
        </p:txBody>
      </p:sp>
      <p:sp>
        <p:nvSpPr>
          <p:cNvPr id="309" name="Google Shape;309;p26"/>
          <p:cNvSpPr txBox="1"/>
          <p:nvPr>
            <p:ph idx="4" type="body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600"/>
              <a:t>Анализ данных в Python</a:t>
            </a:r>
            <a:endParaRPr sz="1600"/>
          </a:p>
        </p:txBody>
      </p:sp>
      <p:sp>
        <p:nvSpPr>
          <p:cNvPr id="310" name="Google Shape;310;p26"/>
          <p:cNvSpPr txBox="1"/>
          <p:nvPr>
            <p:ph idx="5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600"/>
              <a:t>Москва, 2025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 txBox="1"/>
          <p:nvPr>
            <p:ph type="title"/>
          </p:nvPr>
        </p:nvSpPr>
        <p:spPr>
          <a:xfrm>
            <a:off x="302750" y="1329800"/>
            <a:ext cx="10696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990"/>
              <a:buNone/>
            </a:pPr>
            <a:r>
              <a:rPr lang="ru-RU"/>
              <a:t>Анализ взаимосвязей</a:t>
            </a:r>
            <a:endParaRPr/>
          </a:p>
        </p:txBody>
      </p:sp>
      <p:sp>
        <p:nvSpPr>
          <p:cNvPr id="316" name="Google Shape;316;p27"/>
          <p:cNvSpPr txBox="1"/>
          <p:nvPr>
            <p:ph idx="1" type="body"/>
          </p:nvPr>
        </p:nvSpPr>
        <p:spPr>
          <a:xfrm>
            <a:off x="-176950" y="1993796"/>
            <a:ext cx="10696200" cy="3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700"/>
              </a:spcAft>
              <a:buSzPts val="1300"/>
              <a:buNone/>
            </a:pPr>
            <a:r>
              <a:t/>
            </a:r>
            <a:endParaRPr sz="185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17" name="Google Shape;317;p27"/>
          <p:cNvSpPr txBox="1"/>
          <p:nvPr>
            <p:ph idx="3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 sz="1600"/>
              <a:t>Факультет компьютерных наук</a:t>
            </a:r>
            <a:endParaRPr sz="1600"/>
          </a:p>
        </p:txBody>
      </p:sp>
      <p:sp>
        <p:nvSpPr>
          <p:cNvPr id="318" name="Google Shape;318;p27"/>
          <p:cNvSpPr txBox="1"/>
          <p:nvPr>
            <p:ph idx="4" type="body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600"/>
              <a:t>Анализ данных в Python</a:t>
            </a:r>
            <a:endParaRPr sz="1600"/>
          </a:p>
        </p:txBody>
      </p:sp>
      <p:sp>
        <p:nvSpPr>
          <p:cNvPr id="319" name="Google Shape;319;p27"/>
          <p:cNvSpPr txBox="1"/>
          <p:nvPr>
            <p:ph idx="5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600"/>
              <a:t>Москва, 2025</a:t>
            </a:r>
            <a:endParaRPr/>
          </a:p>
        </p:txBody>
      </p:sp>
      <p:pic>
        <p:nvPicPr>
          <p:cNvPr id="320" name="Google Shape;3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00" y="2024475"/>
            <a:ext cx="3396586" cy="238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8312" y="2055725"/>
            <a:ext cx="3105075" cy="23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2001" y="2024475"/>
            <a:ext cx="3188699" cy="238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100" y="4375373"/>
            <a:ext cx="3378576" cy="2174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42288" y="4406626"/>
            <a:ext cx="3105101" cy="199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82025" y="4352111"/>
            <a:ext cx="3274510" cy="210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"/>
          <p:cNvSpPr txBox="1"/>
          <p:nvPr>
            <p:ph type="title"/>
          </p:nvPr>
        </p:nvSpPr>
        <p:spPr>
          <a:xfrm>
            <a:off x="302750" y="1329800"/>
            <a:ext cx="10696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990"/>
              <a:buNone/>
            </a:pPr>
            <a:r>
              <a:rPr lang="ru-RU"/>
              <a:t>Анализ взаимосвязей</a:t>
            </a:r>
            <a:endParaRPr/>
          </a:p>
        </p:txBody>
      </p:sp>
      <p:sp>
        <p:nvSpPr>
          <p:cNvPr id="331" name="Google Shape;331;p28"/>
          <p:cNvSpPr txBox="1"/>
          <p:nvPr>
            <p:ph idx="1" type="body"/>
          </p:nvPr>
        </p:nvSpPr>
        <p:spPr>
          <a:xfrm>
            <a:off x="-176950" y="1993796"/>
            <a:ext cx="10696200" cy="3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700"/>
              </a:spcAft>
              <a:buSzPts val="1300"/>
              <a:buNone/>
            </a:pPr>
            <a:r>
              <a:t/>
            </a:r>
            <a:endParaRPr sz="185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32" name="Google Shape;332;p28"/>
          <p:cNvSpPr txBox="1"/>
          <p:nvPr>
            <p:ph idx="3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 sz="1600"/>
              <a:t>Факультет компьютерных наук</a:t>
            </a:r>
            <a:endParaRPr sz="1600"/>
          </a:p>
        </p:txBody>
      </p:sp>
      <p:sp>
        <p:nvSpPr>
          <p:cNvPr id="333" name="Google Shape;333;p28"/>
          <p:cNvSpPr txBox="1"/>
          <p:nvPr>
            <p:ph idx="4" type="body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600"/>
              <a:t>Анализ данных в Python</a:t>
            </a:r>
            <a:endParaRPr sz="1600"/>
          </a:p>
        </p:txBody>
      </p:sp>
      <p:sp>
        <p:nvSpPr>
          <p:cNvPr id="334" name="Google Shape;334;p28"/>
          <p:cNvSpPr txBox="1"/>
          <p:nvPr>
            <p:ph idx="5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600"/>
              <a:t>Москва, 2025</a:t>
            </a:r>
            <a:endParaRPr/>
          </a:p>
        </p:txBody>
      </p:sp>
      <p:pic>
        <p:nvPicPr>
          <p:cNvPr id="335" name="Google Shape;3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847" y="1993800"/>
            <a:ext cx="4942716" cy="39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3375" y="1993800"/>
            <a:ext cx="4592000" cy="381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9"/>
          <p:cNvSpPr txBox="1"/>
          <p:nvPr>
            <p:ph type="title"/>
          </p:nvPr>
        </p:nvSpPr>
        <p:spPr>
          <a:xfrm>
            <a:off x="302750" y="1329800"/>
            <a:ext cx="10696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700"/>
              </a:spcAft>
              <a:buSzPts val="990"/>
              <a:buNone/>
            </a:pPr>
            <a:r>
              <a:rPr lang="ru-RU"/>
              <a:t>Анализ взаимосвязей</a:t>
            </a:r>
            <a:endParaRPr/>
          </a:p>
        </p:txBody>
      </p:sp>
      <p:sp>
        <p:nvSpPr>
          <p:cNvPr id="342" name="Google Shape;342;p29"/>
          <p:cNvSpPr txBox="1"/>
          <p:nvPr>
            <p:ph idx="1" type="body"/>
          </p:nvPr>
        </p:nvSpPr>
        <p:spPr>
          <a:xfrm>
            <a:off x="-176950" y="1993796"/>
            <a:ext cx="10696200" cy="3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700"/>
              </a:spcAft>
              <a:buSzPts val="1300"/>
              <a:buNone/>
            </a:pPr>
            <a:r>
              <a:t/>
            </a:r>
            <a:endParaRPr sz="185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343" name="Google Shape;343;p29"/>
          <p:cNvSpPr txBox="1"/>
          <p:nvPr>
            <p:ph idx="3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 sz="1600"/>
              <a:t>Факультет компьютерных наук</a:t>
            </a:r>
            <a:endParaRPr sz="1600"/>
          </a:p>
        </p:txBody>
      </p:sp>
      <p:sp>
        <p:nvSpPr>
          <p:cNvPr id="344" name="Google Shape;344;p29"/>
          <p:cNvSpPr txBox="1"/>
          <p:nvPr>
            <p:ph idx="4" type="body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600"/>
              <a:t>Анализ данных в Python</a:t>
            </a:r>
            <a:endParaRPr sz="1600"/>
          </a:p>
        </p:txBody>
      </p:sp>
      <p:sp>
        <p:nvSpPr>
          <p:cNvPr id="345" name="Google Shape;345;p29"/>
          <p:cNvSpPr txBox="1"/>
          <p:nvPr>
            <p:ph idx="5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600"/>
              <a:t>Москва, 2025</a:t>
            </a:r>
            <a:endParaRPr/>
          </a:p>
        </p:txBody>
      </p:sp>
      <p:pic>
        <p:nvPicPr>
          <p:cNvPr id="346" name="Google Shape;346;p29"/>
          <p:cNvPicPr preferRelativeResize="0"/>
          <p:nvPr/>
        </p:nvPicPr>
        <p:blipFill rotWithShape="1">
          <a:blip r:embed="rId3">
            <a:alphaModFix/>
          </a:blip>
          <a:srcRect b="0" l="0" r="0" t="1826"/>
          <a:stretch/>
        </p:blipFill>
        <p:spPr>
          <a:xfrm>
            <a:off x="1754075" y="1674000"/>
            <a:ext cx="4158700" cy="268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7650" y="4488902"/>
            <a:ext cx="3784475" cy="1949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8399" y="1189213"/>
            <a:ext cx="3141525" cy="524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"/>
          <p:cNvSpPr txBox="1"/>
          <p:nvPr>
            <p:ph type="title"/>
          </p:nvPr>
        </p:nvSpPr>
        <p:spPr>
          <a:xfrm>
            <a:off x="658075" y="1096463"/>
            <a:ext cx="10696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1903"/>
              <a:buNone/>
            </a:pPr>
            <a:r>
              <a:t/>
            </a:r>
            <a:endParaRPr sz="2383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726"/>
              <a:buFont typeface="Arial"/>
              <a:buNone/>
            </a:pPr>
            <a:r>
              <a:rPr lang="ru-RU" sz="3300"/>
              <a:t>Линейная и бинарная регрессии</a:t>
            </a:r>
            <a:endParaRPr sz="3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587"/>
              <a:buFont typeface="Arial"/>
              <a:buNone/>
            </a:pPr>
            <a:r>
              <a:t/>
            </a:r>
            <a:endParaRPr sz="3400"/>
          </a:p>
        </p:txBody>
      </p:sp>
      <p:sp>
        <p:nvSpPr>
          <p:cNvPr id="354" name="Google Shape;354;p30"/>
          <p:cNvSpPr txBox="1"/>
          <p:nvPr>
            <p:ph idx="1" type="body"/>
          </p:nvPr>
        </p:nvSpPr>
        <p:spPr>
          <a:xfrm>
            <a:off x="807125" y="2153446"/>
            <a:ext cx="10696200" cy="3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1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  <p:sp>
        <p:nvSpPr>
          <p:cNvPr id="355" name="Google Shape;355;p30"/>
          <p:cNvSpPr txBox="1"/>
          <p:nvPr>
            <p:ph idx="3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 sz="1600"/>
              <a:t>Факультет компьютерных наук</a:t>
            </a:r>
            <a:endParaRPr sz="1600"/>
          </a:p>
        </p:txBody>
      </p:sp>
      <p:sp>
        <p:nvSpPr>
          <p:cNvPr id="356" name="Google Shape;356;p30"/>
          <p:cNvSpPr txBox="1"/>
          <p:nvPr>
            <p:ph idx="4" type="body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600"/>
              <a:t>Анализ данных в Python</a:t>
            </a:r>
            <a:endParaRPr sz="1600"/>
          </a:p>
        </p:txBody>
      </p:sp>
      <p:sp>
        <p:nvSpPr>
          <p:cNvPr id="357" name="Google Shape;357;p30"/>
          <p:cNvSpPr txBox="1"/>
          <p:nvPr>
            <p:ph idx="5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600"/>
              <a:t>Москва, 2025</a:t>
            </a:r>
            <a:endParaRPr/>
          </a:p>
        </p:txBody>
      </p:sp>
      <p:pic>
        <p:nvPicPr>
          <p:cNvPr id="358" name="Google Shape;3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700" y="2153450"/>
            <a:ext cx="4720724" cy="372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9174" y="2384874"/>
            <a:ext cx="5421101" cy="344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1"/>
          <p:cNvSpPr txBox="1"/>
          <p:nvPr>
            <p:ph type="title"/>
          </p:nvPr>
        </p:nvSpPr>
        <p:spPr>
          <a:xfrm>
            <a:off x="658075" y="1096463"/>
            <a:ext cx="10696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1903"/>
              <a:buNone/>
            </a:pPr>
            <a:r>
              <a:t/>
            </a:r>
            <a:endParaRPr sz="2383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726"/>
              <a:buFont typeface="Arial"/>
              <a:buNone/>
            </a:pPr>
            <a:r>
              <a:rPr lang="ru-RU" sz="3300"/>
              <a:t>Кластеризация</a:t>
            </a:r>
            <a:endParaRPr sz="3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587"/>
              <a:buFont typeface="Arial"/>
              <a:buNone/>
            </a:pPr>
            <a:r>
              <a:t/>
            </a:r>
            <a:endParaRPr sz="3400"/>
          </a:p>
        </p:txBody>
      </p:sp>
      <p:sp>
        <p:nvSpPr>
          <p:cNvPr id="365" name="Google Shape;365;p31"/>
          <p:cNvSpPr txBox="1"/>
          <p:nvPr>
            <p:ph idx="1" type="body"/>
          </p:nvPr>
        </p:nvSpPr>
        <p:spPr>
          <a:xfrm>
            <a:off x="807125" y="2153446"/>
            <a:ext cx="10696200" cy="3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1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  <p:sp>
        <p:nvSpPr>
          <p:cNvPr id="366" name="Google Shape;366;p31"/>
          <p:cNvSpPr txBox="1"/>
          <p:nvPr>
            <p:ph idx="3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 sz="1600"/>
              <a:t>Факультет компьютерных наук</a:t>
            </a:r>
            <a:endParaRPr sz="1600"/>
          </a:p>
        </p:txBody>
      </p:sp>
      <p:sp>
        <p:nvSpPr>
          <p:cNvPr id="367" name="Google Shape;367;p31"/>
          <p:cNvSpPr txBox="1"/>
          <p:nvPr>
            <p:ph idx="4" type="body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600"/>
              <a:t>Анализ данных в Python</a:t>
            </a:r>
            <a:endParaRPr sz="1600"/>
          </a:p>
        </p:txBody>
      </p:sp>
      <p:sp>
        <p:nvSpPr>
          <p:cNvPr id="368" name="Google Shape;368;p31"/>
          <p:cNvSpPr txBox="1"/>
          <p:nvPr>
            <p:ph idx="5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600"/>
              <a:t>Москва, 2025</a:t>
            </a:r>
            <a:endParaRPr/>
          </a:p>
        </p:txBody>
      </p:sp>
      <p:pic>
        <p:nvPicPr>
          <p:cNvPr id="369" name="Google Shape;3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200" y="2153450"/>
            <a:ext cx="5939713" cy="390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/>
          <p:nvPr>
            <p:ph type="title"/>
          </p:nvPr>
        </p:nvSpPr>
        <p:spPr>
          <a:xfrm>
            <a:off x="658075" y="1096463"/>
            <a:ext cx="10696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1903"/>
              <a:buNone/>
            </a:pPr>
            <a:r>
              <a:t/>
            </a:r>
            <a:endParaRPr sz="2383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726"/>
              <a:buFont typeface="Arial"/>
              <a:buNone/>
            </a:pPr>
            <a:r>
              <a:rPr lang="ru-RU" sz="3300"/>
              <a:t>Результаты и выводы</a:t>
            </a:r>
            <a:endParaRPr sz="3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587"/>
              <a:buFont typeface="Arial"/>
              <a:buNone/>
            </a:pPr>
            <a:r>
              <a:t/>
            </a:r>
            <a:endParaRPr sz="3400"/>
          </a:p>
        </p:txBody>
      </p:sp>
      <p:sp>
        <p:nvSpPr>
          <p:cNvPr id="375" name="Google Shape;375;p32"/>
          <p:cNvSpPr txBox="1"/>
          <p:nvPr>
            <p:ph idx="1" type="body"/>
          </p:nvPr>
        </p:nvSpPr>
        <p:spPr>
          <a:xfrm>
            <a:off x="807125" y="2153446"/>
            <a:ext cx="10696200" cy="3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0" spcFirstLastPara="1" rIns="0" wrap="square" tIns="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00"/>
                </a:solidFill>
                <a:highlight>
                  <a:srgbClr val="F7F7F7"/>
                </a:highlight>
              </a:rPr>
              <a:t>На основе полученных результатов, можно сформулировать следующие выводы и рекомендации для образовательных программ, направленные на повышение успеваемости студентов и устранение выявленных неравенств:</a:t>
            </a:r>
            <a:endParaRPr sz="2400">
              <a:solidFill>
                <a:srgbClr val="000000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00"/>
                </a:solidFill>
                <a:highlight>
                  <a:srgbClr val="F7F7F7"/>
                </a:highlight>
              </a:rPr>
              <a:t>Поддержка студентов из социально-экономически неблагополучных семей:</a:t>
            </a:r>
            <a:endParaRPr sz="2400">
              <a:solidFill>
                <a:srgbClr val="000000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00"/>
                </a:solidFill>
                <a:highlight>
                  <a:srgbClr val="F7F7F7"/>
                </a:highlight>
              </a:rPr>
              <a:t>Устранение гендерных проблем</a:t>
            </a:r>
            <a:endParaRPr sz="2400">
              <a:solidFill>
                <a:srgbClr val="000000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000000"/>
                </a:solidFill>
                <a:highlight>
                  <a:srgbClr val="F7F7F7"/>
                </a:highlight>
              </a:rPr>
              <a:t>Учет этнических особенностей:</a:t>
            </a:r>
            <a:endParaRPr sz="2400">
              <a:solidFill>
                <a:srgbClr val="000000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highlight>
                <a:srgbClr val="F7F7F7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1000">
              <a:solidFill>
                <a:srgbClr val="1F1F1F"/>
              </a:solidFill>
              <a:highlight>
                <a:srgbClr val="FFFFFF"/>
              </a:highlight>
            </a:endParaRPr>
          </a:p>
        </p:txBody>
      </p:sp>
      <p:sp>
        <p:nvSpPr>
          <p:cNvPr id="376" name="Google Shape;376;p32"/>
          <p:cNvSpPr txBox="1"/>
          <p:nvPr>
            <p:ph idx="3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 sz="1600"/>
              <a:t>Факультет компьютерных наук</a:t>
            </a:r>
            <a:endParaRPr sz="1600"/>
          </a:p>
        </p:txBody>
      </p:sp>
      <p:sp>
        <p:nvSpPr>
          <p:cNvPr id="377" name="Google Shape;377;p32"/>
          <p:cNvSpPr txBox="1"/>
          <p:nvPr>
            <p:ph idx="4" type="body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600"/>
              <a:t>Анализ данных в Python</a:t>
            </a:r>
            <a:endParaRPr sz="1600"/>
          </a:p>
        </p:txBody>
      </p:sp>
      <p:sp>
        <p:nvSpPr>
          <p:cNvPr id="378" name="Google Shape;378;p32"/>
          <p:cNvSpPr txBox="1"/>
          <p:nvPr>
            <p:ph idx="5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600"/>
              <a:t>Москва, 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/>
          <p:nvPr>
            <p:ph type="title"/>
          </p:nvPr>
        </p:nvSpPr>
        <p:spPr>
          <a:xfrm>
            <a:off x="585902" y="1305675"/>
            <a:ext cx="106962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3000"/>
              <a:t>Датасет "Student Exam Scores"</a:t>
            </a:r>
            <a:endParaRPr sz="3000"/>
          </a:p>
        </p:txBody>
      </p:sp>
      <p:sp>
        <p:nvSpPr>
          <p:cNvPr id="193" name="Google Shape;193;p15"/>
          <p:cNvSpPr txBox="1"/>
          <p:nvPr>
            <p:ph idx="1" type="body"/>
          </p:nvPr>
        </p:nvSpPr>
        <p:spPr>
          <a:xfrm>
            <a:off x="585900" y="1983750"/>
            <a:ext cx="10208400" cy="14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0" spcFirstLastPara="1" rIns="0" wrap="square" tIns="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9"/>
              <a:buNone/>
            </a:pPr>
            <a:r>
              <a:rPr lang="ru-RU" sz="2400"/>
              <a:t> </a:t>
            </a:r>
            <a:r>
              <a:rPr lang="ru-RU" sz="2100"/>
              <a:t> Этот набор данных включает в себя результаты трех экзаменов учащихся государственной школы и ряд личных и социально-экономических факторов, которые могут оказывать на них влияние.</a:t>
            </a:r>
            <a:endParaRPr sz="2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 txBox="1"/>
          <p:nvPr>
            <p:ph idx="3" type="body"/>
          </p:nvPr>
        </p:nvSpPr>
        <p:spPr>
          <a:xfrm>
            <a:off x="1143689" y="540904"/>
            <a:ext cx="1901825" cy="415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 sz="1600"/>
              <a:t>Факультет компьютерных наук</a:t>
            </a:r>
            <a:endParaRPr sz="1600"/>
          </a:p>
        </p:txBody>
      </p:sp>
      <p:sp>
        <p:nvSpPr>
          <p:cNvPr id="195" name="Google Shape;195;p15"/>
          <p:cNvSpPr txBox="1"/>
          <p:nvPr>
            <p:ph idx="4" type="body"/>
          </p:nvPr>
        </p:nvSpPr>
        <p:spPr>
          <a:xfrm>
            <a:off x="3459163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600"/>
              <a:t>Анализ данных в Python</a:t>
            </a:r>
            <a:endParaRPr sz="1600"/>
          </a:p>
        </p:txBody>
      </p:sp>
      <p:sp>
        <p:nvSpPr>
          <p:cNvPr id="196" name="Google Shape;196;p15"/>
          <p:cNvSpPr txBox="1"/>
          <p:nvPr>
            <p:ph idx="5" type="body"/>
          </p:nvPr>
        </p:nvSpPr>
        <p:spPr>
          <a:xfrm>
            <a:off x="6259892" y="548720"/>
            <a:ext cx="2070100" cy="4081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600"/>
              <a:t>Москва, 2025</a:t>
            </a:r>
            <a:endParaRPr/>
          </a:p>
        </p:txBody>
      </p:sp>
      <p:pic>
        <p:nvPicPr>
          <p:cNvPr id="197" name="Google Shape;197;p15"/>
          <p:cNvPicPr preferRelativeResize="0"/>
          <p:nvPr/>
        </p:nvPicPr>
        <p:blipFill rotWithShape="1">
          <a:blip r:embed="rId3">
            <a:alphaModFix/>
          </a:blip>
          <a:srcRect b="0" l="7287" r="5959" t="0"/>
          <a:stretch/>
        </p:blipFill>
        <p:spPr>
          <a:xfrm>
            <a:off x="646250" y="3309350"/>
            <a:ext cx="10696199" cy="2571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3"/>
          <p:cNvSpPr txBox="1"/>
          <p:nvPr>
            <p:ph type="title"/>
          </p:nvPr>
        </p:nvSpPr>
        <p:spPr>
          <a:xfrm>
            <a:off x="585902" y="1305675"/>
            <a:ext cx="106962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</a:pPr>
            <a:r>
              <a:rPr lang="ru-RU" sz="3000"/>
              <a:t>Сбор данных со страницы https://health-diet.ru/table_calorie/</a:t>
            </a:r>
            <a:endParaRPr sz="3000"/>
          </a:p>
        </p:txBody>
      </p:sp>
      <p:sp>
        <p:nvSpPr>
          <p:cNvPr id="384" name="Google Shape;384;p33"/>
          <p:cNvSpPr txBox="1"/>
          <p:nvPr>
            <p:ph idx="1" type="body"/>
          </p:nvPr>
        </p:nvSpPr>
        <p:spPr>
          <a:xfrm>
            <a:off x="515950" y="3742650"/>
            <a:ext cx="10208400" cy="14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0" spcFirstLastPara="1" rIns="0" wrap="square" tIns="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-RU" sz="2400"/>
              <a:t>  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85" name="Google Shape;385;p33"/>
          <p:cNvSpPr txBox="1"/>
          <p:nvPr>
            <p:ph idx="3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 sz="1600"/>
              <a:t>Факультет компьютерных наук</a:t>
            </a:r>
            <a:endParaRPr sz="1600"/>
          </a:p>
        </p:txBody>
      </p:sp>
      <p:sp>
        <p:nvSpPr>
          <p:cNvPr id="386" name="Google Shape;386;p33"/>
          <p:cNvSpPr txBox="1"/>
          <p:nvPr>
            <p:ph idx="4" type="body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600"/>
              <a:t>Анализ данных в Python</a:t>
            </a:r>
            <a:endParaRPr sz="1600"/>
          </a:p>
        </p:txBody>
      </p:sp>
      <p:sp>
        <p:nvSpPr>
          <p:cNvPr id="387" name="Google Shape;387;p33"/>
          <p:cNvSpPr txBox="1"/>
          <p:nvPr>
            <p:ph idx="5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600"/>
              <a:t>Москва, 2025</a:t>
            </a:r>
            <a:endParaRPr/>
          </a:p>
        </p:txBody>
      </p:sp>
      <p:pic>
        <p:nvPicPr>
          <p:cNvPr id="388" name="Google Shape;388;p33"/>
          <p:cNvPicPr preferRelativeResize="0"/>
          <p:nvPr/>
        </p:nvPicPr>
        <p:blipFill rotWithShape="1">
          <a:blip r:embed="rId3">
            <a:alphaModFix/>
          </a:blip>
          <a:srcRect b="20709" l="18358" r="26560" t="37300"/>
          <a:stretch/>
        </p:blipFill>
        <p:spPr>
          <a:xfrm>
            <a:off x="1079750" y="2136750"/>
            <a:ext cx="9349075" cy="400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4"/>
          <p:cNvSpPr txBox="1"/>
          <p:nvPr>
            <p:ph type="title"/>
          </p:nvPr>
        </p:nvSpPr>
        <p:spPr>
          <a:xfrm>
            <a:off x="195027" y="1163525"/>
            <a:ext cx="106962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</a:pPr>
            <a:r>
              <a:t/>
            </a:r>
            <a:endParaRPr sz="3060"/>
          </a:p>
        </p:txBody>
      </p:sp>
      <p:sp>
        <p:nvSpPr>
          <p:cNvPr id="394" name="Google Shape;394;p34"/>
          <p:cNvSpPr txBox="1"/>
          <p:nvPr>
            <p:ph idx="1" type="body"/>
          </p:nvPr>
        </p:nvSpPr>
        <p:spPr>
          <a:xfrm>
            <a:off x="515950" y="3742650"/>
            <a:ext cx="10208400" cy="14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0" spcFirstLastPara="1" rIns="0" wrap="square" tIns="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-RU" sz="2400"/>
              <a:t>  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95" name="Google Shape;395;p34"/>
          <p:cNvSpPr txBox="1"/>
          <p:nvPr>
            <p:ph idx="3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 sz="1600"/>
              <a:t>Факультет компьютерных наук</a:t>
            </a:r>
            <a:endParaRPr sz="1600"/>
          </a:p>
        </p:txBody>
      </p:sp>
      <p:sp>
        <p:nvSpPr>
          <p:cNvPr id="396" name="Google Shape;396;p34"/>
          <p:cNvSpPr txBox="1"/>
          <p:nvPr>
            <p:ph idx="4" type="body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600"/>
              <a:t>Анализ данных в Python</a:t>
            </a:r>
            <a:endParaRPr sz="1600"/>
          </a:p>
        </p:txBody>
      </p:sp>
      <p:sp>
        <p:nvSpPr>
          <p:cNvPr id="397" name="Google Shape;397;p34"/>
          <p:cNvSpPr txBox="1"/>
          <p:nvPr>
            <p:ph idx="5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600"/>
              <a:t>Москва, 2025</a:t>
            </a:r>
            <a:endParaRPr/>
          </a:p>
        </p:txBody>
      </p:sp>
      <p:pic>
        <p:nvPicPr>
          <p:cNvPr id="398" name="Google Shape;398;p34"/>
          <p:cNvPicPr preferRelativeResize="0"/>
          <p:nvPr/>
        </p:nvPicPr>
        <p:blipFill rotWithShape="1">
          <a:blip r:embed="rId3">
            <a:alphaModFix/>
          </a:blip>
          <a:srcRect b="9825" l="17923" r="7609" t="40668"/>
          <a:stretch/>
        </p:blipFill>
        <p:spPr>
          <a:xfrm>
            <a:off x="699950" y="1703600"/>
            <a:ext cx="10552401" cy="39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5"/>
          <p:cNvSpPr txBox="1"/>
          <p:nvPr>
            <p:ph type="title"/>
          </p:nvPr>
        </p:nvSpPr>
        <p:spPr>
          <a:xfrm>
            <a:off x="195027" y="1163525"/>
            <a:ext cx="106962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</a:pPr>
            <a:r>
              <a:t/>
            </a:r>
            <a:endParaRPr sz="3060"/>
          </a:p>
        </p:txBody>
      </p:sp>
      <p:sp>
        <p:nvSpPr>
          <p:cNvPr id="404" name="Google Shape;404;p35"/>
          <p:cNvSpPr txBox="1"/>
          <p:nvPr>
            <p:ph idx="1" type="body"/>
          </p:nvPr>
        </p:nvSpPr>
        <p:spPr>
          <a:xfrm>
            <a:off x="515950" y="3742650"/>
            <a:ext cx="10208400" cy="14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0" spcFirstLastPara="1" rIns="0" wrap="square" tIns="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-RU" sz="2400"/>
              <a:t>  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3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05" name="Google Shape;405;p35"/>
          <p:cNvSpPr txBox="1"/>
          <p:nvPr>
            <p:ph idx="3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 sz="1600"/>
              <a:t>Факультет компьютерных наук</a:t>
            </a:r>
            <a:endParaRPr sz="1600"/>
          </a:p>
        </p:txBody>
      </p:sp>
      <p:sp>
        <p:nvSpPr>
          <p:cNvPr id="406" name="Google Shape;406;p35"/>
          <p:cNvSpPr txBox="1"/>
          <p:nvPr>
            <p:ph idx="4" type="body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600"/>
              <a:t>Анализ данных в Python</a:t>
            </a:r>
            <a:endParaRPr sz="1600"/>
          </a:p>
        </p:txBody>
      </p:sp>
      <p:sp>
        <p:nvSpPr>
          <p:cNvPr id="407" name="Google Shape;407;p35"/>
          <p:cNvSpPr txBox="1"/>
          <p:nvPr>
            <p:ph idx="5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600"/>
              <a:t>Москва, 2025</a:t>
            </a:r>
            <a:endParaRPr/>
          </a:p>
        </p:txBody>
      </p:sp>
      <p:pic>
        <p:nvPicPr>
          <p:cNvPr id="408" name="Google Shape;408;p35"/>
          <p:cNvPicPr preferRelativeResize="0"/>
          <p:nvPr/>
        </p:nvPicPr>
        <p:blipFill rotWithShape="1">
          <a:blip r:embed="rId3">
            <a:alphaModFix/>
          </a:blip>
          <a:srcRect b="21748" l="17487" r="26261" t="54575"/>
          <a:stretch/>
        </p:blipFill>
        <p:spPr>
          <a:xfrm>
            <a:off x="711300" y="1236188"/>
            <a:ext cx="9410640" cy="222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5"/>
          <p:cNvPicPr preferRelativeResize="0"/>
          <p:nvPr/>
        </p:nvPicPr>
        <p:blipFill rotWithShape="1">
          <a:blip r:embed="rId4">
            <a:alphaModFix/>
          </a:blip>
          <a:srcRect b="32264" l="4581" r="22817" t="38704"/>
          <a:stretch/>
        </p:blipFill>
        <p:spPr>
          <a:xfrm>
            <a:off x="655849" y="3555475"/>
            <a:ext cx="10880299" cy="25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/>
          <p:nvPr>
            <p:ph type="title"/>
          </p:nvPr>
        </p:nvSpPr>
        <p:spPr>
          <a:xfrm>
            <a:off x="585902" y="1305675"/>
            <a:ext cx="106962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3000"/>
              <a:t>Описание переменных:</a:t>
            </a:r>
            <a:endParaRPr sz="3000"/>
          </a:p>
        </p:txBody>
      </p:sp>
      <p:sp>
        <p:nvSpPr>
          <p:cNvPr id="203" name="Google Shape;203;p16"/>
          <p:cNvSpPr txBox="1"/>
          <p:nvPr>
            <p:ph idx="1" type="body"/>
          </p:nvPr>
        </p:nvSpPr>
        <p:spPr>
          <a:xfrm>
            <a:off x="747900" y="1904996"/>
            <a:ext cx="10696200" cy="3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04" name="Google Shape;204;p16"/>
          <p:cNvSpPr txBox="1"/>
          <p:nvPr>
            <p:ph idx="3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 sz="1600"/>
              <a:t>Факультет компьютерных наук</a:t>
            </a:r>
            <a:endParaRPr sz="1600"/>
          </a:p>
        </p:txBody>
      </p:sp>
      <p:sp>
        <p:nvSpPr>
          <p:cNvPr id="205" name="Google Shape;205;p16"/>
          <p:cNvSpPr txBox="1"/>
          <p:nvPr>
            <p:ph idx="4" type="body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600"/>
              <a:t>Анализ данных в Python</a:t>
            </a:r>
            <a:endParaRPr sz="1600"/>
          </a:p>
        </p:txBody>
      </p:sp>
      <p:sp>
        <p:nvSpPr>
          <p:cNvPr id="206" name="Google Shape;206;p16"/>
          <p:cNvSpPr txBox="1"/>
          <p:nvPr>
            <p:ph idx="5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600"/>
              <a:t>Москва, 2025</a:t>
            </a:r>
            <a:endParaRPr/>
          </a:p>
        </p:txBody>
      </p:sp>
      <p:pic>
        <p:nvPicPr>
          <p:cNvPr id="207" name="Google Shape;2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75" y="2431625"/>
            <a:ext cx="3954350" cy="286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300" y="2431625"/>
            <a:ext cx="3561200" cy="273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89500" y="2431625"/>
            <a:ext cx="3754600" cy="358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/>
          <p:nvPr>
            <p:ph type="title"/>
          </p:nvPr>
        </p:nvSpPr>
        <p:spPr>
          <a:xfrm>
            <a:off x="585902" y="1305675"/>
            <a:ext cx="106962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3000"/>
              <a:t>Описание переменных:</a:t>
            </a:r>
            <a:endParaRPr sz="3000"/>
          </a:p>
        </p:txBody>
      </p:sp>
      <p:sp>
        <p:nvSpPr>
          <p:cNvPr id="215" name="Google Shape;215;p17"/>
          <p:cNvSpPr txBox="1"/>
          <p:nvPr>
            <p:ph idx="1" type="body"/>
          </p:nvPr>
        </p:nvSpPr>
        <p:spPr>
          <a:xfrm>
            <a:off x="747900" y="2082671"/>
            <a:ext cx="10696200" cy="3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16" name="Google Shape;216;p17"/>
          <p:cNvSpPr txBox="1"/>
          <p:nvPr>
            <p:ph idx="3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 sz="1600"/>
              <a:t>Факультет компьютерных наук</a:t>
            </a:r>
            <a:endParaRPr sz="1600"/>
          </a:p>
        </p:txBody>
      </p:sp>
      <p:sp>
        <p:nvSpPr>
          <p:cNvPr id="217" name="Google Shape;217;p17"/>
          <p:cNvSpPr txBox="1"/>
          <p:nvPr>
            <p:ph idx="4" type="body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600"/>
              <a:t>Анализ данных в Python</a:t>
            </a:r>
            <a:endParaRPr sz="1600"/>
          </a:p>
        </p:txBody>
      </p:sp>
      <p:sp>
        <p:nvSpPr>
          <p:cNvPr id="218" name="Google Shape;218;p17"/>
          <p:cNvSpPr txBox="1"/>
          <p:nvPr>
            <p:ph idx="5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600"/>
              <a:t>Москва, 2025</a:t>
            </a:r>
            <a:endParaRPr/>
          </a:p>
        </p:txBody>
      </p:sp>
      <p:pic>
        <p:nvPicPr>
          <p:cNvPr id="219" name="Google Shape;2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300" y="2016113"/>
            <a:ext cx="4743450" cy="42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8575" y="2106613"/>
            <a:ext cx="4781550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>
            <a:off x="585902" y="1305675"/>
            <a:ext cx="106962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3000"/>
              <a:t>Описание переменных:</a:t>
            </a:r>
            <a:endParaRPr sz="3000"/>
          </a:p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>
            <a:off x="747900" y="2082671"/>
            <a:ext cx="10696200" cy="3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27" name="Google Shape;227;p18"/>
          <p:cNvSpPr txBox="1"/>
          <p:nvPr>
            <p:ph idx="3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 sz="1600"/>
              <a:t>Факультет компьютерных наук</a:t>
            </a:r>
            <a:endParaRPr sz="1600"/>
          </a:p>
        </p:txBody>
      </p:sp>
      <p:sp>
        <p:nvSpPr>
          <p:cNvPr id="228" name="Google Shape;228;p18"/>
          <p:cNvSpPr txBox="1"/>
          <p:nvPr>
            <p:ph idx="4" type="body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600"/>
              <a:t>Анализ данных в Python</a:t>
            </a:r>
            <a:endParaRPr sz="1600"/>
          </a:p>
        </p:txBody>
      </p:sp>
      <p:sp>
        <p:nvSpPr>
          <p:cNvPr id="229" name="Google Shape;229;p18"/>
          <p:cNvSpPr txBox="1"/>
          <p:nvPr>
            <p:ph idx="5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600"/>
              <a:t>Москва, 2025</a:t>
            </a:r>
            <a:endParaRPr/>
          </a:p>
        </p:txBody>
      </p:sp>
      <p:pic>
        <p:nvPicPr>
          <p:cNvPr id="230" name="Google Shape;2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313" y="2040638"/>
            <a:ext cx="4810125" cy="399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9900" y="2040650"/>
            <a:ext cx="4810125" cy="4084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 txBox="1"/>
          <p:nvPr>
            <p:ph type="title"/>
          </p:nvPr>
        </p:nvSpPr>
        <p:spPr>
          <a:xfrm>
            <a:off x="585902" y="1305675"/>
            <a:ext cx="106962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3000"/>
              <a:t>Описание переменных:</a:t>
            </a:r>
            <a:endParaRPr sz="3000"/>
          </a:p>
        </p:txBody>
      </p:sp>
      <p:sp>
        <p:nvSpPr>
          <p:cNvPr id="237" name="Google Shape;237;p19"/>
          <p:cNvSpPr txBox="1"/>
          <p:nvPr>
            <p:ph idx="1" type="body"/>
          </p:nvPr>
        </p:nvSpPr>
        <p:spPr>
          <a:xfrm>
            <a:off x="747900" y="2082671"/>
            <a:ext cx="10696200" cy="3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38" name="Google Shape;238;p19"/>
          <p:cNvSpPr txBox="1"/>
          <p:nvPr>
            <p:ph idx="3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 sz="1600"/>
              <a:t>Факультет компьютерных наук</a:t>
            </a:r>
            <a:endParaRPr sz="1600"/>
          </a:p>
        </p:txBody>
      </p:sp>
      <p:sp>
        <p:nvSpPr>
          <p:cNvPr id="239" name="Google Shape;239;p19"/>
          <p:cNvSpPr txBox="1"/>
          <p:nvPr>
            <p:ph idx="4" type="body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600"/>
              <a:t>Анализ данных в Python</a:t>
            </a:r>
            <a:endParaRPr sz="1600"/>
          </a:p>
        </p:txBody>
      </p:sp>
      <p:sp>
        <p:nvSpPr>
          <p:cNvPr id="240" name="Google Shape;240;p19"/>
          <p:cNvSpPr txBox="1"/>
          <p:nvPr>
            <p:ph idx="5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600"/>
              <a:t>Москва, 2025</a:t>
            </a:r>
            <a:endParaRPr/>
          </a:p>
        </p:txBody>
      </p:sp>
      <p:pic>
        <p:nvPicPr>
          <p:cNvPr id="241" name="Google Shape;24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100" y="2243351"/>
            <a:ext cx="3439225" cy="3455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650" y="2184125"/>
            <a:ext cx="6499450" cy="357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/>
          <p:nvPr>
            <p:ph type="title"/>
          </p:nvPr>
        </p:nvSpPr>
        <p:spPr>
          <a:xfrm>
            <a:off x="585902" y="1305675"/>
            <a:ext cx="106962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3000"/>
              <a:t>Описание переменных:</a:t>
            </a:r>
            <a:endParaRPr sz="3000"/>
          </a:p>
        </p:txBody>
      </p:sp>
      <p:sp>
        <p:nvSpPr>
          <p:cNvPr id="248" name="Google Shape;248;p20"/>
          <p:cNvSpPr txBox="1"/>
          <p:nvPr>
            <p:ph idx="1" type="body"/>
          </p:nvPr>
        </p:nvSpPr>
        <p:spPr>
          <a:xfrm>
            <a:off x="747900" y="2082671"/>
            <a:ext cx="10696200" cy="3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49" name="Google Shape;249;p20"/>
          <p:cNvSpPr txBox="1"/>
          <p:nvPr>
            <p:ph idx="3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 sz="1600"/>
              <a:t>Факультет компьютерных наук</a:t>
            </a:r>
            <a:endParaRPr sz="1600"/>
          </a:p>
        </p:txBody>
      </p:sp>
      <p:sp>
        <p:nvSpPr>
          <p:cNvPr id="250" name="Google Shape;250;p20"/>
          <p:cNvSpPr txBox="1"/>
          <p:nvPr>
            <p:ph idx="4" type="body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600"/>
              <a:t>Анализ данных в Python</a:t>
            </a:r>
            <a:endParaRPr sz="1600"/>
          </a:p>
        </p:txBody>
      </p:sp>
      <p:sp>
        <p:nvSpPr>
          <p:cNvPr id="251" name="Google Shape;251;p20"/>
          <p:cNvSpPr txBox="1"/>
          <p:nvPr>
            <p:ph idx="5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600"/>
              <a:t>Москва, 2025</a:t>
            </a:r>
            <a:endParaRPr/>
          </a:p>
        </p:txBody>
      </p:sp>
      <p:pic>
        <p:nvPicPr>
          <p:cNvPr id="252" name="Google Shape;2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9900" y="1841375"/>
            <a:ext cx="4707525" cy="4278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896" y="2027399"/>
            <a:ext cx="5237178" cy="390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"/>
          <p:cNvSpPr txBox="1"/>
          <p:nvPr>
            <p:ph type="title"/>
          </p:nvPr>
        </p:nvSpPr>
        <p:spPr>
          <a:xfrm>
            <a:off x="585902" y="1305675"/>
            <a:ext cx="10696200" cy="7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3000"/>
              <a:t>Описание переменных:</a:t>
            </a:r>
            <a:endParaRPr sz="3000"/>
          </a:p>
        </p:txBody>
      </p:sp>
      <p:sp>
        <p:nvSpPr>
          <p:cNvPr id="259" name="Google Shape;259;p21"/>
          <p:cNvSpPr txBox="1"/>
          <p:nvPr>
            <p:ph idx="1" type="body"/>
          </p:nvPr>
        </p:nvSpPr>
        <p:spPr>
          <a:xfrm>
            <a:off x="747900" y="2082671"/>
            <a:ext cx="10696200" cy="3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60" name="Google Shape;260;p21"/>
          <p:cNvSpPr txBox="1"/>
          <p:nvPr>
            <p:ph idx="3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 sz="1600"/>
              <a:t>Факультет компьютерных наук</a:t>
            </a:r>
            <a:endParaRPr sz="1600"/>
          </a:p>
        </p:txBody>
      </p:sp>
      <p:sp>
        <p:nvSpPr>
          <p:cNvPr id="261" name="Google Shape;261;p21"/>
          <p:cNvSpPr txBox="1"/>
          <p:nvPr>
            <p:ph idx="4" type="body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600"/>
              <a:t>Анализ данных в Python</a:t>
            </a:r>
            <a:endParaRPr sz="1600"/>
          </a:p>
        </p:txBody>
      </p:sp>
      <p:sp>
        <p:nvSpPr>
          <p:cNvPr id="262" name="Google Shape;262;p21"/>
          <p:cNvSpPr txBox="1"/>
          <p:nvPr>
            <p:ph idx="5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600"/>
              <a:t>Москва, 2025</a:t>
            </a:r>
            <a:endParaRPr/>
          </a:p>
        </p:txBody>
      </p:sp>
      <p:pic>
        <p:nvPicPr>
          <p:cNvPr id="263" name="Google Shape;2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400" y="1947925"/>
            <a:ext cx="8575101" cy="451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 txBox="1"/>
          <p:nvPr>
            <p:ph type="title"/>
          </p:nvPr>
        </p:nvSpPr>
        <p:spPr>
          <a:xfrm>
            <a:off x="515950" y="1449400"/>
            <a:ext cx="10696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ru-RU" sz="2100">
                <a:solidFill>
                  <a:srgbClr val="000000"/>
                </a:solidFill>
                <a:highlight>
                  <a:srgbClr val="FFFFFF"/>
                </a:highlight>
              </a:rPr>
              <a:t>Сформулируем условия для новых метрической и категориальной переменных</a:t>
            </a:r>
            <a:endParaRPr sz="2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100"/>
          </a:p>
        </p:txBody>
      </p:sp>
      <p:sp>
        <p:nvSpPr>
          <p:cNvPr id="269" name="Google Shape;269;p22"/>
          <p:cNvSpPr txBox="1"/>
          <p:nvPr>
            <p:ph idx="1" type="body"/>
          </p:nvPr>
        </p:nvSpPr>
        <p:spPr>
          <a:xfrm>
            <a:off x="747900" y="2082671"/>
            <a:ext cx="10696200" cy="3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36000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1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5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70" name="Google Shape;270;p22"/>
          <p:cNvSpPr txBox="1"/>
          <p:nvPr>
            <p:ph idx="3" type="body"/>
          </p:nvPr>
        </p:nvSpPr>
        <p:spPr>
          <a:xfrm>
            <a:off x="1143689" y="540904"/>
            <a:ext cx="19017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ru-RU" sz="1600"/>
              <a:t>Факультет компьютерных наук</a:t>
            </a:r>
            <a:endParaRPr sz="1600"/>
          </a:p>
        </p:txBody>
      </p:sp>
      <p:sp>
        <p:nvSpPr>
          <p:cNvPr id="271" name="Google Shape;271;p22"/>
          <p:cNvSpPr txBox="1"/>
          <p:nvPr>
            <p:ph idx="4" type="body"/>
          </p:nvPr>
        </p:nvSpPr>
        <p:spPr>
          <a:xfrm>
            <a:off x="3459163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600"/>
              <a:t>Анализ данных в Python</a:t>
            </a:r>
            <a:endParaRPr sz="1600"/>
          </a:p>
        </p:txBody>
      </p:sp>
      <p:sp>
        <p:nvSpPr>
          <p:cNvPr id="272" name="Google Shape;272;p22"/>
          <p:cNvSpPr txBox="1"/>
          <p:nvPr>
            <p:ph idx="5" type="body"/>
          </p:nvPr>
        </p:nvSpPr>
        <p:spPr>
          <a:xfrm>
            <a:off x="6259892" y="548720"/>
            <a:ext cx="20700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D69"/>
              </a:buClr>
              <a:buSzPts val="1000"/>
              <a:buNone/>
            </a:pPr>
            <a:r>
              <a:rPr lang="ru-RU" sz="1600"/>
              <a:t>Москва, 2025</a:t>
            </a:r>
            <a:endParaRPr/>
          </a:p>
        </p:txBody>
      </p:sp>
      <p:pic>
        <p:nvPicPr>
          <p:cNvPr id="273" name="Google Shape;273;p22"/>
          <p:cNvPicPr preferRelativeResize="0"/>
          <p:nvPr/>
        </p:nvPicPr>
        <p:blipFill rotWithShape="1">
          <a:blip r:embed="rId3">
            <a:alphaModFix/>
          </a:blip>
          <a:srcRect b="0" l="0" r="0" t="2940"/>
          <a:stretch/>
        </p:blipFill>
        <p:spPr>
          <a:xfrm>
            <a:off x="844350" y="2011300"/>
            <a:ext cx="4684825" cy="420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4903" y="2032900"/>
            <a:ext cx="5216873" cy="433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