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63" d="100"/>
          <a:sy n="63" d="100"/>
        </p:scale>
        <p:origin x="57"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EF31-8068-49C9-BCA4-E3F87061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A61EB6-9131-439B-938E-A7235D351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5F0D58-9199-4BCD-B07F-CCA6FD01636F}"/>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9D95E1C9-AF85-48E1-8303-8E4F676F4A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0EA6AF-84F4-4A79-A65C-7B531E56DD18}"/>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14581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9AB-F0DE-4A16-9F94-3752EFB921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0D8097-7159-48E9-BB40-8434112E8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7C3BDE-B009-4DC9-95B9-1AA2AD54AA2B}"/>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E108A92B-0831-4117-8C90-A67C4F565D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63242B-172C-49F6-B77E-62A7C77812BB}"/>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221513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B05CC-FDDF-4AA9-BCD6-DC2656A87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B0F499-D518-4E1D-9979-48E3ED404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79CC3C-DC54-43A9-97B5-0F03F4A311DA}"/>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A3F3494A-FD4D-47B9-85DD-F5BE80027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5D25C-FF91-4707-94AB-EF906B03EF81}"/>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98339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F7F6-9262-49DF-AE64-AF19EC769B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15672F-7275-44A0-A1A1-A62CC92EE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A7F923-898F-4844-8BD9-FE622CC7FD69}"/>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4ADB0792-97E9-4C20-B450-E38F4C6014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4C049E-952B-4EC0-BFC1-915CBBBB5D04}"/>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302829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2746-501F-4471-827F-398A107F5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F88C41-573E-4140-8332-14C660548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D2719-FB53-4E17-AC8B-9F554BF6BC3C}"/>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439B2B69-566A-4C12-8B54-4338A5396D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5E8F14-32F0-4734-A4AA-07FC8C35D195}"/>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408443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626F-D0EB-4CA8-A5DD-9478B0ED61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139843-DF8C-499E-8E26-A4884C389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645586-A93A-46B4-86B2-2491D660F7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0046AC-891B-4B34-B7F4-4ABDEDAF4F3B}"/>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6" name="Footer Placeholder 5">
            <a:extLst>
              <a:ext uri="{FF2B5EF4-FFF2-40B4-BE49-F238E27FC236}">
                <a16:creationId xmlns:a16="http://schemas.microsoft.com/office/drawing/2014/main" id="{4F1A083C-5935-4B06-8D13-DED9CCE52D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85F2D-D117-4D0A-92AC-7C8DE70FCF20}"/>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50904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1858-47A1-4E54-9BAC-AB346EE205C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901125-ED7C-4AF6-B763-036DD6379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6C81C-1B5F-4F5A-9E34-6A80BD9C9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6E0F4E-E6C8-452F-B2F5-2AD9A45FD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565A8-0A17-47DC-A12B-7C26E3FFEF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C44B4CC-E8E2-435F-9B23-B997067A3FFA}"/>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8" name="Footer Placeholder 7">
            <a:extLst>
              <a:ext uri="{FF2B5EF4-FFF2-40B4-BE49-F238E27FC236}">
                <a16:creationId xmlns:a16="http://schemas.microsoft.com/office/drawing/2014/main" id="{FDD9A43A-42FE-4B8E-8508-BA8B5738648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0EC3B3-D511-4F41-94EC-B8F7755B50F0}"/>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320048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90D8-2B37-4403-A874-B27681E31D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F5CC512-9B7D-41CF-98C9-DC81E963BE4B}"/>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4" name="Footer Placeholder 3">
            <a:extLst>
              <a:ext uri="{FF2B5EF4-FFF2-40B4-BE49-F238E27FC236}">
                <a16:creationId xmlns:a16="http://schemas.microsoft.com/office/drawing/2014/main" id="{F87030C8-7BD9-4CE3-A272-307D9B8762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0CF79-C29A-4F1E-BFF8-DD6FF228FC38}"/>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138212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7E36D-7435-4F4C-9FD0-153758001D3E}"/>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3" name="Footer Placeholder 2">
            <a:extLst>
              <a:ext uri="{FF2B5EF4-FFF2-40B4-BE49-F238E27FC236}">
                <a16:creationId xmlns:a16="http://schemas.microsoft.com/office/drawing/2014/main" id="{63BEED21-3861-43C8-929B-9FCF5B41E8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714C5B-77EB-498C-9293-1B613AE944DC}"/>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300351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0BAE-58C8-4A66-BDE5-0F81043E9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831F5D6-B3A1-47E6-9973-7031DFF97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62EF912-1050-4DE1-B9E3-A97D99BDF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7E298-306C-41FA-8A14-F56E01E401A8}"/>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6" name="Footer Placeholder 5">
            <a:extLst>
              <a:ext uri="{FF2B5EF4-FFF2-40B4-BE49-F238E27FC236}">
                <a16:creationId xmlns:a16="http://schemas.microsoft.com/office/drawing/2014/main" id="{A98375EA-6CB6-4D3F-AA3A-462CB85E6B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500FD6-56FF-4D08-979D-BFF740867577}"/>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22551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44D-9284-4786-8346-12B8F003F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5101963-E50D-402C-A35F-6B72C044A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719A74-FA8D-4BC0-8A93-A6D44CCB5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0B4BD-DCD9-4A98-8083-EBF22511673A}"/>
              </a:ext>
            </a:extLst>
          </p:cNvPr>
          <p:cNvSpPr>
            <a:spLocks noGrp="1"/>
          </p:cNvSpPr>
          <p:nvPr>
            <p:ph type="dt" sz="half" idx="10"/>
          </p:nvPr>
        </p:nvSpPr>
        <p:spPr/>
        <p:txBody>
          <a:bodyPr/>
          <a:lstStyle/>
          <a:p>
            <a:fld id="{7697523E-5FBA-4BE9-8D9A-C262DA4B07E1}" type="datetimeFigureOut">
              <a:rPr lang="en-GB" smtClean="0"/>
              <a:t>09/10/2022</a:t>
            </a:fld>
            <a:endParaRPr lang="en-GB"/>
          </a:p>
        </p:txBody>
      </p:sp>
      <p:sp>
        <p:nvSpPr>
          <p:cNvPr id="6" name="Footer Placeholder 5">
            <a:extLst>
              <a:ext uri="{FF2B5EF4-FFF2-40B4-BE49-F238E27FC236}">
                <a16:creationId xmlns:a16="http://schemas.microsoft.com/office/drawing/2014/main" id="{AEEC6600-E1A9-4D33-B47F-91C96D17D1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657AEE-C50A-4C72-9A10-2222DA7B1B96}"/>
              </a:ext>
            </a:extLst>
          </p:cNvPr>
          <p:cNvSpPr>
            <a:spLocks noGrp="1"/>
          </p:cNvSpPr>
          <p:nvPr>
            <p:ph type="sldNum" sz="quarter" idx="12"/>
          </p:nvPr>
        </p:nvSpPr>
        <p:spPr/>
        <p:txBody>
          <a:bodyPr/>
          <a:lstStyle/>
          <a:p>
            <a:fld id="{A6E0ECEB-25A2-41F1-A4FF-F3A8C7FD3512}" type="slidenum">
              <a:rPr lang="en-GB" smtClean="0"/>
              <a:t>‹#›</a:t>
            </a:fld>
            <a:endParaRPr lang="en-GB"/>
          </a:p>
        </p:txBody>
      </p:sp>
    </p:spTree>
    <p:extLst>
      <p:ext uri="{BB962C8B-B14F-4D97-AF65-F5344CB8AC3E}">
        <p14:creationId xmlns:p14="http://schemas.microsoft.com/office/powerpoint/2010/main" val="224686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A042F-7D47-4FDA-9856-3E5A61806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B1ABEB-99B9-4024-9572-61C8147B1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2AFE40-6CBE-4836-8F7E-FCE7CDD7A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7523E-5FBA-4BE9-8D9A-C262DA4B07E1}" type="datetimeFigureOut">
              <a:rPr lang="en-GB" smtClean="0"/>
              <a:t>09/10/2022</a:t>
            </a:fld>
            <a:endParaRPr lang="en-GB"/>
          </a:p>
        </p:txBody>
      </p:sp>
      <p:sp>
        <p:nvSpPr>
          <p:cNvPr id="5" name="Footer Placeholder 4">
            <a:extLst>
              <a:ext uri="{FF2B5EF4-FFF2-40B4-BE49-F238E27FC236}">
                <a16:creationId xmlns:a16="http://schemas.microsoft.com/office/drawing/2014/main" id="{FBF6694C-BC8E-496C-8C08-407F5F17D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960023-4046-4983-BED1-48CBE3859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0ECEB-25A2-41F1-A4FF-F3A8C7FD3512}" type="slidenum">
              <a:rPr lang="en-GB" smtClean="0"/>
              <a:t>‹#›</a:t>
            </a:fld>
            <a:endParaRPr lang="en-GB"/>
          </a:p>
        </p:txBody>
      </p:sp>
    </p:spTree>
    <p:extLst>
      <p:ext uri="{BB962C8B-B14F-4D97-AF65-F5344CB8AC3E}">
        <p14:creationId xmlns:p14="http://schemas.microsoft.com/office/powerpoint/2010/main" val="78325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aruneema/viz/MRA2_16537201483760/CountofsalesofProd?publish=y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3EF4D-C37D-474D-A69A-6BCF3980AD95}"/>
              </a:ext>
            </a:extLst>
          </p:cNvPr>
          <p:cNvSpPr>
            <a:spLocks noGrp="1"/>
          </p:cNvSpPr>
          <p:nvPr>
            <p:ph type="ctrTitle"/>
          </p:nvPr>
        </p:nvSpPr>
        <p:spPr>
          <a:xfrm>
            <a:off x="830998" y="2329311"/>
            <a:ext cx="9910296" cy="2590027"/>
          </a:xfrm>
        </p:spPr>
        <p:txBody>
          <a:bodyPr anchor="t">
            <a:normAutofit/>
          </a:bodyPr>
          <a:lstStyle/>
          <a:p>
            <a:pPr defTabSz="457200">
              <a:spcBef>
                <a:spcPct val="0"/>
              </a:spcBef>
              <a:spcAft>
                <a:spcPts val="600"/>
              </a:spcAft>
            </a:pPr>
            <a:r>
              <a:rPr lang="en-US" sz="6600"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Market Basket Analysis</a:t>
            </a:r>
          </a:p>
        </p:txBody>
      </p:sp>
      <p:sp>
        <p:nvSpPr>
          <p:cNvPr id="47" name="Rectangle 4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25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24CBE4A-83BB-4FB1-BB7F-C048B7985B65}"/>
              </a:ext>
            </a:extLst>
          </p:cNvPr>
          <p:cNvSpPr>
            <a:spLocks noGrp="1"/>
          </p:cNvSpPr>
          <p:nvPr>
            <p:ph type="title"/>
          </p:nvPr>
        </p:nvSpPr>
        <p:spPr>
          <a:xfrm>
            <a:off x="1116346" y="-585804"/>
            <a:ext cx="9849751" cy="1349671"/>
          </a:xfrm>
        </p:spPr>
        <p:txBody>
          <a:bodyPr anchor="b">
            <a:normAutofit/>
          </a:bodyPr>
          <a:lstStyle/>
          <a:p>
            <a:pPr algn="ctr"/>
            <a:r>
              <a:rPr lang="en-GB" sz="4000" dirty="0">
                <a:latin typeface="lato" panose="020F0502020204030203" pitchFamily="34" charset="0"/>
                <a:ea typeface="lato" panose="020F0502020204030203" pitchFamily="34" charset="0"/>
                <a:cs typeface="lato" panose="020F0502020204030203" pitchFamily="34" charset="0"/>
              </a:rPr>
              <a:t>Market Basket Analysis</a:t>
            </a:r>
          </a:p>
        </p:txBody>
      </p:sp>
      <p:sp>
        <p:nvSpPr>
          <p:cNvPr id="16" name="Content Placeholder 2">
            <a:extLst>
              <a:ext uri="{FF2B5EF4-FFF2-40B4-BE49-F238E27FC236}">
                <a16:creationId xmlns:a16="http://schemas.microsoft.com/office/drawing/2014/main" id="{4BCC3CEA-26ED-4114-A797-6B8184938CD5}"/>
              </a:ext>
            </a:extLst>
          </p:cNvPr>
          <p:cNvSpPr txBox="1">
            <a:spLocks/>
          </p:cNvSpPr>
          <p:nvPr/>
        </p:nvSpPr>
        <p:spPr>
          <a:xfrm>
            <a:off x="1225903" y="256790"/>
            <a:ext cx="9849751" cy="50954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lato" panose="020F0502020204030203" pitchFamily="34" charset="0"/>
                <a:ea typeface="lato" panose="020F0502020204030203" pitchFamily="34" charset="0"/>
                <a:cs typeface="lato" panose="020F0502020204030203" pitchFamily="34" charset="0"/>
              </a:rPr>
              <a:t>Market basket analysis is </a:t>
            </a:r>
            <a:r>
              <a:rPr lang="en-GB" sz="1200" b="1" dirty="0">
                <a:latin typeface="lato" panose="020F0502020204030203" pitchFamily="34" charset="0"/>
                <a:ea typeface="lato" panose="020F0502020204030203" pitchFamily="34" charset="0"/>
                <a:cs typeface="lato" panose="020F0502020204030203" pitchFamily="34" charset="0"/>
              </a:rPr>
              <a:t>a data mining technique used by retailers to increase sales by better understanding customer purchasing patterns. </a:t>
            </a:r>
            <a:r>
              <a:rPr lang="en-GB" sz="1200" dirty="0">
                <a:latin typeface="lato" panose="020F0502020204030203" pitchFamily="34" charset="0"/>
                <a:ea typeface="lato" panose="020F0502020204030203" pitchFamily="34" charset="0"/>
                <a:cs typeface="lato" panose="020F0502020204030203" pitchFamily="34" charset="0"/>
              </a:rPr>
              <a:t>It works by looking for combinations of items that occur together frequently in transactions. The statistical method used to measure and find the combinations items is called ‘</a:t>
            </a:r>
            <a:r>
              <a:rPr lang="en-GB" sz="1200" b="1" dirty="0">
                <a:latin typeface="lato" panose="020F0502020204030203" pitchFamily="34" charset="0"/>
                <a:ea typeface="lato" panose="020F0502020204030203" pitchFamily="34" charset="0"/>
                <a:cs typeface="lato" panose="020F0502020204030203" pitchFamily="34" charset="0"/>
              </a:rPr>
              <a:t>Association Rule</a:t>
            </a:r>
            <a:r>
              <a:rPr lang="en-GB" sz="1200" dirty="0">
                <a:latin typeface="lato" panose="020F0502020204030203" pitchFamily="34" charset="0"/>
                <a:ea typeface="lato" panose="020F0502020204030203" pitchFamily="34" charset="0"/>
                <a:cs typeface="lato" panose="020F0502020204030203" pitchFamily="34" charset="0"/>
              </a:rPr>
              <a:t>’ which helps in discovering interesting relations between variables in large databases. It main components are:</a:t>
            </a:r>
          </a:p>
          <a:p>
            <a:r>
              <a:rPr lang="en-GB" sz="1200" b="1" dirty="0">
                <a:latin typeface="lato" panose="020F0502020204030203" pitchFamily="34" charset="0"/>
                <a:ea typeface="lato" panose="020F0502020204030203" pitchFamily="34" charset="0"/>
                <a:cs typeface="lato" panose="020F0502020204030203" pitchFamily="34" charset="0"/>
              </a:rPr>
              <a:t>Support </a:t>
            </a:r>
            <a:r>
              <a:rPr lang="en-GB" sz="1200" dirty="0">
                <a:latin typeface="lato" panose="020F0502020204030203" pitchFamily="34" charset="0"/>
                <a:ea typeface="lato" panose="020F0502020204030203" pitchFamily="34" charset="0"/>
                <a:cs typeface="lato" panose="020F0502020204030203" pitchFamily="34" charset="0"/>
              </a:rPr>
              <a:t>- This measure gives an idea of how frequent an </a:t>
            </a:r>
            <a:r>
              <a:rPr lang="en-GB" sz="1200" i="1" dirty="0">
                <a:latin typeface="lato" panose="020F0502020204030203" pitchFamily="34" charset="0"/>
                <a:ea typeface="lato" panose="020F0502020204030203" pitchFamily="34" charset="0"/>
                <a:cs typeface="lato" panose="020F0502020204030203" pitchFamily="34" charset="0"/>
              </a:rPr>
              <a:t>itemset </a:t>
            </a:r>
            <a:r>
              <a:rPr lang="en-GB" sz="1200" dirty="0">
                <a:latin typeface="lato" panose="020F0502020204030203" pitchFamily="34" charset="0"/>
                <a:ea typeface="lato" panose="020F0502020204030203" pitchFamily="34" charset="0"/>
                <a:cs typeface="lato" panose="020F0502020204030203" pitchFamily="34" charset="0"/>
              </a:rPr>
              <a:t>is in all the transactions. Value of support helps us identify the rules worth considering for further analysis. Mathematically, support is the fraction of the total number of transactions in which the itemset occurs.</a:t>
            </a:r>
          </a:p>
          <a:p>
            <a:pPr marL="0" indent="0">
              <a:buFont typeface="Arial" panose="020B0604020202020204" pitchFamily="34" charset="0"/>
              <a:buNone/>
            </a:pPr>
            <a:endParaRPr lang="en-GB" sz="1200" dirty="0">
              <a:latin typeface="lato" panose="020F0502020204030203" pitchFamily="34" charset="0"/>
              <a:ea typeface="lato" panose="020F0502020204030203" pitchFamily="34" charset="0"/>
              <a:cs typeface="lato" panose="020F0502020204030203" pitchFamily="34" charset="0"/>
            </a:endParaRPr>
          </a:p>
          <a:p>
            <a:endParaRPr lang="en-GB" sz="1200" dirty="0">
              <a:latin typeface="lato" panose="020F0502020204030203" pitchFamily="34" charset="0"/>
              <a:ea typeface="lato" panose="020F0502020204030203" pitchFamily="34" charset="0"/>
              <a:cs typeface="lato" panose="020F0502020204030203" pitchFamily="34" charset="0"/>
            </a:endParaRPr>
          </a:p>
          <a:p>
            <a:endParaRPr lang="en-GB" sz="1200" dirty="0">
              <a:latin typeface="lato" panose="020F0502020204030203" pitchFamily="34" charset="0"/>
              <a:ea typeface="lato" panose="020F0502020204030203" pitchFamily="34" charset="0"/>
              <a:cs typeface="lato" panose="020F0502020204030203" pitchFamily="34" charset="0"/>
            </a:endParaRPr>
          </a:p>
          <a:p>
            <a:r>
              <a:rPr lang="en-GB" sz="1200" b="1" dirty="0">
                <a:latin typeface="lato" panose="020F0502020204030203" pitchFamily="34" charset="0"/>
                <a:ea typeface="lato" panose="020F0502020204030203" pitchFamily="34" charset="0"/>
                <a:cs typeface="lato" panose="020F0502020204030203" pitchFamily="34" charset="0"/>
              </a:rPr>
              <a:t>Confidence </a:t>
            </a:r>
            <a:r>
              <a:rPr lang="en-GB" sz="1200" dirty="0">
                <a:latin typeface="lato" panose="020F0502020204030203" pitchFamily="34" charset="0"/>
                <a:ea typeface="lato" panose="020F0502020204030203" pitchFamily="34" charset="0"/>
                <a:cs typeface="lato" panose="020F0502020204030203" pitchFamily="34" charset="0"/>
              </a:rPr>
              <a:t>– It measures the likeliness of occurrence of consequent on the cart given that the cart already has the antecedents. Technically, confidence is the conditional probability of occurrence of consequent given the antecedent.</a:t>
            </a:r>
          </a:p>
          <a:p>
            <a:pPr marL="0" indent="0">
              <a:buFont typeface="Arial" panose="020B0604020202020204" pitchFamily="34" charset="0"/>
              <a:buNone/>
            </a:pPr>
            <a:br>
              <a:rPr lang="en-GB" sz="1200" dirty="0">
                <a:latin typeface="lato" panose="020F0502020204030203" pitchFamily="34" charset="0"/>
                <a:ea typeface="lato" panose="020F0502020204030203" pitchFamily="34" charset="0"/>
                <a:cs typeface="lato" panose="020F0502020204030203" pitchFamily="34" charset="0"/>
              </a:rPr>
            </a:br>
            <a:endParaRPr lang="en-GB" sz="1200" dirty="0">
              <a:latin typeface="lato" panose="020F0502020204030203" pitchFamily="34" charset="0"/>
              <a:ea typeface="lato" panose="020F0502020204030203" pitchFamily="34" charset="0"/>
              <a:cs typeface="lato" panose="020F0502020204030203" pitchFamily="34" charset="0"/>
            </a:endParaRPr>
          </a:p>
          <a:p>
            <a:endParaRPr lang="en-GB" sz="1200" dirty="0">
              <a:latin typeface="lato" panose="020F0502020204030203" pitchFamily="34" charset="0"/>
              <a:ea typeface="lato" panose="020F0502020204030203" pitchFamily="34" charset="0"/>
              <a:cs typeface="lato" panose="020F0502020204030203" pitchFamily="34" charset="0"/>
            </a:endParaRPr>
          </a:p>
          <a:p>
            <a:r>
              <a:rPr lang="en-GB" sz="1200" b="1" dirty="0">
                <a:latin typeface="lato" panose="020F0502020204030203" pitchFamily="34" charset="0"/>
                <a:ea typeface="lato" panose="020F0502020204030203" pitchFamily="34" charset="0"/>
                <a:cs typeface="lato" panose="020F0502020204030203" pitchFamily="34" charset="0"/>
              </a:rPr>
              <a:t>Lift</a:t>
            </a:r>
            <a:r>
              <a:rPr lang="en-GB" sz="1200" dirty="0">
                <a:latin typeface="lato" panose="020F0502020204030203" pitchFamily="34" charset="0"/>
                <a:ea typeface="lato" panose="020F0502020204030203" pitchFamily="34" charset="0"/>
                <a:cs typeface="lato" panose="020F0502020204030203" pitchFamily="34" charset="0"/>
              </a:rPr>
              <a:t>- Ratio of confidence to expected confidence. It gives 'lift' to our confidence and helps in knowing that whether calculate probability of having the item in the cart is reliable or not. Higher the lift, better the rule to be chosen for predicting the next item for cart.</a:t>
            </a:r>
          </a:p>
        </p:txBody>
      </p:sp>
      <p:pic>
        <p:nvPicPr>
          <p:cNvPr id="17" name="Picture 16">
            <a:extLst>
              <a:ext uri="{FF2B5EF4-FFF2-40B4-BE49-F238E27FC236}">
                <a16:creationId xmlns:a16="http://schemas.microsoft.com/office/drawing/2014/main" id="{CC28EFCA-533B-469C-B446-EBDE46500AF2}"/>
              </a:ext>
            </a:extLst>
          </p:cNvPr>
          <p:cNvPicPr>
            <a:picLocks noChangeAspect="1"/>
          </p:cNvPicPr>
          <p:nvPr/>
        </p:nvPicPr>
        <p:blipFill>
          <a:blip r:embed="rId2"/>
          <a:stretch>
            <a:fillRect/>
          </a:stretch>
        </p:blipFill>
        <p:spPr>
          <a:xfrm>
            <a:off x="3929350" y="2278585"/>
            <a:ext cx="4022748" cy="638264"/>
          </a:xfrm>
          <a:prstGeom prst="rect">
            <a:avLst/>
          </a:prstGeom>
        </p:spPr>
      </p:pic>
      <p:pic>
        <p:nvPicPr>
          <p:cNvPr id="18" name="Picture 17">
            <a:extLst>
              <a:ext uri="{FF2B5EF4-FFF2-40B4-BE49-F238E27FC236}">
                <a16:creationId xmlns:a16="http://schemas.microsoft.com/office/drawing/2014/main" id="{8E09EA47-3721-4F08-8365-69EFC607A48B}"/>
              </a:ext>
            </a:extLst>
          </p:cNvPr>
          <p:cNvPicPr>
            <a:picLocks noChangeAspect="1"/>
          </p:cNvPicPr>
          <p:nvPr/>
        </p:nvPicPr>
        <p:blipFill>
          <a:blip r:embed="rId3"/>
          <a:stretch>
            <a:fillRect/>
          </a:stretch>
        </p:blipFill>
        <p:spPr>
          <a:xfrm>
            <a:off x="3929350" y="3520623"/>
            <a:ext cx="4620270" cy="638264"/>
          </a:xfrm>
          <a:prstGeom prst="rect">
            <a:avLst/>
          </a:prstGeom>
        </p:spPr>
      </p:pic>
      <p:pic>
        <p:nvPicPr>
          <p:cNvPr id="20" name="Picture 19">
            <a:extLst>
              <a:ext uri="{FF2B5EF4-FFF2-40B4-BE49-F238E27FC236}">
                <a16:creationId xmlns:a16="http://schemas.microsoft.com/office/drawing/2014/main" id="{0C977839-978A-4C07-AE76-65E91F1F221A}"/>
              </a:ext>
            </a:extLst>
          </p:cNvPr>
          <p:cNvPicPr>
            <a:picLocks noChangeAspect="1"/>
          </p:cNvPicPr>
          <p:nvPr/>
        </p:nvPicPr>
        <p:blipFill>
          <a:blip r:embed="rId4"/>
          <a:stretch>
            <a:fillRect/>
          </a:stretch>
        </p:blipFill>
        <p:spPr>
          <a:xfrm>
            <a:off x="3611824" y="4841722"/>
            <a:ext cx="5423140" cy="581050"/>
          </a:xfrm>
          <a:prstGeom prst="rect">
            <a:avLst/>
          </a:prstGeom>
        </p:spPr>
      </p:pic>
    </p:spTree>
    <p:extLst>
      <p:ext uri="{BB962C8B-B14F-4D97-AF65-F5344CB8AC3E}">
        <p14:creationId xmlns:p14="http://schemas.microsoft.com/office/powerpoint/2010/main" val="26996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A1A6C-3169-462E-8A21-24FB716C6CF4}"/>
              </a:ext>
            </a:extLst>
          </p:cNvPr>
          <p:cNvSpPr>
            <a:spLocks noGrp="1"/>
          </p:cNvSpPr>
          <p:nvPr>
            <p:ph type="title"/>
          </p:nvPr>
        </p:nvSpPr>
        <p:spPr>
          <a:xfrm>
            <a:off x="1347313" y="-426752"/>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KNIME flow</a:t>
            </a:r>
          </a:p>
        </p:txBody>
      </p:sp>
      <p:pic>
        <p:nvPicPr>
          <p:cNvPr id="5" name="Content Placeholder 4">
            <a:extLst>
              <a:ext uri="{FF2B5EF4-FFF2-40B4-BE49-F238E27FC236}">
                <a16:creationId xmlns:a16="http://schemas.microsoft.com/office/drawing/2014/main" id="{4FC61A1F-5E56-445F-8620-F5B398FE0A15}"/>
              </a:ext>
            </a:extLst>
          </p:cNvPr>
          <p:cNvPicPr>
            <a:picLocks noGrp="1" noChangeAspect="1"/>
          </p:cNvPicPr>
          <p:nvPr>
            <p:ph idx="1"/>
          </p:nvPr>
        </p:nvPicPr>
        <p:blipFill>
          <a:blip r:embed="rId2"/>
          <a:stretch>
            <a:fillRect/>
          </a:stretch>
        </p:blipFill>
        <p:spPr>
          <a:xfrm>
            <a:off x="2817958" y="1456732"/>
            <a:ext cx="7087589" cy="1971950"/>
          </a:xfrm>
        </p:spPr>
      </p:pic>
      <p:sp>
        <p:nvSpPr>
          <p:cNvPr id="6" name="TextBox 5">
            <a:extLst>
              <a:ext uri="{FF2B5EF4-FFF2-40B4-BE49-F238E27FC236}">
                <a16:creationId xmlns:a16="http://schemas.microsoft.com/office/drawing/2014/main" id="{2926F5A8-2BD6-42AD-AB10-42E6C188FA2F}"/>
              </a:ext>
            </a:extLst>
          </p:cNvPr>
          <p:cNvSpPr txBox="1"/>
          <p:nvPr/>
        </p:nvSpPr>
        <p:spPr>
          <a:xfrm>
            <a:off x="1938068" y="3853132"/>
            <a:ext cx="8333117" cy="646331"/>
          </a:xfrm>
          <a:prstGeom prst="rect">
            <a:avLst/>
          </a:prstGeom>
          <a:noFill/>
        </p:spPr>
        <p:txBody>
          <a:bodyPr wrap="square" rtlCol="0">
            <a:spAutoFit/>
          </a:bodyPr>
          <a:lstStyle/>
          <a:p>
            <a:r>
              <a:rPr lang="en-GB" dirty="0"/>
              <a:t>Support is set at 0.049 with confidence of 0.60.</a:t>
            </a:r>
          </a:p>
          <a:p>
            <a:r>
              <a:rPr lang="en-GB" dirty="0"/>
              <a:t>This gives us 37 rules</a:t>
            </a:r>
          </a:p>
        </p:txBody>
      </p:sp>
    </p:spTree>
    <p:extLst>
      <p:ext uri="{BB962C8B-B14F-4D97-AF65-F5344CB8AC3E}">
        <p14:creationId xmlns:p14="http://schemas.microsoft.com/office/powerpoint/2010/main" val="262145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46D99-6301-45BE-B2E3-2F42C6258067}"/>
              </a:ext>
            </a:extLst>
          </p:cNvPr>
          <p:cNvSpPr>
            <a:spLocks noGrp="1"/>
          </p:cNvSpPr>
          <p:nvPr>
            <p:ph type="title"/>
          </p:nvPr>
        </p:nvSpPr>
        <p:spPr>
          <a:xfrm>
            <a:off x="1289303" y="-506543"/>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Association Rule output</a:t>
            </a:r>
          </a:p>
        </p:txBody>
      </p:sp>
      <p:pic>
        <p:nvPicPr>
          <p:cNvPr id="5" name="Content Placeholder 4">
            <a:extLst>
              <a:ext uri="{FF2B5EF4-FFF2-40B4-BE49-F238E27FC236}">
                <a16:creationId xmlns:a16="http://schemas.microsoft.com/office/drawing/2014/main" id="{C1908950-C32B-487E-B7E5-BB6C04B97C8F}"/>
              </a:ext>
            </a:extLst>
          </p:cNvPr>
          <p:cNvPicPr>
            <a:picLocks noGrp="1" noChangeAspect="1"/>
          </p:cNvPicPr>
          <p:nvPr>
            <p:ph idx="1"/>
          </p:nvPr>
        </p:nvPicPr>
        <p:blipFill>
          <a:blip r:embed="rId2"/>
          <a:stretch>
            <a:fillRect/>
          </a:stretch>
        </p:blipFill>
        <p:spPr>
          <a:xfrm>
            <a:off x="3348160" y="799831"/>
            <a:ext cx="5847736" cy="5388808"/>
          </a:xfrm>
        </p:spPr>
      </p:pic>
      <p:sp>
        <p:nvSpPr>
          <p:cNvPr id="6" name="TextBox 5">
            <a:extLst>
              <a:ext uri="{FF2B5EF4-FFF2-40B4-BE49-F238E27FC236}">
                <a16:creationId xmlns:a16="http://schemas.microsoft.com/office/drawing/2014/main" id="{74F6C063-C44B-49CF-8019-0FDB1BFDB68B}"/>
              </a:ext>
            </a:extLst>
          </p:cNvPr>
          <p:cNvSpPr txBox="1"/>
          <p:nvPr/>
        </p:nvSpPr>
        <p:spPr>
          <a:xfrm>
            <a:off x="9328030" y="5253854"/>
            <a:ext cx="2284442" cy="923330"/>
          </a:xfrm>
          <a:prstGeom prst="rect">
            <a:avLst/>
          </a:prstGeom>
          <a:noFill/>
        </p:spPr>
        <p:txBody>
          <a:bodyPr wrap="square" rtlCol="0">
            <a:spAutoFit/>
          </a:bodyPr>
          <a:lstStyle/>
          <a:p>
            <a:r>
              <a:rPr lang="en-GB" dirty="0"/>
              <a:t>The data is sorted in descending order of Lift</a:t>
            </a:r>
          </a:p>
        </p:txBody>
      </p:sp>
    </p:spTree>
    <p:extLst>
      <p:ext uri="{BB962C8B-B14F-4D97-AF65-F5344CB8AC3E}">
        <p14:creationId xmlns:p14="http://schemas.microsoft.com/office/powerpoint/2010/main" val="203308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A368E-080A-4385-A9C1-6F70CA1897BE}"/>
              </a:ext>
            </a:extLst>
          </p:cNvPr>
          <p:cNvSpPr>
            <a:spLocks noGrp="1"/>
          </p:cNvSpPr>
          <p:nvPr>
            <p:ph type="title"/>
          </p:nvPr>
        </p:nvSpPr>
        <p:spPr>
          <a:xfrm>
            <a:off x="1668276" y="-331927"/>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Interpreting Rules 1 and 0</a:t>
            </a:r>
          </a:p>
        </p:txBody>
      </p:sp>
      <p:sp>
        <p:nvSpPr>
          <p:cNvPr id="3" name="Content Placeholder 2">
            <a:extLst>
              <a:ext uri="{FF2B5EF4-FFF2-40B4-BE49-F238E27FC236}">
                <a16:creationId xmlns:a16="http://schemas.microsoft.com/office/drawing/2014/main" id="{7F45CFFC-1CD7-4A1B-8A3D-F236380E2215}"/>
              </a:ext>
            </a:extLst>
          </p:cNvPr>
          <p:cNvSpPr>
            <a:spLocks noGrp="1"/>
          </p:cNvSpPr>
          <p:nvPr>
            <p:ph idx="1"/>
          </p:nvPr>
        </p:nvSpPr>
        <p:spPr>
          <a:xfrm>
            <a:off x="1289304" y="1155940"/>
            <a:ext cx="9849751" cy="4779141"/>
          </a:xfrm>
        </p:spPr>
        <p:txBody>
          <a:bodyPr anchor="ctr">
            <a:normAutofit fontScale="92500" lnSpcReduction="10000"/>
          </a:bodyPr>
          <a:lstStyle/>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1800" b="1" dirty="0">
                <a:latin typeface="lato" panose="020F0502020204030203" pitchFamily="34" charset="0"/>
                <a:ea typeface="lato" panose="020F0502020204030203" pitchFamily="34" charset="0"/>
                <a:cs typeface="lato" panose="020F0502020204030203" pitchFamily="34" charset="0"/>
              </a:rPr>
              <a:t>Rule 0</a:t>
            </a:r>
          </a:p>
          <a:p>
            <a:r>
              <a:rPr lang="en-GB" sz="1800" dirty="0">
                <a:latin typeface="lato" panose="020F0502020204030203" pitchFamily="34" charset="0"/>
                <a:ea typeface="lato" panose="020F0502020204030203" pitchFamily="34" charset="0"/>
                <a:cs typeface="lato" panose="020F0502020204030203" pitchFamily="34" charset="0"/>
              </a:rPr>
              <a:t>The support is 0.049, i.e. 4.9% of customer bought eggs, juice and aluminium foil </a:t>
            </a:r>
          </a:p>
          <a:p>
            <a:r>
              <a:rPr lang="en-GB" sz="1800" dirty="0">
                <a:latin typeface="lato" panose="020F0502020204030203" pitchFamily="34" charset="0"/>
                <a:ea typeface="lato" panose="020F0502020204030203" pitchFamily="34" charset="0"/>
                <a:cs typeface="lato" panose="020F0502020204030203" pitchFamily="34" charset="0"/>
              </a:rPr>
              <a:t>The confidence is 0.629, i.e. 62.9% of customer who bought eggs, juice and aluminium foil also bought yogurt</a:t>
            </a:r>
          </a:p>
          <a:p>
            <a:r>
              <a:rPr lang="en-GB" sz="1800" dirty="0">
                <a:latin typeface="lato" panose="020F0502020204030203" pitchFamily="34" charset="0"/>
                <a:ea typeface="lato" panose="020F0502020204030203" pitchFamily="34" charset="0"/>
                <a:cs typeface="lato" panose="020F0502020204030203" pitchFamily="34" charset="0"/>
              </a:rPr>
              <a:t>The lift is 1.636, i.e. there is 63.6% expectation that people will buy yoghurt when they have bought eggs, juice and aluminium foil</a:t>
            </a:r>
          </a:p>
          <a:p>
            <a:pPr marL="0" indent="0">
              <a:buNone/>
            </a:pPr>
            <a:r>
              <a:rPr lang="en-GB" sz="1800" b="1" dirty="0">
                <a:latin typeface="lato" panose="020F0502020204030203" pitchFamily="34" charset="0"/>
                <a:ea typeface="lato" panose="020F0502020204030203" pitchFamily="34" charset="0"/>
                <a:cs typeface="lato" panose="020F0502020204030203" pitchFamily="34" charset="0"/>
              </a:rPr>
              <a:t>Rule 1</a:t>
            </a:r>
          </a:p>
          <a:p>
            <a:r>
              <a:rPr lang="en-GB" sz="1800" dirty="0">
                <a:latin typeface="lato" panose="020F0502020204030203" pitchFamily="34" charset="0"/>
                <a:ea typeface="lato" panose="020F0502020204030203" pitchFamily="34" charset="0"/>
                <a:cs typeface="lato" panose="020F0502020204030203" pitchFamily="34" charset="0"/>
              </a:rPr>
              <a:t>The support is 0.049, i.e. 4.9% of customer bought shampoo, waffles and juice</a:t>
            </a:r>
          </a:p>
          <a:p>
            <a:r>
              <a:rPr lang="en-GB" sz="1800" dirty="0">
                <a:latin typeface="lato" panose="020F0502020204030203" pitchFamily="34" charset="0"/>
                <a:ea typeface="lato" panose="020F0502020204030203" pitchFamily="34" charset="0"/>
                <a:cs typeface="lato" panose="020F0502020204030203" pitchFamily="34" charset="0"/>
              </a:rPr>
              <a:t>The confidence is 0.615, i.e. 61.5% of customer who bought shampoo, waffles and juice also bought lunch meat</a:t>
            </a:r>
          </a:p>
          <a:p>
            <a:r>
              <a:rPr lang="en-GB" sz="1800" dirty="0">
                <a:latin typeface="lato" panose="020F0502020204030203" pitchFamily="34" charset="0"/>
                <a:ea typeface="lato" panose="020F0502020204030203" pitchFamily="34" charset="0"/>
                <a:cs typeface="lato" panose="020F0502020204030203" pitchFamily="34" charset="0"/>
              </a:rPr>
              <a:t>The lift is 1.558, i.e. there is 55.8% expectation that people will buy lunch meat when they have bought shampoo, waffles and juice</a:t>
            </a:r>
          </a:p>
          <a:p>
            <a:endParaRPr lang="en-GB" sz="18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6B178727-7754-4210-A861-6A519CE9DB8D}"/>
              </a:ext>
            </a:extLst>
          </p:cNvPr>
          <p:cNvPicPr>
            <a:picLocks noChangeAspect="1"/>
          </p:cNvPicPr>
          <p:nvPr/>
        </p:nvPicPr>
        <p:blipFill>
          <a:blip r:embed="rId2"/>
          <a:stretch>
            <a:fillRect/>
          </a:stretch>
        </p:blipFill>
        <p:spPr>
          <a:xfrm>
            <a:off x="1609829" y="1250765"/>
            <a:ext cx="8972339" cy="760586"/>
          </a:xfrm>
          <a:prstGeom prst="rect">
            <a:avLst/>
          </a:prstGeom>
        </p:spPr>
      </p:pic>
    </p:spTree>
    <p:extLst>
      <p:ext uri="{BB962C8B-B14F-4D97-AF65-F5344CB8AC3E}">
        <p14:creationId xmlns:p14="http://schemas.microsoft.com/office/powerpoint/2010/main" val="338769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4DB4F-BBA7-4913-BFC1-0D87A6C1FC80}"/>
              </a:ext>
            </a:extLst>
          </p:cNvPr>
          <p:cNvSpPr>
            <a:spLocks noGrp="1"/>
          </p:cNvSpPr>
          <p:nvPr>
            <p:ph type="title"/>
          </p:nvPr>
        </p:nvSpPr>
        <p:spPr>
          <a:xfrm>
            <a:off x="1023572" y="-608808"/>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          Taking top 2 rules </a:t>
            </a:r>
            <a:r>
              <a:rPr lang="en-GB" sz="2000" dirty="0">
                <a:latin typeface="lato" panose="020F0502020204030203" pitchFamily="34" charset="0"/>
                <a:ea typeface="lato" panose="020F0502020204030203" pitchFamily="34" charset="0"/>
                <a:cs typeface="lato" panose="020F0502020204030203" pitchFamily="34" charset="0"/>
              </a:rPr>
              <a:t>(Based on highest lift)</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8187102-CF19-4B08-AD30-9794F52B0B4A}"/>
              </a:ext>
            </a:extLst>
          </p:cNvPr>
          <p:cNvSpPr>
            <a:spLocks noGrp="1"/>
          </p:cNvSpPr>
          <p:nvPr>
            <p:ph idx="1"/>
          </p:nvPr>
        </p:nvSpPr>
        <p:spPr>
          <a:xfrm>
            <a:off x="1289304" y="1231490"/>
            <a:ext cx="9849751" cy="4703591"/>
          </a:xfrm>
        </p:spPr>
        <p:txBody>
          <a:bodyPr anchor="ctr">
            <a:normAutofit fontScale="92500" lnSpcReduction="10000"/>
          </a:bodyPr>
          <a:lstStyle/>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1800" b="1" dirty="0">
              <a:latin typeface="lato" panose="020F0502020204030203" pitchFamily="34" charset="0"/>
              <a:ea typeface="lato" panose="020F0502020204030203" pitchFamily="34" charset="0"/>
              <a:cs typeface="lato" panose="020F0502020204030203" pitchFamily="34" charset="0"/>
            </a:endParaRPr>
          </a:p>
          <a:p>
            <a:pPr marL="0" indent="0">
              <a:buNone/>
            </a:pPr>
            <a:r>
              <a:rPr lang="en-GB" sz="1800" b="1" dirty="0">
                <a:latin typeface="lato" panose="020F0502020204030203" pitchFamily="34" charset="0"/>
                <a:ea typeface="lato" panose="020F0502020204030203" pitchFamily="34" charset="0"/>
                <a:cs typeface="lato" panose="020F0502020204030203" pitchFamily="34" charset="0"/>
              </a:rPr>
              <a:t>Rule 37</a:t>
            </a:r>
          </a:p>
          <a:p>
            <a:r>
              <a:rPr lang="en-GB" sz="1800" dirty="0">
                <a:latin typeface="lato" panose="020F0502020204030203" pitchFamily="34" charset="0"/>
                <a:ea typeface="lato" panose="020F0502020204030203" pitchFamily="34" charset="0"/>
                <a:cs typeface="lato" panose="020F0502020204030203" pitchFamily="34" charset="0"/>
              </a:rPr>
              <a:t>The support is 0.055, i.e. 5.5% of customer bought eggs, ice cream and pasta</a:t>
            </a:r>
          </a:p>
          <a:p>
            <a:r>
              <a:rPr lang="en-GB" sz="1800" dirty="0">
                <a:latin typeface="lato" panose="020F0502020204030203" pitchFamily="34" charset="0"/>
                <a:ea typeface="lato" panose="020F0502020204030203" pitchFamily="34" charset="0"/>
                <a:cs typeface="lato" panose="020F0502020204030203" pitchFamily="34" charset="0"/>
              </a:rPr>
              <a:t>The confidence is 0.649, i.e. 64.9% of customer who bought eggs, ice cream and pasta also bought paper towels</a:t>
            </a:r>
          </a:p>
          <a:p>
            <a:r>
              <a:rPr lang="en-GB" sz="1800" dirty="0">
                <a:latin typeface="lato" panose="020F0502020204030203" pitchFamily="34" charset="0"/>
                <a:ea typeface="lato" panose="020F0502020204030203" pitchFamily="34" charset="0"/>
                <a:cs typeface="lato" panose="020F0502020204030203" pitchFamily="34" charset="0"/>
              </a:rPr>
              <a:t>The lift is 1.731, i.e. there is 73.1% expectation that people will buy paper towel when they have bought eggs, ice cream and pasta</a:t>
            </a:r>
          </a:p>
          <a:p>
            <a:pPr marL="0" indent="0">
              <a:buNone/>
            </a:pPr>
            <a:r>
              <a:rPr lang="en-GB" sz="1800" b="1" dirty="0">
                <a:latin typeface="lato" panose="020F0502020204030203" pitchFamily="34" charset="0"/>
                <a:ea typeface="lato" panose="020F0502020204030203" pitchFamily="34" charset="0"/>
                <a:cs typeface="lato" panose="020F0502020204030203" pitchFamily="34" charset="0"/>
              </a:rPr>
              <a:t>Rule 36</a:t>
            </a:r>
          </a:p>
          <a:p>
            <a:r>
              <a:rPr lang="en-GB" sz="1800" dirty="0">
                <a:latin typeface="lato" panose="020F0502020204030203" pitchFamily="34" charset="0"/>
                <a:ea typeface="lato" panose="020F0502020204030203" pitchFamily="34" charset="0"/>
                <a:cs typeface="lato" panose="020F0502020204030203" pitchFamily="34" charset="0"/>
              </a:rPr>
              <a:t>The support is 0.055, i.e. 5.5% of customer bought paper towel, eggs and ice cream</a:t>
            </a:r>
          </a:p>
          <a:p>
            <a:r>
              <a:rPr lang="en-GB" sz="1800" dirty="0">
                <a:latin typeface="lato" panose="020F0502020204030203" pitchFamily="34" charset="0"/>
                <a:ea typeface="lato" panose="020F0502020204030203" pitchFamily="34" charset="0"/>
                <a:cs typeface="lato" panose="020F0502020204030203" pitchFamily="34" charset="0"/>
              </a:rPr>
              <a:t>The confidence is 0.643, i.e. 64.3% of customer who bought paper towel, eggs and ice cream  also bought pasta</a:t>
            </a:r>
          </a:p>
          <a:p>
            <a:r>
              <a:rPr lang="en-GB" sz="1800" dirty="0">
                <a:latin typeface="lato" panose="020F0502020204030203" pitchFamily="34" charset="0"/>
                <a:ea typeface="lato" panose="020F0502020204030203" pitchFamily="34" charset="0"/>
                <a:cs typeface="lato" panose="020F0502020204030203" pitchFamily="34" charset="0"/>
              </a:rPr>
              <a:t>The lift is 1.731, i.e. there is 77.3% expectation that people will buy pasta when they have bought paper towel, eggs and ice cream</a:t>
            </a:r>
          </a:p>
          <a:p>
            <a:pPr marL="0" indent="0">
              <a:buNone/>
            </a:pPr>
            <a:endParaRPr lang="en-GB" sz="1800" dirty="0">
              <a:latin typeface="lato" panose="020F0502020204030203" pitchFamily="34" charset="0"/>
              <a:ea typeface="lato" panose="020F0502020204030203" pitchFamily="34" charset="0"/>
              <a:cs typeface="lato" panose="020F0502020204030203" pitchFamily="34" charset="0"/>
            </a:endParaRPr>
          </a:p>
          <a:p>
            <a:endParaRPr lang="en-GB" sz="18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692699-63C1-456D-A6F9-9B1EC979E744}"/>
              </a:ext>
            </a:extLst>
          </p:cNvPr>
          <p:cNvPicPr>
            <a:picLocks noChangeAspect="1"/>
          </p:cNvPicPr>
          <p:nvPr/>
        </p:nvPicPr>
        <p:blipFill>
          <a:blip r:embed="rId2"/>
          <a:stretch>
            <a:fillRect/>
          </a:stretch>
        </p:blipFill>
        <p:spPr>
          <a:xfrm>
            <a:off x="1289304" y="836917"/>
            <a:ext cx="9964994" cy="826852"/>
          </a:xfrm>
          <a:prstGeom prst="rect">
            <a:avLst/>
          </a:prstGeom>
        </p:spPr>
      </p:pic>
    </p:spTree>
    <p:extLst>
      <p:ext uri="{BB962C8B-B14F-4D97-AF65-F5344CB8AC3E}">
        <p14:creationId xmlns:p14="http://schemas.microsoft.com/office/powerpoint/2010/main" val="307272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AB3F7-24E4-4993-AF98-FEB5E769D840}"/>
              </a:ext>
            </a:extLst>
          </p:cNvPr>
          <p:cNvSpPr>
            <a:spLocks noGrp="1"/>
          </p:cNvSpPr>
          <p:nvPr>
            <p:ph type="title"/>
          </p:nvPr>
        </p:nvSpPr>
        <p:spPr>
          <a:xfrm>
            <a:off x="1058676" y="-426752"/>
            <a:ext cx="9849751" cy="1349671"/>
          </a:xfrm>
        </p:spPr>
        <p:txBody>
          <a:bodyPr anchor="b">
            <a:normAutofit/>
          </a:bodyPr>
          <a:lstStyle/>
          <a:p>
            <a:pPr algn="ctr"/>
            <a:r>
              <a:rPr lang="en-GB" sz="5400" dirty="0">
                <a:latin typeface="lato" panose="020F0502020204030203" pitchFamily="34" charset="0"/>
                <a:ea typeface="lato" panose="020F0502020204030203" pitchFamily="34" charset="0"/>
                <a:cs typeface="lato" panose="020F0502020204030203" pitchFamily="34" charset="0"/>
              </a:rPr>
              <a:t>Recommendation</a:t>
            </a:r>
          </a:p>
        </p:txBody>
      </p:sp>
      <p:sp>
        <p:nvSpPr>
          <p:cNvPr id="3" name="Content Placeholder 2">
            <a:extLst>
              <a:ext uri="{FF2B5EF4-FFF2-40B4-BE49-F238E27FC236}">
                <a16:creationId xmlns:a16="http://schemas.microsoft.com/office/drawing/2014/main" id="{36A6412C-FB73-423F-8302-5233779D9103}"/>
              </a:ext>
            </a:extLst>
          </p:cNvPr>
          <p:cNvSpPr>
            <a:spLocks noGrp="1"/>
          </p:cNvSpPr>
          <p:nvPr>
            <p:ph idx="1"/>
          </p:nvPr>
        </p:nvSpPr>
        <p:spPr>
          <a:xfrm>
            <a:off x="1106599" y="61065"/>
            <a:ext cx="9849751" cy="7029955"/>
          </a:xfrm>
        </p:spPr>
        <p:txBody>
          <a:bodyPr anchor="ctr">
            <a:normAutofit/>
          </a:bodyPr>
          <a:lstStyle/>
          <a:p>
            <a:r>
              <a:rPr lang="en-GB" sz="1800" dirty="0">
                <a:latin typeface="lato" panose="020F0502020204030203" pitchFamily="34" charset="0"/>
                <a:ea typeface="lato" panose="020F0502020204030203" pitchFamily="34" charset="0"/>
                <a:cs typeface="lato" panose="020F0502020204030203" pitchFamily="34" charset="0"/>
              </a:rPr>
              <a:t>There should discount offers or combo plans on least sold and perishable products</a:t>
            </a:r>
          </a:p>
          <a:p>
            <a:r>
              <a:rPr lang="en-GB" sz="1800" dirty="0">
                <a:latin typeface="lato" panose="020F0502020204030203" pitchFamily="34" charset="0"/>
                <a:ea typeface="lato" panose="020F0502020204030203" pitchFamily="34" charset="0"/>
                <a:cs typeface="lato" panose="020F0502020204030203" pitchFamily="34" charset="0"/>
              </a:rPr>
              <a:t>Most of the time poultry and dinner rolls and eggs are recommended when people have bought bunch of stuff. We can use this fact to devise more combo offer with these three products.</a:t>
            </a:r>
          </a:p>
          <a:p>
            <a:r>
              <a:rPr lang="en-GB" sz="1800" dirty="0">
                <a:latin typeface="lato" panose="020F0502020204030203" pitchFamily="34" charset="0"/>
                <a:ea typeface="lato" panose="020F0502020204030203" pitchFamily="34" charset="0"/>
                <a:cs typeface="lato" panose="020F0502020204030203" pitchFamily="34" charset="0"/>
              </a:rPr>
              <a:t>Combo offers can be used for following products-</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sandwich bag and cheese</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ice cream and milk</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poultry and eggs</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milk and cereal</a:t>
            </a:r>
          </a:p>
          <a:p>
            <a:r>
              <a:rPr lang="en-GB" sz="1800" dirty="0">
                <a:latin typeface="lato" panose="020F0502020204030203" pitchFamily="34" charset="0"/>
                <a:ea typeface="lato" panose="020F0502020204030203" pitchFamily="34" charset="0"/>
                <a:cs typeface="lato" panose="020F0502020204030203" pitchFamily="34" charset="0"/>
              </a:rPr>
              <a:t>Discounts can be offered for the following products-</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 cheese and bagels – 5%</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 poultry and egg- 10%</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 ice cream and waffles- 5%</a:t>
            </a:r>
          </a:p>
          <a:p>
            <a:pPr marL="457200" indent="-4572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 milk and ice cream- 5%</a:t>
            </a:r>
          </a:p>
        </p:txBody>
      </p:sp>
    </p:spTree>
    <p:extLst>
      <p:ext uri="{BB962C8B-B14F-4D97-AF65-F5344CB8AC3E}">
        <p14:creationId xmlns:p14="http://schemas.microsoft.com/office/powerpoint/2010/main" val="36270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6" name="Rectangle 5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20DAF471-A5EE-4879-B9AA-A4D33354DA6A}"/>
              </a:ext>
            </a:extLst>
          </p:cNvPr>
          <p:cNvSpPr>
            <a:spLocks noGrp="1"/>
          </p:cNvSpPr>
          <p:nvPr>
            <p:ph idx="1"/>
          </p:nvPr>
        </p:nvSpPr>
        <p:spPr>
          <a:xfrm>
            <a:off x="1178848" y="796717"/>
            <a:ext cx="9463635" cy="3506684"/>
          </a:xfrm>
        </p:spPr>
        <p:txBody>
          <a:bodyPr anchor="ctr">
            <a:normAutofit/>
          </a:bodyPr>
          <a:lstStyle/>
          <a:p>
            <a:pPr marL="0" indent="0" defTabSz="457200">
              <a:spcBef>
                <a:spcPct val="20000"/>
              </a:spcBef>
              <a:spcAft>
                <a:spcPts val="600"/>
              </a:spcAft>
              <a:buClr>
                <a:schemeClr val="tx2"/>
              </a:buClr>
              <a:buSzPct val="70000"/>
              <a:buNone/>
            </a:pPr>
            <a:r>
              <a:rPr lang="en-US" b="1" i="0"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Agenda:</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endParaRPr>
          </a:p>
          <a:p>
            <a:pPr marL="0" indent="0" algn="just" defTabSz="457200">
              <a:spcBef>
                <a:spcPct val="20000"/>
              </a:spcBef>
              <a:spcAft>
                <a:spcPts val="600"/>
              </a:spcAft>
              <a:buClr>
                <a:schemeClr val="tx2"/>
              </a:buClr>
              <a:buSzPct val="70000"/>
              <a:buNone/>
            </a:pPr>
            <a:r>
              <a:rPr lang="en-US" sz="1800" b="0" i="0"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Agenda of </a:t>
            </a:r>
            <a:r>
              <a:rPr lang="en-US" sz="1800" b="0" i="0" dirty="0">
                <a:ln>
                  <a:solidFill>
                    <a:schemeClr val="bg1">
                      <a:lumMod val="75000"/>
                      <a:lumOff val="25000"/>
                      <a:alpha val="10000"/>
                    </a:schemeClr>
                  </a:solidFill>
                </a:ln>
                <a:latin typeface="lato" panose="020F0502020204030203" pitchFamily="34" charset="0"/>
                <a:ea typeface="lato" panose="020F0502020204030203" pitchFamily="34" charset="0"/>
                <a:cs typeface="lato" panose="020F0502020204030203" pitchFamily="34" charset="0"/>
              </a:rPr>
              <a:t>this project is to use statistical methods to </a:t>
            </a:r>
            <a:r>
              <a:rPr lang="en-US" sz="1800" dirty="0">
                <a:ln>
                  <a:solidFill>
                    <a:schemeClr val="bg1">
                      <a:lumMod val="75000"/>
                      <a:lumOff val="25000"/>
                      <a:alpha val="10000"/>
                    </a:schemeClr>
                  </a:solidFill>
                </a:ln>
                <a:latin typeface="lato" panose="020F0502020204030203" pitchFamily="34" charset="0"/>
                <a:ea typeface="lato" panose="020F0502020204030203" pitchFamily="34" charset="0"/>
                <a:cs typeface="lato" panose="020F0502020204030203" pitchFamily="34" charset="0"/>
              </a:rPr>
              <a:t>understand sales pattern </a:t>
            </a:r>
            <a:r>
              <a:rPr lang="en-US" sz="1800" b="0" i="0" dirty="0">
                <a:ln>
                  <a:solidFill>
                    <a:schemeClr val="bg1">
                      <a:lumMod val="75000"/>
                      <a:lumOff val="25000"/>
                      <a:alpha val="10000"/>
                    </a:schemeClr>
                  </a:solidFill>
                </a:ln>
                <a:latin typeface="lato" panose="020F0502020204030203" pitchFamily="34" charset="0"/>
                <a:ea typeface="lato" panose="020F0502020204030203" pitchFamily="34" charset="0"/>
                <a:cs typeface="lato" panose="020F0502020204030203" pitchFamily="34" charset="0"/>
              </a:rPr>
              <a:t>and trends of sales of different product, based on the past 3 years of data. This is done through exploratory data analysis conducted using Tableau and Market Basket Analysis conducted through KNIME. On </a:t>
            </a:r>
            <a:r>
              <a:rPr lang="en-US" sz="1800" b="0" i="0"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finding the insights recommendations are made on developing a better marketing and sales strategy.</a:t>
            </a:r>
            <a:endParaRPr lang="en-US" sz="1800"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endParaRPr>
          </a:p>
          <a:p>
            <a:pPr marL="0" indent="0" defTabSz="457200">
              <a:spcBef>
                <a:spcPct val="20000"/>
              </a:spcBef>
              <a:spcAft>
                <a:spcPts val="600"/>
              </a:spcAft>
              <a:buClr>
                <a:schemeClr val="tx2"/>
              </a:buClr>
              <a:buSzPct val="70000"/>
              <a:buNone/>
            </a:pPr>
            <a:endParaRPr lang="en-US" sz="1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endParaRPr>
          </a:p>
          <a:p>
            <a:pPr defTabSz="457200">
              <a:spcBef>
                <a:spcPct val="20000"/>
              </a:spcBef>
              <a:spcAft>
                <a:spcPts val="600"/>
              </a:spcAft>
              <a:buClr>
                <a:schemeClr val="tx2"/>
              </a:buClr>
              <a:buSzPct val="70000"/>
            </a:pPr>
            <a:r>
              <a:rPr lang="en-US" sz="1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Problem Statement</a:t>
            </a:r>
          </a:p>
          <a:p>
            <a:pPr defTabSz="457200">
              <a:spcBef>
                <a:spcPct val="20000"/>
              </a:spcBef>
              <a:spcAft>
                <a:spcPts val="600"/>
              </a:spcAft>
              <a:buClr>
                <a:schemeClr val="tx2"/>
              </a:buClr>
              <a:buSzPct val="70000"/>
            </a:pPr>
            <a:r>
              <a:rPr lang="en-US" sz="1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Exploratory Data Analysis</a:t>
            </a:r>
          </a:p>
          <a:p>
            <a:pPr defTabSz="457200">
              <a:spcBef>
                <a:spcPct val="20000"/>
              </a:spcBef>
              <a:spcAft>
                <a:spcPts val="600"/>
              </a:spcAft>
              <a:buClr>
                <a:schemeClr val="tx2"/>
              </a:buClr>
              <a:buSzPct val="70000"/>
            </a:pPr>
            <a:r>
              <a:rPr lang="en-US" sz="1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Market Basket Analysis</a:t>
            </a:r>
          </a:p>
          <a:p>
            <a:pPr defTabSz="457200">
              <a:spcBef>
                <a:spcPct val="20000"/>
              </a:spcBef>
              <a:spcAft>
                <a:spcPts val="600"/>
              </a:spcAft>
              <a:buClr>
                <a:schemeClr val="tx2"/>
              </a:buClr>
              <a:buSzPct val="70000"/>
            </a:pPr>
            <a:r>
              <a:rPr lang="en-US" sz="14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lato" panose="020F0502020204030203" pitchFamily="34" charset="0"/>
                <a:ea typeface="lato" panose="020F0502020204030203" pitchFamily="34" charset="0"/>
                <a:cs typeface="lato" panose="020F0502020204030203" pitchFamily="34" charset="0"/>
              </a:rPr>
              <a:t>Inferences and Recommendation</a:t>
            </a:r>
          </a:p>
          <a:p>
            <a:endParaRPr lang="en-GB"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1482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3" name="Rectangle 8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20DAF471-A5EE-4879-B9AA-A4D33354DA6A}"/>
              </a:ext>
            </a:extLst>
          </p:cNvPr>
          <p:cNvSpPr>
            <a:spLocks noGrp="1"/>
          </p:cNvSpPr>
          <p:nvPr>
            <p:ph idx="1"/>
          </p:nvPr>
        </p:nvSpPr>
        <p:spPr>
          <a:xfrm>
            <a:off x="1178848" y="224287"/>
            <a:ext cx="9960207" cy="5710794"/>
          </a:xfrm>
        </p:spPr>
        <p:txBody>
          <a:bodyPr anchor="ctr">
            <a:normAutofit/>
          </a:bodyPr>
          <a:lstStyle/>
          <a:p>
            <a:pPr marL="0" indent="0" algn="l">
              <a:buNone/>
            </a:pPr>
            <a:r>
              <a:rPr lang="en-GB" sz="2400" b="1" i="0" dirty="0">
                <a:solidFill>
                  <a:srgbClr val="000000"/>
                </a:solidFill>
                <a:effectLst/>
                <a:latin typeface="lato" panose="020F0502020204030203" pitchFamily="34" charset="0"/>
                <a:ea typeface="lato" panose="020F0502020204030203" pitchFamily="34" charset="0"/>
                <a:cs typeface="lato" panose="020F0502020204030203" pitchFamily="34" charset="0"/>
              </a:rPr>
              <a:t>Problem Statement:</a:t>
            </a:r>
          </a:p>
          <a:p>
            <a:pPr marL="0" indent="0" algn="l">
              <a:buNone/>
            </a:pPr>
            <a:r>
              <a:rPr lang="en-GB" sz="1400" b="0" i="0" dirty="0">
                <a:solidFill>
                  <a:srgbClr val="000000"/>
                </a:solidFill>
                <a:effectLst/>
                <a:latin typeface="lato" panose="020F0502020204030203" pitchFamily="34"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pPr marL="0" indent="0" algn="l">
              <a:buNone/>
            </a:pPr>
            <a:r>
              <a:rPr lang="en-GB" sz="1400" b="1" i="0" dirty="0">
                <a:solidFill>
                  <a:srgbClr val="000000"/>
                </a:solidFill>
                <a:effectLst/>
                <a:latin typeface="lato" panose="020F0502020204030203" pitchFamily="34" charset="0"/>
              </a:rPr>
              <a:t>Exploratory Analysis</a:t>
            </a:r>
            <a:endParaRPr lang="en-GB" sz="1400" b="0" i="0" dirty="0">
              <a:solidFill>
                <a:srgbClr val="000000"/>
              </a:solidFill>
              <a:effectLst/>
              <a:latin typeface="lato" panose="020F0502020204030203" pitchFamily="34" charset="0"/>
            </a:endParaRPr>
          </a:p>
          <a:p>
            <a:pPr algn="l">
              <a:buFont typeface="Arial" panose="020B0604020202020204" pitchFamily="34" charset="0"/>
              <a:buChar char="•"/>
            </a:pPr>
            <a:r>
              <a:rPr lang="en-GB" sz="1400" b="0" i="0" dirty="0">
                <a:solidFill>
                  <a:srgbClr val="000000"/>
                </a:solidFill>
                <a:effectLst/>
                <a:latin typeface="lato" panose="020F0502020204030203" pitchFamily="34" charset="0"/>
              </a:rPr>
              <a:t>Exploratory Analysis of data &amp; an executive summary (in PPT) of your top findings, supported by graphs.</a:t>
            </a:r>
          </a:p>
          <a:p>
            <a:pPr algn="l">
              <a:buFont typeface="Arial" panose="020B0604020202020204" pitchFamily="34" charset="0"/>
              <a:buChar char="•"/>
            </a:pPr>
            <a:r>
              <a:rPr lang="en-GB" sz="1400" b="0" i="0" dirty="0">
                <a:solidFill>
                  <a:srgbClr val="000000"/>
                </a:solidFill>
                <a:effectLst/>
                <a:latin typeface="lato" panose="020F0502020204030203" pitchFamily="34" charset="0"/>
              </a:rPr>
              <a:t>Are there trends across months/years/quarters/days etc. that you are able to notice?</a:t>
            </a:r>
          </a:p>
          <a:p>
            <a:pPr marL="0" indent="0" algn="l">
              <a:buNone/>
            </a:pPr>
            <a:r>
              <a:rPr lang="en-GB" sz="1400" b="1" i="0" dirty="0">
                <a:solidFill>
                  <a:srgbClr val="000000"/>
                </a:solidFill>
                <a:effectLst/>
                <a:latin typeface="lato" panose="020F0502020204030203" pitchFamily="34" charset="0"/>
              </a:rPr>
              <a:t>Use of Market Basket Analysis (Association Rules)</a:t>
            </a:r>
            <a:endParaRPr lang="en-GB" sz="1400" b="0" i="0" dirty="0">
              <a:solidFill>
                <a:srgbClr val="000000"/>
              </a:solidFill>
              <a:effectLst/>
              <a:latin typeface="lato" panose="020F0502020204030203" pitchFamily="34" charset="0"/>
            </a:endParaRPr>
          </a:p>
          <a:p>
            <a:pPr algn="l">
              <a:buFont typeface="Arial" panose="020B0604020202020204" pitchFamily="34" charset="0"/>
              <a:buChar char="•"/>
            </a:pPr>
            <a:r>
              <a:rPr lang="en-GB" sz="1400" b="0" i="0" dirty="0">
                <a:solidFill>
                  <a:srgbClr val="000000"/>
                </a:solidFill>
                <a:effectLst/>
                <a:latin typeface="lato" panose="020F0502020204030203" pitchFamily="34" charset="0"/>
              </a:rPr>
              <a:t>Write Something about the association rules and their relevance in this case</a:t>
            </a:r>
          </a:p>
          <a:p>
            <a:pPr algn="l">
              <a:buFont typeface="Arial" panose="020B0604020202020204" pitchFamily="34" charset="0"/>
              <a:buChar char="•"/>
            </a:pPr>
            <a:r>
              <a:rPr lang="en-GB" sz="1400" b="0" i="0" dirty="0">
                <a:solidFill>
                  <a:srgbClr val="000000"/>
                </a:solidFill>
                <a:effectLst/>
                <a:latin typeface="lato" panose="020F0502020204030203" pitchFamily="34" charset="0"/>
              </a:rPr>
              <a:t>Add KNIME workflow Image </a:t>
            </a:r>
          </a:p>
          <a:p>
            <a:pPr algn="l">
              <a:buFont typeface="Arial" panose="020B0604020202020204" pitchFamily="34" charset="0"/>
              <a:buChar char="•"/>
            </a:pPr>
            <a:r>
              <a:rPr lang="en-GB" sz="1400" b="0" i="0" dirty="0">
                <a:solidFill>
                  <a:srgbClr val="000000"/>
                </a:solidFill>
                <a:effectLst/>
                <a:latin typeface="lato" panose="020F0502020204030203" pitchFamily="34" charset="0"/>
              </a:rPr>
              <a:t>Write about threshold values of Support and Confidence</a:t>
            </a:r>
          </a:p>
          <a:p>
            <a:pPr marL="0" indent="0" algn="l">
              <a:buNone/>
            </a:pPr>
            <a:r>
              <a:rPr lang="en-GB" sz="1400" b="1" i="0" dirty="0">
                <a:solidFill>
                  <a:srgbClr val="000000"/>
                </a:solidFill>
                <a:effectLst/>
                <a:latin typeface="lato" panose="020F0502020204030203" pitchFamily="34" charset="0"/>
              </a:rPr>
              <a:t>Associations Identified </a:t>
            </a:r>
            <a:endParaRPr lang="en-GB" sz="1400" b="0" i="0" dirty="0">
              <a:solidFill>
                <a:srgbClr val="000000"/>
              </a:solidFill>
              <a:effectLst/>
              <a:latin typeface="lato" panose="020F0502020204030203" pitchFamily="34" charset="0"/>
            </a:endParaRPr>
          </a:p>
          <a:p>
            <a:pPr algn="l">
              <a:buFont typeface="Arial" panose="020B0604020202020204" pitchFamily="34" charset="0"/>
              <a:buChar char="•"/>
            </a:pPr>
            <a:r>
              <a:rPr lang="en-GB" sz="1400" b="0" i="0" dirty="0">
                <a:solidFill>
                  <a:srgbClr val="000000"/>
                </a:solidFill>
                <a:effectLst/>
                <a:latin typeface="lato" panose="020F0502020204030203" pitchFamily="34" charset="0"/>
              </a:rPr>
              <a:t>Put the associations in a tabular manner</a:t>
            </a:r>
          </a:p>
          <a:p>
            <a:pPr algn="l">
              <a:buFont typeface="Arial" panose="020B0604020202020204" pitchFamily="34" charset="0"/>
              <a:buChar char="•"/>
            </a:pPr>
            <a:r>
              <a:rPr lang="en-GB" sz="1400" b="0" i="0" dirty="0">
                <a:solidFill>
                  <a:srgbClr val="000000"/>
                </a:solidFill>
                <a:effectLst/>
                <a:latin typeface="lato" panose="020F0502020204030203" pitchFamily="34" charset="0"/>
              </a:rPr>
              <a:t>Explain about support, confidence, &amp; lift values that are calculated                                 </a:t>
            </a:r>
          </a:p>
          <a:p>
            <a:pPr marL="0" indent="0" algn="l">
              <a:buNone/>
            </a:pPr>
            <a:r>
              <a:rPr lang="en-GB" sz="1400" b="1" i="0" dirty="0">
                <a:solidFill>
                  <a:srgbClr val="000000"/>
                </a:solidFill>
                <a:effectLst/>
                <a:latin typeface="lato" panose="020F0502020204030203" pitchFamily="34" charset="0"/>
              </a:rPr>
              <a:t>A suggestion of Possible Combos with Lucrative Offers</a:t>
            </a:r>
            <a:endParaRPr lang="en-GB" sz="1400" b="0" i="0" dirty="0">
              <a:solidFill>
                <a:srgbClr val="000000"/>
              </a:solidFill>
              <a:effectLst/>
              <a:latin typeface="lato" panose="020F0502020204030203" pitchFamily="34" charset="0"/>
            </a:endParaRPr>
          </a:p>
          <a:p>
            <a:pPr algn="l">
              <a:buFont typeface="Arial" panose="020B0604020202020204" pitchFamily="34" charset="0"/>
              <a:buChar char="•"/>
            </a:pPr>
            <a:r>
              <a:rPr lang="en-GB" sz="1400" b="0" i="0" dirty="0">
                <a:solidFill>
                  <a:srgbClr val="000000"/>
                </a:solidFill>
                <a:effectLst/>
                <a:latin typeface="lato" panose="020F0502020204030203" pitchFamily="34" charset="0"/>
              </a:rPr>
              <a:t>Write recommendations</a:t>
            </a:r>
          </a:p>
          <a:p>
            <a:pPr algn="l">
              <a:buFont typeface="Arial" panose="020B0604020202020204" pitchFamily="34" charset="0"/>
              <a:buChar char="•"/>
            </a:pPr>
            <a:r>
              <a:rPr lang="en-GB" sz="1400" b="0" i="0" dirty="0">
                <a:solidFill>
                  <a:srgbClr val="000000"/>
                </a:solidFill>
                <a:effectLst/>
                <a:latin typeface="lato" panose="020F0502020204030203" pitchFamily="34" charset="0"/>
              </a:rPr>
              <a:t>Make discount offers or combos (or buy two get one free) based on the associations and your experience    </a:t>
            </a:r>
          </a:p>
        </p:txBody>
      </p:sp>
    </p:spTree>
    <p:extLst>
      <p:ext uri="{BB962C8B-B14F-4D97-AF65-F5344CB8AC3E}">
        <p14:creationId xmlns:p14="http://schemas.microsoft.com/office/powerpoint/2010/main" val="119351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3" name="Rectangle 8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26EF2-BF50-4874-97D9-D9B8437074AA}"/>
              </a:ext>
            </a:extLst>
          </p:cNvPr>
          <p:cNvSpPr>
            <a:spLocks noGrp="1"/>
          </p:cNvSpPr>
          <p:nvPr>
            <p:ph type="title"/>
          </p:nvPr>
        </p:nvSpPr>
        <p:spPr>
          <a:xfrm>
            <a:off x="997731" y="-527460"/>
            <a:ext cx="9849751" cy="1349671"/>
          </a:xfrm>
        </p:spPr>
        <p:txBody>
          <a:bodyPr anchor="b">
            <a:normAutofit/>
          </a:bodyPr>
          <a:lstStyle/>
          <a:p>
            <a:pPr algn="ctr"/>
            <a:r>
              <a:rPr lang="en-GB" sz="4000" dirty="0">
                <a:latin typeface="lato" panose="020F0502020204030203" pitchFamily="34" charset="0"/>
                <a:ea typeface="lato" panose="020F0502020204030203" pitchFamily="34" charset="0"/>
                <a:cs typeface="lato" panose="020F0502020204030203" pitchFamily="34" charset="0"/>
              </a:rPr>
              <a:t>EDA: About the data</a:t>
            </a:r>
          </a:p>
        </p:txBody>
      </p:sp>
      <p:sp>
        <p:nvSpPr>
          <p:cNvPr id="75" name="Content Placeholder 2">
            <a:extLst>
              <a:ext uri="{FF2B5EF4-FFF2-40B4-BE49-F238E27FC236}">
                <a16:creationId xmlns:a16="http://schemas.microsoft.com/office/drawing/2014/main" id="{20DAF471-A5EE-4879-B9AA-A4D33354DA6A}"/>
              </a:ext>
            </a:extLst>
          </p:cNvPr>
          <p:cNvSpPr>
            <a:spLocks noGrp="1"/>
          </p:cNvSpPr>
          <p:nvPr>
            <p:ph idx="1"/>
          </p:nvPr>
        </p:nvSpPr>
        <p:spPr>
          <a:xfrm>
            <a:off x="920595" y="-703220"/>
            <a:ext cx="9718002" cy="5004925"/>
          </a:xfrm>
        </p:spPr>
        <p:txBody>
          <a:bodyPr anchor="ctr">
            <a:normAutofit/>
          </a:bodyPr>
          <a:lstStyle/>
          <a:p>
            <a:r>
              <a:rPr lang="en-GB" sz="2000" dirty="0"/>
              <a:t>There are 20641 rows and 3 columns (Date, Order ID, Product)</a:t>
            </a:r>
          </a:p>
          <a:p>
            <a:r>
              <a:rPr lang="en-GB" sz="2000" dirty="0"/>
              <a:t>There are no missing values</a:t>
            </a:r>
          </a:p>
          <a:p>
            <a:r>
              <a:rPr lang="en-GB" sz="2000" dirty="0"/>
              <a:t>The three columns are as follows: </a:t>
            </a:r>
          </a:p>
          <a:p>
            <a:pPr marL="0" indent="0">
              <a:buNone/>
            </a:pPr>
            <a:endParaRPr lang="en-GB" sz="2000" dirty="0"/>
          </a:p>
        </p:txBody>
      </p:sp>
      <p:pic>
        <p:nvPicPr>
          <p:cNvPr id="4" name="Picture 3">
            <a:extLst>
              <a:ext uri="{FF2B5EF4-FFF2-40B4-BE49-F238E27FC236}">
                <a16:creationId xmlns:a16="http://schemas.microsoft.com/office/drawing/2014/main" id="{62C9B9F5-9C3C-4E98-8C76-4941C385B708}"/>
              </a:ext>
            </a:extLst>
          </p:cNvPr>
          <p:cNvPicPr>
            <a:picLocks noChangeAspect="1"/>
          </p:cNvPicPr>
          <p:nvPr/>
        </p:nvPicPr>
        <p:blipFill>
          <a:blip r:embed="rId2"/>
          <a:stretch>
            <a:fillRect/>
          </a:stretch>
        </p:blipFill>
        <p:spPr>
          <a:xfrm>
            <a:off x="2830384" y="2346680"/>
            <a:ext cx="4381578" cy="1426309"/>
          </a:xfrm>
          <a:prstGeom prst="rect">
            <a:avLst/>
          </a:prstGeom>
          <a:ln>
            <a:solidFill>
              <a:schemeClr val="tx1"/>
            </a:solidFill>
          </a:ln>
        </p:spPr>
      </p:pic>
      <p:sp>
        <p:nvSpPr>
          <p:cNvPr id="5" name="TextBox 4">
            <a:extLst>
              <a:ext uri="{FF2B5EF4-FFF2-40B4-BE49-F238E27FC236}">
                <a16:creationId xmlns:a16="http://schemas.microsoft.com/office/drawing/2014/main" id="{ACFCF255-F3E1-497D-9587-9D7EF4948544}"/>
              </a:ext>
            </a:extLst>
          </p:cNvPr>
          <p:cNvSpPr txBox="1"/>
          <p:nvPr/>
        </p:nvSpPr>
        <p:spPr>
          <a:xfrm>
            <a:off x="853120" y="3956649"/>
            <a:ext cx="9619348" cy="1754326"/>
          </a:xfrm>
          <a:prstGeom prst="rect">
            <a:avLst/>
          </a:prstGeom>
          <a:noFill/>
        </p:spPr>
        <p:txBody>
          <a:bodyPr wrap="square" rtlCol="0">
            <a:spAutoFit/>
          </a:bodyPr>
          <a:lstStyle/>
          <a:p>
            <a:r>
              <a:rPr lang="en-GB" dirty="0"/>
              <a:t>Date is of date type, </a:t>
            </a:r>
            <a:r>
              <a:rPr lang="en-GB" dirty="0" err="1"/>
              <a:t>Order_id</a:t>
            </a:r>
            <a:r>
              <a:rPr lang="en-GB" dirty="0"/>
              <a:t> is a number and Product is of string type</a:t>
            </a:r>
          </a:p>
          <a:p>
            <a:endParaRPr lang="en-GB" dirty="0"/>
          </a:p>
          <a:p>
            <a:pPr marL="285750" indent="-285750">
              <a:buFont typeface="Arial" panose="020B0604020202020204" pitchFamily="34" charset="0"/>
              <a:buChar char="•"/>
            </a:pPr>
            <a:r>
              <a:rPr lang="en-GB" dirty="0"/>
              <a:t>There are duplicated values but they have not been removed as it might reflect that the product was bought the number of times it appears. </a:t>
            </a:r>
          </a:p>
          <a:p>
            <a:pPr marL="285750" indent="-285750">
              <a:buFont typeface="Arial" panose="020B0604020202020204" pitchFamily="34" charset="0"/>
              <a:buChar char="•"/>
            </a:pPr>
            <a:r>
              <a:rPr lang="en-GB" dirty="0"/>
              <a:t>The data is for three years i.e. 2018, 2019 and 2020 (February of 2020)</a:t>
            </a:r>
          </a:p>
          <a:p>
            <a:pPr marL="285750" indent="-285750">
              <a:buFont typeface="Arial" panose="020B0604020202020204" pitchFamily="34" charset="0"/>
              <a:buChar char="•"/>
            </a:pPr>
            <a:r>
              <a:rPr lang="en-GB" dirty="0"/>
              <a:t>There are 37 unique product</a:t>
            </a:r>
          </a:p>
        </p:txBody>
      </p:sp>
    </p:spTree>
    <p:extLst>
      <p:ext uri="{BB962C8B-B14F-4D97-AF65-F5344CB8AC3E}">
        <p14:creationId xmlns:p14="http://schemas.microsoft.com/office/powerpoint/2010/main" val="110794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F4962-DE02-4A81-A1A6-838F439FF72F}"/>
              </a:ext>
            </a:extLst>
          </p:cNvPr>
          <p:cNvSpPr>
            <a:spLocks noGrp="1"/>
          </p:cNvSpPr>
          <p:nvPr>
            <p:ph type="title"/>
          </p:nvPr>
        </p:nvSpPr>
        <p:spPr>
          <a:xfrm>
            <a:off x="1037354" y="-297718"/>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EDA: Sales amount</a:t>
            </a:r>
            <a:br>
              <a:rPr lang="en-GB" dirty="0">
                <a:latin typeface="lato" panose="020F0502020204030203" pitchFamily="34" charset="0"/>
                <a:ea typeface="lato" panose="020F0502020204030203" pitchFamily="34" charset="0"/>
                <a:cs typeface="lato" panose="020F0502020204030203" pitchFamily="34" charset="0"/>
              </a:rPr>
            </a:br>
            <a:r>
              <a:rPr lang="en-GB" sz="1600" dirty="0">
                <a:latin typeface="lato" panose="020F0502020204030203" pitchFamily="34" charset="0"/>
                <a:ea typeface="lato" panose="020F0502020204030203" pitchFamily="34" charset="0"/>
                <a:cs typeface="lato" panose="020F0502020204030203" pitchFamily="34" charset="0"/>
              </a:rPr>
              <a:t>Tableau link: </a:t>
            </a:r>
            <a:r>
              <a:rPr lang="en-GB" sz="1800" dirty="0">
                <a:hlinkClick r:id="rId2"/>
              </a:rPr>
              <a:t>MRA 2 | Tableau Public</a:t>
            </a:r>
            <a:endParaRPr lang="en-GB" dirty="0">
              <a:latin typeface="lato" panose="020F0502020204030203" pitchFamily="34" charset="0"/>
              <a:ea typeface="lato" panose="020F0502020204030203" pitchFamily="34" charset="0"/>
              <a:cs typeface="lato" panose="020F0502020204030203" pitchFamily="34" charset="0"/>
            </a:endParaRPr>
          </a:p>
        </p:txBody>
      </p:sp>
      <p:pic>
        <p:nvPicPr>
          <p:cNvPr id="5" name="Content Placeholder 4">
            <a:extLst>
              <a:ext uri="{FF2B5EF4-FFF2-40B4-BE49-F238E27FC236}">
                <a16:creationId xmlns:a16="http://schemas.microsoft.com/office/drawing/2014/main" id="{7E9C104C-0B1D-4902-B561-8BAEF81814A2}"/>
              </a:ext>
            </a:extLst>
          </p:cNvPr>
          <p:cNvPicPr>
            <a:picLocks noGrp="1" noChangeAspect="1"/>
          </p:cNvPicPr>
          <p:nvPr>
            <p:ph idx="1"/>
          </p:nvPr>
        </p:nvPicPr>
        <p:blipFill>
          <a:blip r:embed="rId3"/>
          <a:stretch>
            <a:fillRect/>
          </a:stretch>
        </p:blipFill>
        <p:spPr>
          <a:xfrm>
            <a:off x="763762" y="1051953"/>
            <a:ext cx="7930413" cy="5203183"/>
          </a:xfrm>
        </p:spPr>
      </p:pic>
      <p:sp>
        <p:nvSpPr>
          <p:cNvPr id="6" name="TextBox 5">
            <a:extLst>
              <a:ext uri="{FF2B5EF4-FFF2-40B4-BE49-F238E27FC236}">
                <a16:creationId xmlns:a16="http://schemas.microsoft.com/office/drawing/2014/main" id="{05DF5A54-30EE-4639-A2A1-53A8A46B5573}"/>
              </a:ext>
            </a:extLst>
          </p:cNvPr>
          <p:cNvSpPr txBox="1"/>
          <p:nvPr/>
        </p:nvSpPr>
        <p:spPr>
          <a:xfrm>
            <a:off x="9003890" y="1445342"/>
            <a:ext cx="2477729" cy="1200329"/>
          </a:xfrm>
          <a:prstGeom prst="rect">
            <a:avLst/>
          </a:prstGeom>
          <a:noFill/>
        </p:spPr>
        <p:txBody>
          <a:bodyPr wrap="square" rtlCol="0">
            <a:spAutoFit/>
          </a:bodyPr>
          <a:lstStyle/>
          <a:p>
            <a:r>
              <a:rPr lang="en-GB" dirty="0">
                <a:latin typeface="lato" panose="020F0502020204030203" pitchFamily="34" charset="0"/>
                <a:ea typeface="lato" panose="020F0502020204030203" pitchFamily="34" charset="0"/>
                <a:cs typeface="lato" panose="020F0502020204030203" pitchFamily="34" charset="0"/>
              </a:rPr>
              <a:t>Poultry is the most frequently bought item followed by Soda and Cereals. </a:t>
            </a:r>
          </a:p>
        </p:txBody>
      </p:sp>
    </p:spTree>
    <p:extLst>
      <p:ext uri="{BB962C8B-B14F-4D97-AF65-F5344CB8AC3E}">
        <p14:creationId xmlns:p14="http://schemas.microsoft.com/office/powerpoint/2010/main" val="119921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DC26-BA06-4109-BF88-08DC50B6FF98}"/>
              </a:ext>
            </a:extLst>
          </p:cNvPr>
          <p:cNvSpPr>
            <a:spLocks noGrp="1"/>
          </p:cNvSpPr>
          <p:nvPr>
            <p:ph type="title"/>
          </p:nvPr>
        </p:nvSpPr>
        <p:spPr>
          <a:xfrm>
            <a:off x="989290" y="-270284"/>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Yearly Sales</a:t>
            </a:r>
          </a:p>
        </p:txBody>
      </p:sp>
      <p:pic>
        <p:nvPicPr>
          <p:cNvPr id="7" name="Content Placeholder 6">
            <a:extLst>
              <a:ext uri="{FF2B5EF4-FFF2-40B4-BE49-F238E27FC236}">
                <a16:creationId xmlns:a16="http://schemas.microsoft.com/office/drawing/2014/main" id="{B2BB5CA4-428F-4BED-9C30-61D8CB6C7E2D}"/>
              </a:ext>
            </a:extLst>
          </p:cNvPr>
          <p:cNvPicPr>
            <a:picLocks noGrp="1" noChangeAspect="1"/>
          </p:cNvPicPr>
          <p:nvPr>
            <p:ph idx="1"/>
          </p:nvPr>
        </p:nvPicPr>
        <p:blipFill>
          <a:blip r:embed="rId2"/>
          <a:stretch>
            <a:fillRect/>
          </a:stretch>
        </p:blipFill>
        <p:spPr>
          <a:xfrm>
            <a:off x="1178848" y="1552581"/>
            <a:ext cx="6576423" cy="4053866"/>
          </a:xfrm>
        </p:spPr>
      </p:pic>
      <p:sp>
        <p:nvSpPr>
          <p:cNvPr id="22" name="TextBox 21">
            <a:extLst>
              <a:ext uri="{FF2B5EF4-FFF2-40B4-BE49-F238E27FC236}">
                <a16:creationId xmlns:a16="http://schemas.microsoft.com/office/drawing/2014/main" id="{8D2D3575-710E-480C-B7D4-FDDD28338379}"/>
              </a:ext>
            </a:extLst>
          </p:cNvPr>
          <p:cNvSpPr txBox="1"/>
          <p:nvPr/>
        </p:nvSpPr>
        <p:spPr>
          <a:xfrm>
            <a:off x="9003890" y="1445342"/>
            <a:ext cx="2477729" cy="1200329"/>
          </a:xfrm>
          <a:prstGeom prst="rect">
            <a:avLst/>
          </a:prstGeom>
          <a:noFill/>
        </p:spPr>
        <p:txBody>
          <a:bodyPr wrap="square" rtlCol="0">
            <a:spAutoFit/>
          </a:bodyPr>
          <a:lstStyle/>
          <a:p>
            <a:r>
              <a:rPr lang="en-GB" dirty="0">
                <a:latin typeface="lato" panose="020F0502020204030203" pitchFamily="34" charset="0"/>
                <a:ea typeface="lato" panose="020F0502020204030203" pitchFamily="34" charset="0"/>
                <a:cs typeface="lato" panose="020F0502020204030203" pitchFamily="34" charset="0"/>
              </a:rPr>
              <a:t>The yearly sales was good from 2018 to 2019 but it drastically reduced in 2020</a:t>
            </a:r>
          </a:p>
        </p:txBody>
      </p:sp>
    </p:spTree>
    <p:extLst>
      <p:ext uri="{BB962C8B-B14F-4D97-AF65-F5344CB8AC3E}">
        <p14:creationId xmlns:p14="http://schemas.microsoft.com/office/powerpoint/2010/main" val="18171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3E18D-DC06-427C-B3A1-27BD3CEBB8C5}"/>
              </a:ext>
            </a:extLst>
          </p:cNvPr>
          <p:cNvSpPr>
            <a:spLocks noGrp="1"/>
          </p:cNvSpPr>
          <p:nvPr>
            <p:ph type="title"/>
          </p:nvPr>
        </p:nvSpPr>
        <p:spPr>
          <a:xfrm>
            <a:off x="1106599" y="-426752"/>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Quarterly sales</a:t>
            </a:r>
          </a:p>
        </p:txBody>
      </p:sp>
      <p:sp>
        <p:nvSpPr>
          <p:cNvPr id="3" name="Content Placeholder 2">
            <a:extLst>
              <a:ext uri="{FF2B5EF4-FFF2-40B4-BE49-F238E27FC236}">
                <a16:creationId xmlns:a16="http://schemas.microsoft.com/office/drawing/2014/main" id="{38275814-9F99-4E52-A4FC-019BCB33F339}"/>
              </a:ext>
            </a:extLst>
          </p:cNvPr>
          <p:cNvSpPr>
            <a:spLocks noGrp="1"/>
          </p:cNvSpPr>
          <p:nvPr>
            <p:ph idx="1"/>
          </p:nvPr>
        </p:nvSpPr>
        <p:spPr>
          <a:xfrm>
            <a:off x="9538341" y="686322"/>
            <a:ext cx="2035834" cy="4830900"/>
          </a:xfrm>
        </p:spPr>
        <p:txBody>
          <a:bodyPr anchor="ctr">
            <a:normAutofit/>
          </a:bodyPr>
          <a:lstStyle/>
          <a:p>
            <a:r>
              <a:rPr lang="en-GB" sz="1800" dirty="0">
                <a:latin typeface="lato" panose="020F0502020204030203" pitchFamily="34" charset="0"/>
                <a:ea typeface="lato" panose="020F0502020204030203" pitchFamily="34" charset="0"/>
                <a:cs typeface="lato" panose="020F0502020204030203" pitchFamily="34" charset="0"/>
              </a:rPr>
              <a:t>The sales seems to highest from Q3 of 2018 to Q1 of 2019, after which the sales starts decreasing</a:t>
            </a:r>
          </a:p>
          <a:p>
            <a:r>
              <a:rPr lang="en-GB" sz="1800" dirty="0">
                <a:latin typeface="lato" panose="020F0502020204030203" pitchFamily="34" charset="0"/>
                <a:ea typeface="lato" panose="020F0502020204030203" pitchFamily="34" charset="0"/>
                <a:cs typeface="lato" panose="020F0502020204030203" pitchFamily="34" charset="0"/>
              </a:rPr>
              <a:t>There’s a sharp decline in sales from Q3 of 2019 to Q1 of 2020</a:t>
            </a:r>
          </a:p>
        </p:txBody>
      </p:sp>
      <p:pic>
        <p:nvPicPr>
          <p:cNvPr id="5" name="Picture 4">
            <a:extLst>
              <a:ext uri="{FF2B5EF4-FFF2-40B4-BE49-F238E27FC236}">
                <a16:creationId xmlns:a16="http://schemas.microsoft.com/office/drawing/2014/main" id="{859989AB-0EF9-49C4-BD75-9F327EE619D5}"/>
              </a:ext>
            </a:extLst>
          </p:cNvPr>
          <p:cNvPicPr>
            <a:picLocks noChangeAspect="1"/>
          </p:cNvPicPr>
          <p:nvPr/>
        </p:nvPicPr>
        <p:blipFill>
          <a:blip r:embed="rId2"/>
          <a:stretch>
            <a:fillRect/>
          </a:stretch>
        </p:blipFill>
        <p:spPr>
          <a:xfrm>
            <a:off x="589424" y="1011756"/>
            <a:ext cx="8888197" cy="5609012"/>
          </a:xfrm>
          <a:prstGeom prst="rect">
            <a:avLst/>
          </a:prstGeom>
        </p:spPr>
      </p:pic>
    </p:spTree>
    <p:extLst>
      <p:ext uri="{BB962C8B-B14F-4D97-AF65-F5344CB8AC3E}">
        <p14:creationId xmlns:p14="http://schemas.microsoft.com/office/powerpoint/2010/main" val="210349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F1F34-32DF-4EAB-B5A4-D8AEC40C5FFA}"/>
              </a:ext>
            </a:extLst>
          </p:cNvPr>
          <p:cNvSpPr>
            <a:spLocks noGrp="1"/>
          </p:cNvSpPr>
          <p:nvPr>
            <p:ph type="title"/>
          </p:nvPr>
        </p:nvSpPr>
        <p:spPr>
          <a:xfrm>
            <a:off x="932155" y="-528810"/>
            <a:ext cx="9849751" cy="1349671"/>
          </a:xfrm>
        </p:spPr>
        <p:txBody>
          <a:bodyPr anchor="b">
            <a:normAutofit/>
          </a:bodyPr>
          <a:lstStyle/>
          <a:p>
            <a:pPr algn="ctr"/>
            <a:r>
              <a:rPr lang="en-GB" dirty="0">
                <a:latin typeface="lato" panose="020F0502020204030203" pitchFamily="34" charset="0"/>
                <a:ea typeface="lato" panose="020F0502020204030203" pitchFamily="34" charset="0"/>
                <a:cs typeface="lato" panose="020F0502020204030203" pitchFamily="34" charset="0"/>
              </a:rPr>
              <a:t>Monthly Sales</a:t>
            </a:r>
          </a:p>
        </p:txBody>
      </p:sp>
      <p:sp>
        <p:nvSpPr>
          <p:cNvPr id="3" name="Content Placeholder 2">
            <a:extLst>
              <a:ext uri="{FF2B5EF4-FFF2-40B4-BE49-F238E27FC236}">
                <a16:creationId xmlns:a16="http://schemas.microsoft.com/office/drawing/2014/main" id="{066AD2CD-88B7-4CDA-9020-4831386991F6}"/>
              </a:ext>
            </a:extLst>
          </p:cNvPr>
          <p:cNvSpPr>
            <a:spLocks noGrp="1"/>
          </p:cNvSpPr>
          <p:nvPr>
            <p:ph idx="1"/>
          </p:nvPr>
        </p:nvSpPr>
        <p:spPr>
          <a:xfrm>
            <a:off x="9236015" y="922920"/>
            <a:ext cx="2317630" cy="5012162"/>
          </a:xfrm>
        </p:spPr>
        <p:txBody>
          <a:bodyPr anchor="ctr">
            <a:normAutofit lnSpcReduction="10000"/>
          </a:bodyPr>
          <a:lstStyle/>
          <a:p>
            <a:r>
              <a:rPr lang="en-GB" sz="1800" dirty="0">
                <a:latin typeface="lato" panose="020F0502020204030203" pitchFamily="34" charset="0"/>
                <a:ea typeface="lato" panose="020F0502020204030203" pitchFamily="34" charset="0"/>
                <a:cs typeface="lato" panose="020F0502020204030203" pitchFamily="34" charset="0"/>
              </a:rPr>
              <a:t>There seems to be lot of fluctuation in the monthly sales, with every alternate month showing opposite trend</a:t>
            </a:r>
          </a:p>
          <a:p>
            <a:r>
              <a:rPr lang="en-GB" sz="1800" dirty="0">
                <a:latin typeface="lato" panose="020F0502020204030203" pitchFamily="34" charset="0"/>
                <a:ea typeface="lato" panose="020F0502020204030203" pitchFamily="34" charset="0"/>
                <a:cs typeface="lato" panose="020F0502020204030203" pitchFamily="34" charset="0"/>
              </a:rPr>
              <a:t>May of 2018 and 2019 seems to have good sales while June of both years have declined sales</a:t>
            </a:r>
          </a:p>
          <a:p>
            <a:r>
              <a:rPr lang="en-GB" sz="1800" dirty="0">
                <a:latin typeface="lato" panose="020F0502020204030203" pitchFamily="34" charset="0"/>
                <a:ea typeface="lato" panose="020F0502020204030203" pitchFamily="34" charset="0"/>
                <a:cs typeface="lato" panose="020F0502020204030203" pitchFamily="34" charset="0"/>
              </a:rPr>
              <a:t>Monthly sales were increasing from June 2019 to January 2020, after which there was a sharp drop in sales</a:t>
            </a:r>
          </a:p>
        </p:txBody>
      </p:sp>
      <p:pic>
        <p:nvPicPr>
          <p:cNvPr id="7" name="Picture 6">
            <a:extLst>
              <a:ext uri="{FF2B5EF4-FFF2-40B4-BE49-F238E27FC236}">
                <a16:creationId xmlns:a16="http://schemas.microsoft.com/office/drawing/2014/main" id="{0E309B26-BADC-4C42-BC93-B36EE683A6C1}"/>
              </a:ext>
            </a:extLst>
          </p:cNvPr>
          <p:cNvPicPr>
            <a:picLocks noChangeAspect="1"/>
          </p:cNvPicPr>
          <p:nvPr/>
        </p:nvPicPr>
        <p:blipFill>
          <a:blip r:embed="rId2"/>
          <a:stretch>
            <a:fillRect/>
          </a:stretch>
        </p:blipFill>
        <p:spPr>
          <a:xfrm>
            <a:off x="635193" y="922919"/>
            <a:ext cx="8311058" cy="5316794"/>
          </a:xfrm>
          <a:prstGeom prst="rect">
            <a:avLst/>
          </a:prstGeom>
        </p:spPr>
      </p:pic>
    </p:spTree>
    <p:extLst>
      <p:ext uri="{BB962C8B-B14F-4D97-AF65-F5344CB8AC3E}">
        <p14:creationId xmlns:p14="http://schemas.microsoft.com/office/powerpoint/2010/main" val="216627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21D21-AD0C-4EDF-967B-46E9C4DA7CB2}"/>
              </a:ext>
            </a:extLst>
          </p:cNvPr>
          <p:cNvSpPr>
            <a:spLocks noGrp="1"/>
          </p:cNvSpPr>
          <p:nvPr>
            <p:ph type="title"/>
          </p:nvPr>
        </p:nvSpPr>
        <p:spPr>
          <a:xfrm>
            <a:off x="2251471" y="-674836"/>
            <a:ext cx="9849751" cy="1349671"/>
          </a:xfrm>
        </p:spPr>
        <p:txBody>
          <a:bodyPr anchor="b">
            <a:normAutofit/>
          </a:bodyPr>
          <a:lstStyle/>
          <a:p>
            <a:r>
              <a:rPr lang="en-GB" sz="4000" dirty="0">
                <a:latin typeface="lato" panose="020F0502020204030203" pitchFamily="34" charset="0"/>
                <a:ea typeface="lato" panose="020F0502020204030203" pitchFamily="34" charset="0"/>
                <a:cs typeface="lato" panose="020F0502020204030203" pitchFamily="34" charset="0"/>
              </a:rPr>
              <a:t>Top 5 and Bottom 5 Products</a:t>
            </a:r>
          </a:p>
        </p:txBody>
      </p:sp>
      <p:pic>
        <p:nvPicPr>
          <p:cNvPr id="7" name="Picture 6">
            <a:extLst>
              <a:ext uri="{FF2B5EF4-FFF2-40B4-BE49-F238E27FC236}">
                <a16:creationId xmlns:a16="http://schemas.microsoft.com/office/drawing/2014/main" id="{5B806EA9-B429-4E76-80CC-7BA137082633}"/>
              </a:ext>
            </a:extLst>
          </p:cNvPr>
          <p:cNvPicPr>
            <a:picLocks noChangeAspect="1"/>
          </p:cNvPicPr>
          <p:nvPr/>
        </p:nvPicPr>
        <p:blipFill>
          <a:blip r:embed="rId2"/>
          <a:stretch>
            <a:fillRect/>
          </a:stretch>
        </p:blipFill>
        <p:spPr>
          <a:xfrm>
            <a:off x="934808" y="4973670"/>
            <a:ext cx="636408" cy="1005059"/>
          </a:xfrm>
          <a:prstGeom prst="rect">
            <a:avLst/>
          </a:prstGeom>
        </p:spPr>
      </p:pic>
      <p:cxnSp>
        <p:nvCxnSpPr>
          <p:cNvPr id="18" name="Straight Connector 17">
            <a:extLst>
              <a:ext uri="{FF2B5EF4-FFF2-40B4-BE49-F238E27FC236}">
                <a16:creationId xmlns:a16="http://schemas.microsoft.com/office/drawing/2014/main" id="{BBC5A8AE-861A-471F-81B5-7ACA34EE7736}"/>
              </a:ext>
            </a:extLst>
          </p:cNvPr>
          <p:cNvCxnSpPr/>
          <p:nvPr/>
        </p:nvCxnSpPr>
        <p:spPr>
          <a:xfrm>
            <a:off x="3944398" y="922919"/>
            <a:ext cx="0" cy="505581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FA515AE4-6CE9-48ED-8290-52BD343508EC}"/>
              </a:ext>
            </a:extLst>
          </p:cNvPr>
          <p:cNvPicPr>
            <a:picLocks noChangeAspect="1"/>
          </p:cNvPicPr>
          <p:nvPr/>
        </p:nvPicPr>
        <p:blipFill>
          <a:blip r:embed="rId3"/>
          <a:stretch>
            <a:fillRect/>
          </a:stretch>
        </p:blipFill>
        <p:spPr>
          <a:xfrm>
            <a:off x="6689636" y="4659262"/>
            <a:ext cx="1157449" cy="1224133"/>
          </a:xfrm>
          <a:prstGeom prst="rect">
            <a:avLst/>
          </a:prstGeom>
        </p:spPr>
      </p:pic>
      <p:sp>
        <p:nvSpPr>
          <p:cNvPr id="23" name="Content Placeholder 2">
            <a:extLst>
              <a:ext uri="{FF2B5EF4-FFF2-40B4-BE49-F238E27FC236}">
                <a16:creationId xmlns:a16="http://schemas.microsoft.com/office/drawing/2014/main" id="{3EFA2731-1E06-48CA-A92A-931E8EA8A54C}"/>
              </a:ext>
            </a:extLst>
          </p:cNvPr>
          <p:cNvSpPr>
            <a:spLocks noGrp="1"/>
          </p:cNvSpPr>
          <p:nvPr>
            <p:ph idx="1"/>
          </p:nvPr>
        </p:nvSpPr>
        <p:spPr>
          <a:xfrm>
            <a:off x="9236015" y="922920"/>
            <a:ext cx="2317630" cy="5012162"/>
          </a:xfrm>
        </p:spPr>
        <p:txBody>
          <a:bodyPr anchor="ctr">
            <a:normAutofit/>
          </a:bodyPr>
          <a:lstStyle/>
          <a:p>
            <a:r>
              <a:rPr lang="en-GB" sz="1800" dirty="0">
                <a:latin typeface="lato" panose="020F0502020204030203" pitchFamily="34" charset="0"/>
                <a:ea typeface="lato" panose="020F0502020204030203" pitchFamily="34" charset="0"/>
                <a:cs typeface="lato" panose="020F0502020204030203" pitchFamily="34" charset="0"/>
              </a:rPr>
              <a:t>The top item for each year are as follows-</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2018- cereals</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2019- Soda</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2020-Poultry</a:t>
            </a:r>
          </a:p>
          <a:p>
            <a:pPr marL="0" indent="0">
              <a:buNone/>
            </a:pPr>
            <a:endParaRPr lang="en-GB" sz="1800" dirty="0">
              <a:latin typeface="lato" panose="020F0502020204030203" pitchFamily="34" charset="0"/>
              <a:ea typeface="lato" panose="020F0502020204030203" pitchFamily="34" charset="0"/>
              <a:cs typeface="lato" panose="020F0502020204030203" pitchFamily="34" charset="0"/>
            </a:endParaRPr>
          </a:p>
          <a:p>
            <a:r>
              <a:rPr lang="en-GB" sz="1800" dirty="0">
                <a:latin typeface="lato" panose="020F0502020204030203" pitchFamily="34" charset="0"/>
                <a:ea typeface="lato" panose="020F0502020204030203" pitchFamily="34" charset="0"/>
                <a:cs typeface="lato" panose="020F0502020204030203" pitchFamily="34" charset="0"/>
              </a:rPr>
              <a:t>The bottom item for each year are-</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2018- Sandwich loaves</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 2019-handsoap</a:t>
            </a:r>
          </a:p>
          <a:p>
            <a:pPr marL="342900" indent="-342900">
              <a:buFont typeface="+mj-lt"/>
              <a:buAutoNum type="arabicPeriod"/>
            </a:pPr>
            <a:r>
              <a:rPr lang="en-GB" sz="1800" dirty="0">
                <a:latin typeface="lato" panose="020F0502020204030203" pitchFamily="34" charset="0"/>
                <a:ea typeface="lato" panose="020F0502020204030203" pitchFamily="34" charset="0"/>
                <a:cs typeface="lato" panose="020F0502020204030203" pitchFamily="34" charset="0"/>
              </a:rPr>
              <a:t>2020- sugar</a:t>
            </a:r>
          </a:p>
          <a:p>
            <a:endParaRPr lang="en-GB" sz="1800" dirty="0">
              <a:latin typeface="lato" panose="020F0502020204030203" pitchFamily="34" charset="0"/>
              <a:ea typeface="lato" panose="020F0502020204030203" pitchFamily="34" charset="0"/>
              <a:cs typeface="lato" panose="020F0502020204030203" pitchFamily="34" charset="0"/>
            </a:endParaRPr>
          </a:p>
        </p:txBody>
      </p:sp>
      <p:pic>
        <p:nvPicPr>
          <p:cNvPr id="25" name="Picture 24">
            <a:extLst>
              <a:ext uri="{FF2B5EF4-FFF2-40B4-BE49-F238E27FC236}">
                <a16:creationId xmlns:a16="http://schemas.microsoft.com/office/drawing/2014/main" id="{B0DCF1C1-3620-4433-801F-6CF2FB08317A}"/>
              </a:ext>
            </a:extLst>
          </p:cNvPr>
          <p:cNvPicPr>
            <a:picLocks noChangeAspect="1"/>
          </p:cNvPicPr>
          <p:nvPr/>
        </p:nvPicPr>
        <p:blipFill>
          <a:blip r:embed="rId4"/>
          <a:stretch>
            <a:fillRect/>
          </a:stretch>
        </p:blipFill>
        <p:spPr>
          <a:xfrm>
            <a:off x="1586575" y="840757"/>
            <a:ext cx="2161255" cy="5175849"/>
          </a:xfrm>
          <a:prstGeom prst="rect">
            <a:avLst/>
          </a:prstGeom>
        </p:spPr>
      </p:pic>
      <p:pic>
        <p:nvPicPr>
          <p:cNvPr id="27" name="Picture 26">
            <a:extLst>
              <a:ext uri="{FF2B5EF4-FFF2-40B4-BE49-F238E27FC236}">
                <a16:creationId xmlns:a16="http://schemas.microsoft.com/office/drawing/2014/main" id="{D78BBF01-1CE2-4D29-B543-706D76A617A4}"/>
              </a:ext>
            </a:extLst>
          </p:cNvPr>
          <p:cNvPicPr>
            <a:picLocks noChangeAspect="1"/>
          </p:cNvPicPr>
          <p:nvPr/>
        </p:nvPicPr>
        <p:blipFill>
          <a:blip r:embed="rId5"/>
          <a:stretch>
            <a:fillRect/>
          </a:stretch>
        </p:blipFill>
        <p:spPr>
          <a:xfrm>
            <a:off x="4304598" y="1004444"/>
            <a:ext cx="2057462" cy="5012162"/>
          </a:xfrm>
          <a:prstGeom prst="rect">
            <a:avLst/>
          </a:prstGeom>
        </p:spPr>
      </p:pic>
    </p:spTree>
    <p:extLst>
      <p:ext uri="{BB962C8B-B14F-4D97-AF65-F5344CB8AC3E}">
        <p14:creationId xmlns:p14="http://schemas.microsoft.com/office/powerpoint/2010/main" val="277106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1214</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vt:lpstr>
      <vt:lpstr>Office Theme</vt:lpstr>
      <vt:lpstr>Market Basket Analysis</vt:lpstr>
      <vt:lpstr>PowerPoint Presentation</vt:lpstr>
      <vt:lpstr>PowerPoint Presentation</vt:lpstr>
      <vt:lpstr>EDA: About the data</vt:lpstr>
      <vt:lpstr>EDA: Sales amount Tableau link: MRA 2 | Tableau Public</vt:lpstr>
      <vt:lpstr>Yearly Sales</vt:lpstr>
      <vt:lpstr>Quarterly sales</vt:lpstr>
      <vt:lpstr>Monthly Sales</vt:lpstr>
      <vt:lpstr>Top 5 and Bottom 5 Products</vt:lpstr>
      <vt:lpstr>Market Basket Analysis</vt:lpstr>
      <vt:lpstr>KNIME flow</vt:lpstr>
      <vt:lpstr>Association Rule output</vt:lpstr>
      <vt:lpstr>Interpreting Rules 1 and 0</vt:lpstr>
      <vt:lpstr>          Taking top 2 rules (Based on highest lift)</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Milestone- 2</dc:title>
  <dc:creator>Aruneema Ms</dc:creator>
  <cp:lastModifiedBy>Aruneema Ms</cp:lastModifiedBy>
  <cp:revision>28</cp:revision>
  <dcterms:created xsi:type="dcterms:W3CDTF">2022-05-28T06:43:23Z</dcterms:created>
  <dcterms:modified xsi:type="dcterms:W3CDTF">2022-10-09T19:19:43Z</dcterms:modified>
</cp:coreProperties>
</file>