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60" r:id="rId5"/>
    <p:sldId id="257" r:id="rId6"/>
    <p:sldId id="259" r:id="rId7"/>
    <p:sldId id="258" r:id="rId8"/>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800B14-C861-4E0B-8393-E2FC8CC50001}" v="670" dt="2023-11-29T23:25:29.952"/>
    <p1510:client id="{B2657C3E-706E-544C-BF10-FA610B4FECA5}" v="272" dt="2023-11-29T22:51:36.097"/>
    <p1510:client id="{FBBAC5A4-0505-4CD5-B874-3B0075CA1BCC}" v="1" dt="2023-11-29T21:38:54.2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4404" autoAdjust="0"/>
  </p:normalViewPr>
  <p:slideViewPr>
    <p:cSldViewPr snapToGrid="0">
      <p:cViewPr>
        <p:scale>
          <a:sx n="24" d="100"/>
          <a:sy n="24" d="100"/>
        </p:scale>
        <p:origin x="960" y="-128"/>
      </p:cViewPr>
      <p:guideLst>
        <p:guide orient="horz" pos="6912"/>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 Srinivas Kodati" userId="ddad8724-4d1a-4322-8adc-d4a388ad1258" providerId="ADAL" clId="{B2657C3E-706E-544C-BF10-FA610B4FECA5}"/>
    <pc:docChg chg="undo custSel modSld">
      <pc:chgData name="Hema Srinivas Kodati" userId="ddad8724-4d1a-4322-8adc-d4a388ad1258" providerId="ADAL" clId="{B2657C3E-706E-544C-BF10-FA610B4FECA5}" dt="2023-11-29T22:51:36.097" v="269" actId="14100"/>
      <pc:docMkLst>
        <pc:docMk/>
      </pc:docMkLst>
      <pc:sldChg chg="modSp mod">
        <pc:chgData name="Hema Srinivas Kodati" userId="ddad8724-4d1a-4322-8adc-d4a388ad1258" providerId="ADAL" clId="{B2657C3E-706E-544C-BF10-FA610B4FECA5}" dt="2023-11-29T22:51:36.097" v="269" actId="14100"/>
        <pc:sldMkLst>
          <pc:docMk/>
          <pc:sldMk cId="22557200" sldId="260"/>
        </pc:sldMkLst>
        <pc:spChg chg="mod">
          <ac:chgData name="Hema Srinivas Kodati" userId="ddad8724-4d1a-4322-8adc-d4a388ad1258" providerId="ADAL" clId="{B2657C3E-706E-544C-BF10-FA610B4FECA5}" dt="2023-11-29T22:51:20.698" v="267" actId="1036"/>
          <ac:spMkLst>
            <pc:docMk/>
            <pc:sldMk cId="22557200" sldId="260"/>
            <ac:spMk id="3" creationId="{D85FFD7D-C142-792E-36AD-F246F1D786A5}"/>
          </ac:spMkLst>
        </pc:spChg>
        <pc:spChg chg="mod">
          <ac:chgData name="Hema Srinivas Kodati" userId="ddad8724-4d1a-4322-8adc-d4a388ad1258" providerId="ADAL" clId="{B2657C3E-706E-544C-BF10-FA610B4FECA5}" dt="2023-11-29T22:50:59.646" v="262" actId="14100"/>
          <ac:spMkLst>
            <pc:docMk/>
            <pc:sldMk cId="22557200" sldId="260"/>
            <ac:spMk id="6" creationId="{6EB348A9-7257-F6CD-CAFA-27A83CF340F5}"/>
          </ac:spMkLst>
        </pc:spChg>
        <pc:spChg chg="mod">
          <ac:chgData name="Hema Srinivas Kodati" userId="ddad8724-4d1a-4322-8adc-d4a388ad1258" providerId="ADAL" clId="{B2657C3E-706E-544C-BF10-FA610B4FECA5}" dt="2023-11-29T22:51:15.378" v="263" actId="1076"/>
          <ac:spMkLst>
            <pc:docMk/>
            <pc:sldMk cId="22557200" sldId="260"/>
            <ac:spMk id="7" creationId="{3EC23814-3119-789B-33A3-0BBC4584C165}"/>
          </ac:spMkLst>
        </pc:spChg>
        <pc:spChg chg="mod">
          <ac:chgData name="Hema Srinivas Kodati" userId="ddad8724-4d1a-4322-8adc-d4a388ad1258" providerId="ADAL" clId="{B2657C3E-706E-544C-BF10-FA610B4FECA5}" dt="2023-11-29T22:37:29.379" v="140" actId="14100"/>
          <ac:spMkLst>
            <pc:docMk/>
            <pc:sldMk cId="22557200" sldId="260"/>
            <ac:spMk id="23" creationId="{71CD8714-A04B-BEB7-7CDF-F2404FB18CEC}"/>
          </ac:spMkLst>
        </pc:spChg>
        <pc:spChg chg="mod">
          <ac:chgData name="Hema Srinivas Kodati" userId="ddad8724-4d1a-4322-8adc-d4a388ad1258" providerId="ADAL" clId="{B2657C3E-706E-544C-BF10-FA610B4FECA5}" dt="2023-11-29T22:37:05.654" v="138" actId="14100"/>
          <ac:spMkLst>
            <pc:docMk/>
            <pc:sldMk cId="22557200" sldId="260"/>
            <ac:spMk id="25" creationId="{74F03D18-2936-917F-530D-F55AF104F839}"/>
          </ac:spMkLst>
        </pc:spChg>
        <pc:picChg chg="mod">
          <ac:chgData name="Hema Srinivas Kodati" userId="ddad8724-4d1a-4322-8adc-d4a388ad1258" providerId="ADAL" clId="{B2657C3E-706E-544C-BF10-FA610B4FECA5}" dt="2023-11-29T22:51:36.097" v="269" actId="14100"/>
          <ac:picMkLst>
            <pc:docMk/>
            <pc:sldMk cId="22557200" sldId="260"/>
            <ac:picMk id="8" creationId="{0A406F5E-9ABC-6875-1F5E-6CA4B5AD3950}"/>
          </ac:picMkLst>
        </pc:picChg>
      </pc:sldChg>
    </pc:docChg>
  </pc:docChgLst>
  <pc:docChgLst>
    <pc:chgData clId="Web-{FBBAC5A4-0505-4CD5-B874-3B0075CA1BCC}"/>
    <pc:docChg chg="delSld">
      <pc:chgData name="" userId="" providerId="" clId="Web-{FBBAC5A4-0505-4CD5-B874-3B0075CA1BCC}" dt="2023-11-29T21:38:54.244" v="0"/>
      <pc:docMkLst>
        <pc:docMk/>
      </pc:docMkLst>
      <pc:sldChg chg="del">
        <pc:chgData name="" userId="" providerId="" clId="Web-{FBBAC5A4-0505-4CD5-B874-3B0075CA1BCC}" dt="2023-11-29T21:38:54.244" v="0"/>
        <pc:sldMkLst>
          <pc:docMk/>
          <pc:sldMk cId="513267926" sldId="256"/>
        </pc:sldMkLst>
      </pc:sldChg>
    </pc:docChg>
  </pc:docChgLst>
  <pc:docChgLst>
    <pc:chgData name=". Aruneema" userId="f3e6f08c-9f51-4e24-b3e1-2c58e05a5d6a" providerId="ADAL" clId="{29800B14-C861-4E0B-8393-E2FC8CC50001}"/>
    <pc:docChg chg="undo custSel addSld delSld modSld">
      <pc:chgData name=". Aruneema" userId="f3e6f08c-9f51-4e24-b3e1-2c58e05a5d6a" providerId="ADAL" clId="{29800B14-C861-4E0B-8393-E2FC8CC50001}" dt="2023-11-29T23:25:29.952" v="639" actId="20577"/>
      <pc:docMkLst>
        <pc:docMk/>
      </pc:docMkLst>
      <pc:sldChg chg="add del">
        <pc:chgData name=". Aruneema" userId="f3e6f08c-9f51-4e24-b3e1-2c58e05a5d6a" providerId="ADAL" clId="{29800B14-C861-4E0B-8393-E2FC8CC50001}" dt="2023-11-29T23:25:29.212" v="638" actId="47"/>
        <pc:sldMkLst>
          <pc:docMk/>
          <pc:sldMk cId="4015752180" sldId="257"/>
        </pc:sldMkLst>
      </pc:sldChg>
      <pc:sldChg chg="add del">
        <pc:chgData name=". Aruneema" userId="f3e6f08c-9f51-4e24-b3e1-2c58e05a5d6a" providerId="ADAL" clId="{29800B14-C861-4E0B-8393-E2FC8CC50001}" dt="2023-11-29T23:25:28.314" v="636" actId="47"/>
        <pc:sldMkLst>
          <pc:docMk/>
          <pc:sldMk cId="3335227816" sldId="258"/>
        </pc:sldMkLst>
      </pc:sldChg>
      <pc:sldChg chg="add del setBg">
        <pc:chgData name=". Aruneema" userId="f3e6f08c-9f51-4e24-b3e1-2c58e05a5d6a" providerId="ADAL" clId="{29800B14-C861-4E0B-8393-E2FC8CC50001}" dt="2023-11-29T23:25:28.739" v="637" actId="47"/>
        <pc:sldMkLst>
          <pc:docMk/>
          <pc:sldMk cId="1380943599" sldId="259"/>
        </pc:sldMkLst>
      </pc:sldChg>
      <pc:sldChg chg="addSp delSp modSp mod">
        <pc:chgData name=". Aruneema" userId="f3e6f08c-9f51-4e24-b3e1-2c58e05a5d6a" providerId="ADAL" clId="{29800B14-C861-4E0B-8393-E2FC8CC50001}" dt="2023-11-29T23:25:29.952" v="639" actId="20577"/>
        <pc:sldMkLst>
          <pc:docMk/>
          <pc:sldMk cId="22557200" sldId="260"/>
        </pc:sldMkLst>
        <pc:spChg chg="mod">
          <ac:chgData name=". Aruneema" userId="f3e6f08c-9f51-4e24-b3e1-2c58e05a5d6a" providerId="ADAL" clId="{29800B14-C861-4E0B-8393-E2FC8CC50001}" dt="2023-11-29T23:19:30.251" v="581" actId="113"/>
          <ac:spMkLst>
            <pc:docMk/>
            <pc:sldMk cId="22557200" sldId="260"/>
            <ac:spMk id="2" creationId="{9C859352-10BC-19AC-3520-F6A70FBEBE71}"/>
          </ac:spMkLst>
        </pc:spChg>
        <pc:spChg chg="add mod">
          <ac:chgData name=". Aruneema" userId="f3e6f08c-9f51-4e24-b3e1-2c58e05a5d6a" providerId="ADAL" clId="{29800B14-C861-4E0B-8393-E2FC8CC50001}" dt="2023-11-29T22:42:03.050" v="290" actId="1035"/>
          <ac:spMkLst>
            <pc:docMk/>
            <pc:sldMk cId="22557200" sldId="260"/>
            <ac:spMk id="3" creationId="{D85FFD7D-C142-792E-36AD-F246F1D786A5}"/>
          </ac:spMkLst>
        </pc:spChg>
        <pc:spChg chg="mod">
          <ac:chgData name=". Aruneema" userId="f3e6f08c-9f51-4e24-b3e1-2c58e05a5d6a" providerId="ADAL" clId="{29800B14-C861-4E0B-8393-E2FC8CC50001}" dt="2023-11-29T22:40:38.644" v="231" actId="1035"/>
          <ac:spMkLst>
            <pc:docMk/>
            <pc:sldMk cId="22557200" sldId="260"/>
            <ac:spMk id="4" creationId="{C2B53A8F-B73B-3411-A0D1-E8E3AA8648A6}"/>
          </ac:spMkLst>
        </pc:spChg>
        <pc:spChg chg="mod">
          <ac:chgData name=". Aruneema" userId="f3e6f08c-9f51-4e24-b3e1-2c58e05a5d6a" providerId="ADAL" clId="{29800B14-C861-4E0B-8393-E2FC8CC50001}" dt="2023-11-29T22:40:43.915" v="237" actId="1035"/>
          <ac:spMkLst>
            <pc:docMk/>
            <pc:sldMk cId="22557200" sldId="260"/>
            <ac:spMk id="5" creationId="{7D3F1064-92C7-7545-0F7D-409568A00889}"/>
          </ac:spMkLst>
        </pc:spChg>
        <pc:spChg chg="mod">
          <ac:chgData name=". Aruneema" userId="f3e6f08c-9f51-4e24-b3e1-2c58e05a5d6a" providerId="ADAL" clId="{29800B14-C861-4E0B-8393-E2FC8CC50001}" dt="2023-11-29T22:41:44.513" v="261" actId="1035"/>
          <ac:spMkLst>
            <pc:docMk/>
            <pc:sldMk cId="22557200" sldId="260"/>
            <ac:spMk id="6" creationId="{6EB348A9-7257-F6CD-CAFA-27A83CF340F5}"/>
          </ac:spMkLst>
        </pc:spChg>
        <pc:spChg chg="mod">
          <ac:chgData name=". Aruneema" userId="f3e6f08c-9f51-4e24-b3e1-2c58e05a5d6a" providerId="ADAL" clId="{29800B14-C861-4E0B-8393-E2FC8CC50001}" dt="2023-11-29T22:46:11.010" v="322" actId="20577"/>
          <ac:spMkLst>
            <pc:docMk/>
            <pc:sldMk cId="22557200" sldId="260"/>
            <ac:spMk id="7" creationId="{3EC23814-3119-789B-33A3-0BBC4584C165}"/>
          </ac:spMkLst>
        </pc:spChg>
        <pc:spChg chg="mod">
          <ac:chgData name=". Aruneema" userId="f3e6f08c-9f51-4e24-b3e1-2c58e05a5d6a" providerId="ADAL" clId="{29800B14-C861-4E0B-8393-E2FC8CC50001}" dt="2023-11-29T22:43:55.771" v="301" actId="1035"/>
          <ac:spMkLst>
            <pc:docMk/>
            <pc:sldMk cId="22557200" sldId="260"/>
            <ac:spMk id="9" creationId="{54C33A20-A323-6A58-E55F-C5F5530146E2}"/>
          </ac:spMkLst>
        </pc:spChg>
        <pc:spChg chg="mod">
          <ac:chgData name=". Aruneema" userId="f3e6f08c-9f51-4e24-b3e1-2c58e05a5d6a" providerId="ADAL" clId="{29800B14-C861-4E0B-8393-E2FC8CC50001}" dt="2023-11-29T22:44:07.525" v="305" actId="1035"/>
          <ac:spMkLst>
            <pc:docMk/>
            <pc:sldMk cId="22557200" sldId="260"/>
            <ac:spMk id="10" creationId="{3FA5506E-D6E0-3157-C23E-E54412060664}"/>
          </ac:spMkLst>
        </pc:spChg>
        <pc:spChg chg="mod">
          <ac:chgData name=". Aruneema" userId="f3e6f08c-9f51-4e24-b3e1-2c58e05a5d6a" providerId="ADAL" clId="{29800B14-C861-4E0B-8393-E2FC8CC50001}" dt="2023-11-29T23:13:47.332" v="531" actId="113"/>
          <ac:spMkLst>
            <pc:docMk/>
            <pc:sldMk cId="22557200" sldId="260"/>
            <ac:spMk id="11" creationId="{5F275B42-FDD6-E1A7-FE6C-CC4FC989D503}"/>
          </ac:spMkLst>
        </pc:spChg>
        <pc:spChg chg="mod">
          <ac:chgData name=". Aruneema" userId="f3e6f08c-9f51-4e24-b3e1-2c58e05a5d6a" providerId="ADAL" clId="{29800B14-C861-4E0B-8393-E2FC8CC50001}" dt="2023-11-29T22:40:32.775" v="227" actId="14100"/>
          <ac:spMkLst>
            <pc:docMk/>
            <pc:sldMk cId="22557200" sldId="260"/>
            <ac:spMk id="13" creationId="{DE6A8DA1-E251-4CBF-026C-9612AA38412C}"/>
          </ac:spMkLst>
        </pc:spChg>
        <pc:spChg chg="mod">
          <ac:chgData name=". Aruneema" userId="f3e6f08c-9f51-4e24-b3e1-2c58e05a5d6a" providerId="ADAL" clId="{29800B14-C861-4E0B-8393-E2FC8CC50001}" dt="2023-11-29T22:44:02.163" v="302" actId="1076"/>
          <ac:spMkLst>
            <pc:docMk/>
            <pc:sldMk cId="22557200" sldId="260"/>
            <ac:spMk id="14" creationId="{0F19F956-EE38-9FA1-A974-5A1E4844D9BF}"/>
          </ac:spMkLst>
        </pc:spChg>
        <pc:spChg chg="add del mod">
          <ac:chgData name=". Aruneema" userId="f3e6f08c-9f51-4e24-b3e1-2c58e05a5d6a" providerId="ADAL" clId="{29800B14-C861-4E0B-8393-E2FC8CC50001}" dt="2023-11-29T23:25:29.952" v="639" actId="20577"/>
          <ac:spMkLst>
            <pc:docMk/>
            <pc:sldMk cId="22557200" sldId="260"/>
            <ac:spMk id="15" creationId="{D90AC70B-6498-E7DB-A708-92C641C96417}"/>
          </ac:spMkLst>
        </pc:spChg>
        <pc:spChg chg="mod">
          <ac:chgData name=". Aruneema" userId="f3e6f08c-9f51-4e24-b3e1-2c58e05a5d6a" providerId="ADAL" clId="{29800B14-C861-4E0B-8393-E2FC8CC50001}" dt="2023-11-29T23:13:08.915" v="530" actId="20577"/>
          <ac:spMkLst>
            <pc:docMk/>
            <pc:sldMk cId="22557200" sldId="260"/>
            <ac:spMk id="16" creationId="{0873BEA1-18E9-79FE-8738-BF414A9F1A7A}"/>
          </ac:spMkLst>
        </pc:spChg>
        <pc:spChg chg="mod">
          <ac:chgData name=". Aruneema" userId="f3e6f08c-9f51-4e24-b3e1-2c58e05a5d6a" providerId="ADAL" clId="{29800B14-C861-4E0B-8393-E2FC8CC50001}" dt="2023-11-29T23:20:02.456" v="584" actId="108"/>
          <ac:spMkLst>
            <pc:docMk/>
            <pc:sldMk cId="22557200" sldId="260"/>
            <ac:spMk id="18" creationId="{1A552966-C1F2-EE5D-BC87-AB529929CDF9}"/>
          </ac:spMkLst>
        </pc:spChg>
        <pc:spChg chg="mod">
          <ac:chgData name=". Aruneema" userId="f3e6f08c-9f51-4e24-b3e1-2c58e05a5d6a" providerId="ADAL" clId="{29800B14-C861-4E0B-8393-E2FC8CC50001}" dt="2023-11-29T23:07:29.526" v="482" actId="1076"/>
          <ac:spMkLst>
            <pc:docMk/>
            <pc:sldMk cId="22557200" sldId="260"/>
            <ac:spMk id="19" creationId="{C57E9AD5-FBC5-01CB-E6F4-E7F7AF292408}"/>
          </ac:spMkLst>
        </pc:spChg>
        <pc:spChg chg="mod">
          <ac:chgData name=". Aruneema" userId="f3e6f08c-9f51-4e24-b3e1-2c58e05a5d6a" providerId="ADAL" clId="{29800B14-C861-4E0B-8393-E2FC8CC50001}" dt="2023-11-29T23:20:04.890" v="585" actId="108"/>
          <ac:spMkLst>
            <pc:docMk/>
            <pc:sldMk cId="22557200" sldId="260"/>
            <ac:spMk id="20" creationId="{1625991A-D88E-43EA-15ED-5D832FE770C0}"/>
          </ac:spMkLst>
        </pc:spChg>
        <pc:spChg chg="mod">
          <ac:chgData name=". Aruneema" userId="f3e6f08c-9f51-4e24-b3e1-2c58e05a5d6a" providerId="ADAL" clId="{29800B14-C861-4E0B-8393-E2FC8CC50001}" dt="2023-11-29T23:19:10.251" v="577" actId="1035"/>
          <ac:spMkLst>
            <pc:docMk/>
            <pc:sldMk cId="22557200" sldId="260"/>
            <ac:spMk id="21" creationId="{D93487FB-0D35-C3D7-983F-052BE0457708}"/>
          </ac:spMkLst>
        </pc:spChg>
        <pc:spChg chg="mod">
          <ac:chgData name=". Aruneema" userId="f3e6f08c-9f51-4e24-b3e1-2c58e05a5d6a" providerId="ADAL" clId="{29800B14-C861-4E0B-8393-E2FC8CC50001}" dt="2023-11-29T23:20:44.544" v="587" actId="20577"/>
          <ac:spMkLst>
            <pc:docMk/>
            <pc:sldMk cId="22557200" sldId="260"/>
            <ac:spMk id="22" creationId="{E4C36A83-10B4-32F9-9F0C-1E8648321F5F}"/>
          </ac:spMkLst>
        </pc:spChg>
        <pc:spChg chg="mod">
          <ac:chgData name=". Aruneema" userId="f3e6f08c-9f51-4e24-b3e1-2c58e05a5d6a" providerId="ADAL" clId="{29800B14-C861-4E0B-8393-E2FC8CC50001}" dt="2023-11-29T22:41:52.203" v="263" actId="1036"/>
          <ac:spMkLst>
            <pc:docMk/>
            <pc:sldMk cId="22557200" sldId="260"/>
            <ac:spMk id="23" creationId="{71CD8714-A04B-BEB7-7CDF-F2404FB18CEC}"/>
          </ac:spMkLst>
        </pc:spChg>
        <pc:spChg chg="mod">
          <ac:chgData name=". Aruneema" userId="f3e6f08c-9f51-4e24-b3e1-2c58e05a5d6a" providerId="ADAL" clId="{29800B14-C861-4E0B-8393-E2FC8CC50001}" dt="2023-11-29T22:42:27.304" v="296" actId="14100"/>
          <ac:spMkLst>
            <pc:docMk/>
            <pc:sldMk cId="22557200" sldId="260"/>
            <ac:spMk id="24" creationId="{999F8F4E-B708-E2D1-6F0C-088DD0CD055C}"/>
          </ac:spMkLst>
        </pc:spChg>
        <pc:spChg chg="mod">
          <ac:chgData name=". Aruneema" userId="f3e6f08c-9f51-4e24-b3e1-2c58e05a5d6a" providerId="ADAL" clId="{29800B14-C861-4E0B-8393-E2FC8CC50001}" dt="2023-11-29T23:06:18.971" v="448" actId="20577"/>
          <ac:spMkLst>
            <pc:docMk/>
            <pc:sldMk cId="22557200" sldId="260"/>
            <ac:spMk id="25" creationId="{74F03D18-2936-917F-530D-F55AF104F839}"/>
          </ac:spMkLst>
        </pc:spChg>
        <pc:spChg chg="mod">
          <ac:chgData name=". Aruneema" userId="f3e6f08c-9f51-4e24-b3e1-2c58e05a5d6a" providerId="ADAL" clId="{29800B14-C861-4E0B-8393-E2FC8CC50001}" dt="2023-11-29T22:45:02.590" v="317" actId="14100"/>
          <ac:spMkLst>
            <pc:docMk/>
            <pc:sldMk cId="22557200" sldId="260"/>
            <ac:spMk id="26" creationId="{F36E989A-292D-3C5C-4FAC-2C94EE190F77}"/>
          </ac:spMkLst>
        </pc:spChg>
        <pc:spChg chg="add mod">
          <ac:chgData name=". Aruneema" userId="f3e6f08c-9f51-4e24-b3e1-2c58e05a5d6a" providerId="ADAL" clId="{29800B14-C861-4E0B-8393-E2FC8CC50001}" dt="2023-11-29T23:19:17.271" v="580" actId="1038"/>
          <ac:spMkLst>
            <pc:docMk/>
            <pc:sldMk cId="22557200" sldId="260"/>
            <ac:spMk id="31" creationId="{37AE12AA-4812-4DC1-39D9-FDF5E34F6249}"/>
          </ac:spMkLst>
        </pc:spChg>
        <pc:spChg chg="add del mod">
          <ac:chgData name=". Aruneema" userId="f3e6f08c-9f51-4e24-b3e1-2c58e05a5d6a" providerId="ADAL" clId="{29800B14-C861-4E0B-8393-E2FC8CC50001}" dt="2023-11-29T22:41:22.853" v="246"/>
          <ac:spMkLst>
            <pc:docMk/>
            <pc:sldMk cId="22557200" sldId="260"/>
            <ac:spMk id="32" creationId="{AEE461F7-0290-3BFE-22E0-438AB9A011B4}"/>
          </ac:spMkLst>
        </pc:spChg>
        <pc:spChg chg="add mod">
          <ac:chgData name=". Aruneema" userId="f3e6f08c-9f51-4e24-b3e1-2c58e05a5d6a" providerId="ADAL" clId="{29800B14-C861-4E0B-8393-E2FC8CC50001}" dt="2023-11-29T23:07:15.260" v="479" actId="122"/>
          <ac:spMkLst>
            <pc:docMk/>
            <pc:sldMk cId="22557200" sldId="260"/>
            <ac:spMk id="35" creationId="{B4A63C89-00B1-A797-FEF4-2F989EFCE95E}"/>
          </ac:spMkLst>
        </pc:spChg>
        <pc:spChg chg="add mod">
          <ac:chgData name=". Aruneema" userId="f3e6f08c-9f51-4e24-b3e1-2c58e05a5d6a" providerId="ADAL" clId="{29800B14-C861-4E0B-8393-E2FC8CC50001}" dt="2023-11-29T23:07:55.981" v="513" actId="1076"/>
          <ac:spMkLst>
            <pc:docMk/>
            <pc:sldMk cId="22557200" sldId="260"/>
            <ac:spMk id="36" creationId="{38DB567A-5FB2-576D-7F09-57812AC3C4B0}"/>
          </ac:spMkLst>
        </pc:spChg>
        <pc:picChg chg="mod">
          <ac:chgData name=". Aruneema" userId="f3e6f08c-9f51-4e24-b3e1-2c58e05a5d6a" providerId="ADAL" clId="{29800B14-C861-4E0B-8393-E2FC8CC50001}" dt="2023-11-29T22:42:20.718" v="295" actId="1076"/>
          <ac:picMkLst>
            <pc:docMk/>
            <pc:sldMk cId="22557200" sldId="260"/>
            <ac:picMk id="8" creationId="{0A406F5E-9ABC-6875-1F5E-6CA4B5AD3950}"/>
          </ac:picMkLst>
        </pc:picChg>
        <pc:picChg chg="mod">
          <ac:chgData name=". Aruneema" userId="f3e6f08c-9f51-4e24-b3e1-2c58e05a5d6a" providerId="ADAL" clId="{29800B14-C861-4E0B-8393-E2FC8CC50001}" dt="2023-11-29T22:44:26.536" v="309" actId="1076"/>
          <ac:picMkLst>
            <pc:docMk/>
            <pc:sldMk cId="22557200" sldId="260"/>
            <ac:picMk id="12" creationId="{7DF5011C-0B75-29E0-112B-E7434763D376}"/>
          </ac:picMkLst>
        </pc:picChg>
        <pc:picChg chg="del mod">
          <ac:chgData name=". Aruneema" userId="f3e6f08c-9f51-4e24-b3e1-2c58e05a5d6a" providerId="ADAL" clId="{29800B14-C861-4E0B-8393-E2FC8CC50001}" dt="2023-11-29T23:05:29.059" v="419" actId="478"/>
          <ac:picMkLst>
            <pc:docMk/>
            <pc:sldMk cId="22557200" sldId="260"/>
            <ac:picMk id="17" creationId="{440E6B86-1291-DEF4-E148-30A41E43D806}"/>
          </ac:picMkLst>
        </pc:picChg>
        <pc:picChg chg="add del mod">
          <ac:chgData name=". Aruneema" userId="f3e6f08c-9f51-4e24-b3e1-2c58e05a5d6a" providerId="ADAL" clId="{29800B14-C861-4E0B-8393-E2FC8CC50001}" dt="2023-11-29T23:16:48.162" v="532" actId="478"/>
          <ac:picMkLst>
            <pc:docMk/>
            <pc:sldMk cId="22557200" sldId="260"/>
            <ac:picMk id="34" creationId="{341A7AD0-17F0-00BE-8B3A-AEE9CCA3CB54}"/>
          </ac:picMkLst>
        </pc:picChg>
        <pc:picChg chg="add mod">
          <ac:chgData name=". Aruneema" userId="f3e6f08c-9f51-4e24-b3e1-2c58e05a5d6a" providerId="ADAL" clId="{29800B14-C861-4E0B-8393-E2FC8CC50001}" dt="2023-11-29T23:17:00.780" v="538" actId="1076"/>
          <ac:picMkLst>
            <pc:docMk/>
            <pc:sldMk cId="22557200" sldId="260"/>
            <ac:picMk id="38" creationId="{6932C202-BEE8-9257-ADBA-7AB4993751C9}"/>
          </ac:picMkLst>
        </pc:picChg>
        <pc:picChg chg="mod">
          <ac:chgData name=". Aruneema" userId="f3e6f08c-9f51-4e24-b3e1-2c58e05a5d6a" providerId="ADAL" clId="{29800B14-C861-4E0B-8393-E2FC8CC50001}" dt="2023-11-29T23:07:33.891" v="483" actId="1076"/>
          <ac:picMkLst>
            <pc:docMk/>
            <pc:sldMk cId="22557200" sldId="260"/>
            <ac:picMk id="1026" creationId="{293208B0-9BCB-0447-C5DF-83C84066A5B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p>
        </p:txBody>
      </p:sp>
      <p:sp>
        <p:nvSpPr>
          <p:cNvPr id="4" name="Date Placeholder 3"/>
          <p:cNvSpPr>
            <a:spLocks noGrp="1"/>
          </p:cNvSpPr>
          <p:nvPr>
            <p:ph type="dt" sz="half" idx="10"/>
          </p:nvPr>
        </p:nvSpPr>
        <p:spPr/>
        <p:txBody>
          <a:bodyPr/>
          <a:lstStyle/>
          <a:p>
            <a:fld id="{33C035CA-DF9D-4937-903E-46A91229AC74}"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BD0786-E5BA-4546-97D6-B29FD280E760}" type="slidenum">
              <a:rPr lang="en-IN" smtClean="0"/>
              <a:t>‹#›</a:t>
            </a:fld>
            <a:endParaRPr lang="en-IN"/>
          </a:p>
        </p:txBody>
      </p:sp>
    </p:spTree>
    <p:extLst>
      <p:ext uri="{BB962C8B-B14F-4D97-AF65-F5344CB8AC3E}">
        <p14:creationId xmlns:p14="http://schemas.microsoft.com/office/powerpoint/2010/main" val="1630777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C035CA-DF9D-4937-903E-46A91229AC74}"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BD0786-E5BA-4546-97D6-B29FD280E760}" type="slidenum">
              <a:rPr lang="en-IN" smtClean="0"/>
              <a:t>‹#›</a:t>
            </a:fld>
            <a:endParaRPr lang="en-IN"/>
          </a:p>
        </p:txBody>
      </p:sp>
    </p:spTree>
    <p:extLst>
      <p:ext uri="{BB962C8B-B14F-4D97-AF65-F5344CB8AC3E}">
        <p14:creationId xmlns:p14="http://schemas.microsoft.com/office/powerpoint/2010/main" val="1539818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C035CA-DF9D-4937-903E-46A91229AC74}"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BD0786-E5BA-4546-97D6-B29FD280E760}" type="slidenum">
              <a:rPr lang="en-IN" smtClean="0"/>
              <a:t>‹#›</a:t>
            </a:fld>
            <a:endParaRPr lang="en-IN"/>
          </a:p>
        </p:txBody>
      </p:sp>
    </p:spTree>
    <p:extLst>
      <p:ext uri="{BB962C8B-B14F-4D97-AF65-F5344CB8AC3E}">
        <p14:creationId xmlns:p14="http://schemas.microsoft.com/office/powerpoint/2010/main" val="3616605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C035CA-DF9D-4937-903E-46A91229AC74}"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BD0786-E5BA-4546-97D6-B29FD280E760}" type="slidenum">
              <a:rPr lang="en-IN" smtClean="0"/>
              <a:t>‹#›</a:t>
            </a:fld>
            <a:endParaRPr lang="en-IN"/>
          </a:p>
        </p:txBody>
      </p:sp>
    </p:spTree>
    <p:extLst>
      <p:ext uri="{BB962C8B-B14F-4D97-AF65-F5344CB8AC3E}">
        <p14:creationId xmlns:p14="http://schemas.microsoft.com/office/powerpoint/2010/main" val="3432049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C035CA-DF9D-4937-903E-46A91229AC74}"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BD0786-E5BA-4546-97D6-B29FD280E760}" type="slidenum">
              <a:rPr lang="en-IN" smtClean="0"/>
              <a:t>‹#›</a:t>
            </a:fld>
            <a:endParaRPr lang="en-IN"/>
          </a:p>
        </p:txBody>
      </p:sp>
    </p:spTree>
    <p:extLst>
      <p:ext uri="{BB962C8B-B14F-4D97-AF65-F5344CB8AC3E}">
        <p14:creationId xmlns:p14="http://schemas.microsoft.com/office/powerpoint/2010/main" val="2996775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C035CA-DF9D-4937-903E-46A91229AC74}" type="datetimeFigureOut">
              <a:rPr lang="en-IN" smtClean="0"/>
              <a:t>19-01-2024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BD0786-E5BA-4546-97D6-B29FD280E760}" type="slidenum">
              <a:rPr lang="en-IN" smtClean="0"/>
              <a:t>‹#›</a:t>
            </a:fld>
            <a:endParaRPr lang="en-IN"/>
          </a:p>
        </p:txBody>
      </p:sp>
    </p:spTree>
    <p:extLst>
      <p:ext uri="{BB962C8B-B14F-4D97-AF65-F5344CB8AC3E}">
        <p14:creationId xmlns:p14="http://schemas.microsoft.com/office/powerpoint/2010/main" val="788423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C035CA-DF9D-4937-903E-46A91229AC74}" type="datetimeFigureOut">
              <a:rPr lang="en-IN" smtClean="0"/>
              <a:t>19-01-2024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BD0786-E5BA-4546-97D6-B29FD280E760}" type="slidenum">
              <a:rPr lang="en-IN" smtClean="0"/>
              <a:t>‹#›</a:t>
            </a:fld>
            <a:endParaRPr lang="en-IN"/>
          </a:p>
        </p:txBody>
      </p:sp>
    </p:spTree>
    <p:extLst>
      <p:ext uri="{BB962C8B-B14F-4D97-AF65-F5344CB8AC3E}">
        <p14:creationId xmlns:p14="http://schemas.microsoft.com/office/powerpoint/2010/main" val="3379475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C035CA-DF9D-4937-903E-46A91229AC74}" type="datetimeFigureOut">
              <a:rPr lang="en-IN" smtClean="0"/>
              <a:t>19-01-2024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BD0786-E5BA-4546-97D6-B29FD280E760}" type="slidenum">
              <a:rPr lang="en-IN" smtClean="0"/>
              <a:t>‹#›</a:t>
            </a:fld>
            <a:endParaRPr lang="en-IN"/>
          </a:p>
        </p:txBody>
      </p:sp>
    </p:spTree>
    <p:extLst>
      <p:ext uri="{BB962C8B-B14F-4D97-AF65-F5344CB8AC3E}">
        <p14:creationId xmlns:p14="http://schemas.microsoft.com/office/powerpoint/2010/main" val="486708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C035CA-DF9D-4937-903E-46A91229AC74}" type="datetimeFigureOut">
              <a:rPr lang="en-IN" smtClean="0"/>
              <a:t>19-01-2024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BD0786-E5BA-4546-97D6-B29FD280E760}" type="slidenum">
              <a:rPr lang="en-IN" smtClean="0"/>
              <a:t>‹#›</a:t>
            </a:fld>
            <a:endParaRPr lang="en-IN"/>
          </a:p>
        </p:txBody>
      </p:sp>
    </p:spTree>
    <p:extLst>
      <p:ext uri="{BB962C8B-B14F-4D97-AF65-F5344CB8AC3E}">
        <p14:creationId xmlns:p14="http://schemas.microsoft.com/office/powerpoint/2010/main" val="1655099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33C035CA-DF9D-4937-903E-46A91229AC74}" type="datetimeFigureOut">
              <a:rPr lang="en-IN" smtClean="0"/>
              <a:t>19-01-2024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BD0786-E5BA-4546-97D6-B29FD280E760}" type="slidenum">
              <a:rPr lang="en-IN" smtClean="0"/>
              <a:t>‹#›</a:t>
            </a:fld>
            <a:endParaRPr lang="en-IN"/>
          </a:p>
        </p:txBody>
      </p:sp>
    </p:spTree>
    <p:extLst>
      <p:ext uri="{BB962C8B-B14F-4D97-AF65-F5344CB8AC3E}">
        <p14:creationId xmlns:p14="http://schemas.microsoft.com/office/powerpoint/2010/main" val="457758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33C035CA-DF9D-4937-903E-46A91229AC74}" type="datetimeFigureOut">
              <a:rPr lang="en-IN" smtClean="0"/>
              <a:t>19-01-2024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BD0786-E5BA-4546-97D6-B29FD280E760}" type="slidenum">
              <a:rPr lang="en-IN" smtClean="0"/>
              <a:t>‹#›</a:t>
            </a:fld>
            <a:endParaRPr lang="en-IN"/>
          </a:p>
        </p:txBody>
      </p:sp>
    </p:spTree>
    <p:extLst>
      <p:ext uri="{BB962C8B-B14F-4D97-AF65-F5344CB8AC3E}">
        <p14:creationId xmlns:p14="http://schemas.microsoft.com/office/powerpoint/2010/main" val="4269913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33C035CA-DF9D-4937-903E-46A91229AC74}" type="datetimeFigureOut">
              <a:rPr lang="en-IN" smtClean="0"/>
              <a:t>19-01-2024</a:t>
            </a:fld>
            <a:endParaRPr lang="en-IN"/>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B8BD0786-E5BA-4546-97D6-B29FD280E760}" type="slidenum">
              <a:rPr lang="en-IN" smtClean="0"/>
              <a:t>‹#›</a:t>
            </a:fld>
            <a:endParaRPr lang="en-IN"/>
          </a:p>
        </p:txBody>
      </p:sp>
    </p:spTree>
    <p:extLst>
      <p:ext uri="{BB962C8B-B14F-4D97-AF65-F5344CB8AC3E}">
        <p14:creationId xmlns:p14="http://schemas.microsoft.com/office/powerpoint/2010/main" val="5708445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ieeexplore.ieee.org/document/9793213" TargetMode="External"/><Relationship Id="rId3" Type="http://schemas.openxmlformats.org/officeDocument/2006/relationships/image" Target="../media/image2.png"/><Relationship Id="rId7" Type="http://schemas.openxmlformats.org/officeDocument/2006/relationships/hyperlink" Target="http://www.elsevier.com/locate/asoc"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www.ist-africa.org/Conference2022" TargetMode="External"/><Relationship Id="rId5" Type="http://schemas.openxmlformats.org/officeDocument/2006/relationships/hyperlink" Target="https://www.researchgate.net/publication/364548087_A_novel_TCNN-Bi-LSTM_deep_learning_model_for_predicting_sentiments_of_tweets_about_COVID-19_vaccines" TargetMode="External"/><Relationship Id="rId10"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hyperlink" Target="https://ieeexplore.ieee.org/document/985246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20000"/>
            <a:lumOff val="80000"/>
          </a:schemeClr>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36E989A-292D-3C5C-4FAC-2C94EE190F77}"/>
              </a:ext>
            </a:extLst>
          </p:cNvPr>
          <p:cNvSpPr/>
          <p:nvPr/>
        </p:nvSpPr>
        <p:spPr>
          <a:xfrm>
            <a:off x="24612833" y="1618035"/>
            <a:ext cx="7659756" cy="20109220"/>
          </a:xfrm>
          <a:prstGeom prst="rect">
            <a:avLst/>
          </a:prstGeom>
          <a:solidFill>
            <a:schemeClr val="tx1"/>
          </a:solidFill>
          <a:ln>
            <a:solidFill>
              <a:schemeClr val="tx1"/>
            </a:solidFill>
          </a:ln>
          <a:effectLst>
            <a:outerShdw blurRad="50800" dist="381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74F03D18-2936-917F-530D-F55AF104F839}"/>
              </a:ext>
            </a:extLst>
          </p:cNvPr>
          <p:cNvSpPr/>
          <p:nvPr/>
        </p:nvSpPr>
        <p:spPr>
          <a:xfrm>
            <a:off x="16612238" y="1618035"/>
            <a:ext cx="7659756" cy="20127607"/>
          </a:xfrm>
          <a:prstGeom prst="rect">
            <a:avLst/>
          </a:prstGeom>
          <a:solidFill>
            <a:schemeClr val="tx1"/>
          </a:solidFill>
          <a:ln>
            <a:solidFill>
              <a:schemeClr val="tx1"/>
            </a:solidFill>
          </a:ln>
          <a:effectLst>
            <a:outerShdw blurRad="50800" dist="381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999F8F4E-B708-E2D1-6F0C-088DD0CD055C}"/>
              </a:ext>
            </a:extLst>
          </p:cNvPr>
          <p:cNvSpPr/>
          <p:nvPr/>
        </p:nvSpPr>
        <p:spPr>
          <a:xfrm>
            <a:off x="8474789" y="1607559"/>
            <a:ext cx="7659756" cy="20147541"/>
          </a:xfrm>
          <a:prstGeom prst="rect">
            <a:avLst/>
          </a:prstGeom>
          <a:solidFill>
            <a:schemeClr val="tx1"/>
          </a:solidFill>
          <a:ln>
            <a:solidFill>
              <a:schemeClr val="tx1"/>
            </a:solidFill>
          </a:ln>
          <a:effectLst>
            <a:outerShdw blurRad="50800" dist="381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71CD8714-A04B-BEB7-7CDF-F2404FB18CEC}"/>
              </a:ext>
            </a:extLst>
          </p:cNvPr>
          <p:cNvSpPr/>
          <p:nvPr/>
        </p:nvSpPr>
        <p:spPr>
          <a:xfrm>
            <a:off x="325603" y="1607559"/>
            <a:ext cx="7659756" cy="20178021"/>
          </a:xfrm>
          <a:prstGeom prst="rect">
            <a:avLst/>
          </a:prstGeom>
          <a:solidFill>
            <a:schemeClr val="tx1"/>
          </a:solidFill>
          <a:ln>
            <a:solidFill>
              <a:schemeClr val="tx1"/>
            </a:solidFill>
          </a:ln>
          <a:effectLst>
            <a:outerShdw blurRad="50800" dist="381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DE6A8DA1-E251-4CBF-026C-9612AA38412C}"/>
              </a:ext>
            </a:extLst>
          </p:cNvPr>
          <p:cNvSpPr/>
          <p:nvPr/>
        </p:nvSpPr>
        <p:spPr>
          <a:xfrm>
            <a:off x="-29497" y="-373494"/>
            <a:ext cx="32947898" cy="1865147"/>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C2B53A8F-B73B-3411-A0D1-E8E3AA8648A6}"/>
              </a:ext>
            </a:extLst>
          </p:cNvPr>
          <p:cNvSpPr txBox="1"/>
          <p:nvPr/>
        </p:nvSpPr>
        <p:spPr>
          <a:xfrm>
            <a:off x="5158081" y="-254109"/>
            <a:ext cx="20873544" cy="769441"/>
          </a:xfrm>
          <a:prstGeom prst="rect">
            <a:avLst/>
          </a:prstGeom>
          <a:noFill/>
        </p:spPr>
        <p:txBody>
          <a:bodyPr wrap="square">
            <a:spAutoFit/>
          </a:bodyPr>
          <a:lstStyle/>
          <a:p>
            <a:pPr algn="ctr"/>
            <a:r>
              <a:rPr lang="en-US" sz="4400" b="1">
                <a:latin typeface="Segoe UI Variable Display Semib" pitchFamily="2" charset="0"/>
                <a:ea typeface="+mj-ea"/>
              </a:rPr>
              <a:t>Next Word Prediction with Bidirectional LSTM</a:t>
            </a:r>
            <a:endParaRPr lang="en-US" sz="11500">
              <a:latin typeface="Segoe UI Variable Display Semib" pitchFamily="2" charset="0"/>
            </a:endParaRPr>
          </a:p>
        </p:txBody>
      </p:sp>
      <p:sp>
        <p:nvSpPr>
          <p:cNvPr id="5" name="TextBox 4">
            <a:extLst>
              <a:ext uri="{FF2B5EF4-FFF2-40B4-BE49-F238E27FC236}">
                <a16:creationId xmlns:a16="http://schemas.microsoft.com/office/drawing/2014/main" id="{7D3F1064-92C7-7545-0F7D-409568A00889}"/>
              </a:ext>
            </a:extLst>
          </p:cNvPr>
          <p:cNvSpPr txBox="1"/>
          <p:nvPr/>
        </p:nvSpPr>
        <p:spPr>
          <a:xfrm>
            <a:off x="5341758" y="584392"/>
            <a:ext cx="20873544" cy="954107"/>
          </a:xfrm>
          <a:prstGeom prst="rect">
            <a:avLst/>
          </a:prstGeom>
          <a:noFill/>
        </p:spPr>
        <p:txBody>
          <a:bodyPr wrap="square">
            <a:spAutoFit/>
          </a:bodyPr>
          <a:lstStyle/>
          <a:p>
            <a:pPr algn="ctr"/>
            <a:r>
              <a:rPr lang="en-US" sz="2800">
                <a:latin typeface="Arial" panose="020B0604020202020204" pitchFamily="34" charset="0"/>
                <a:cs typeface="Arial" panose="020B0604020202020204" pitchFamily="34" charset="0"/>
              </a:rPr>
              <a:t>◆ Hema Srinivas </a:t>
            </a:r>
            <a:r>
              <a:rPr lang="en-US" sz="2800" err="1">
                <a:latin typeface="Arial" panose="020B0604020202020204" pitchFamily="34" charset="0"/>
                <a:cs typeface="Arial" panose="020B0604020202020204" pitchFamily="34" charset="0"/>
              </a:rPr>
              <a:t>Kodati</a:t>
            </a:r>
            <a:r>
              <a:rPr lang="en-US" sz="2800">
                <a:latin typeface="Arial" panose="020B0604020202020204" pitchFamily="34" charset="0"/>
                <a:cs typeface="Arial" panose="020B0604020202020204" pitchFamily="34" charset="0"/>
              </a:rPr>
              <a:t> ◆ Aruneema ◆ </a:t>
            </a:r>
            <a:r>
              <a:rPr lang="en-US" sz="2800" err="1">
                <a:latin typeface="Arial" panose="020B0604020202020204" pitchFamily="34" charset="0"/>
                <a:cs typeface="Arial" panose="020B0604020202020204" pitchFamily="34" charset="0"/>
              </a:rPr>
              <a:t>Kiranmayi</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Pendyala</a:t>
            </a:r>
            <a:r>
              <a:rPr lang="en-US" sz="2800">
                <a:latin typeface="Arial" panose="020B0604020202020204" pitchFamily="34" charset="0"/>
                <a:cs typeface="Arial" panose="020B0604020202020204" pitchFamily="34" charset="0"/>
              </a:rPr>
              <a:t> ◆ </a:t>
            </a:r>
            <a:r>
              <a:rPr lang="en-US" sz="2800" err="1">
                <a:latin typeface="Arial" panose="020B0604020202020204" pitchFamily="34" charset="0"/>
                <a:cs typeface="Arial" panose="020B0604020202020204" pitchFamily="34" charset="0"/>
              </a:rPr>
              <a:t>Apurupa</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Kakani</a:t>
            </a:r>
            <a:endParaRPr lang="en-US" sz="4400" b="1">
              <a:latin typeface="Segoe UI Variable Display Semib" pitchFamily="2" charset="0"/>
              <a:ea typeface="+mj-ea"/>
            </a:endParaRPr>
          </a:p>
          <a:p>
            <a:r>
              <a:rPr lang="en-US" sz="2800">
                <a:latin typeface="Arial" panose="020B0604020202020204" pitchFamily="34" charset="0"/>
                <a:ea typeface="Roboto" panose="02000000000000000000" pitchFamily="2" charset="0"/>
                <a:cs typeface="Arial" panose="020B0604020202020204" pitchFamily="34" charset="0"/>
              </a:rPr>
              <a:t>				            											 Under Prof. Lu Xiao</a:t>
            </a:r>
          </a:p>
        </p:txBody>
      </p:sp>
      <p:sp>
        <p:nvSpPr>
          <p:cNvPr id="6" name="Rectangle 5">
            <a:extLst>
              <a:ext uri="{FF2B5EF4-FFF2-40B4-BE49-F238E27FC236}">
                <a16:creationId xmlns:a16="http://schemas.microsoft.com/office/drawing/2014/main" id="{6EB348A9-7257-F6CD-CAFA-27A83CF340F5}"/>
              </a:ext>
            </a:extLst>
          </p:cNvPr>
          <p:cNvSpPr>
            <a:spLocks noChangeArrowheads="1"/>
          </p:cNvSpPr>
          <p:nvPr/>
        </p:nvSpPr>
        <p:spPr bwMode="auto">
          <a:xfrm>
            <a:off x="526870" y="1755741"/>
            <a:ext cx="7257222" cy="772842"/>
          </a:xfrm>
          <a:prstGeom prst="rect">
            <a:avLst/>
          </a:prstGeom>
          <a:solidFill>
            <a:schemeClr val="accent2"/>
          </a:solidFill>
          <a:ln w="12700">
            <a:noFill/>
            <a:miter lim="800000"/>
          </a:ln>
        </p:spPr>
        <p:txBody>
          <a:bodyPr wrap="none" lIns="617220" tIns="164592" rIns="617220" bIns="154268"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10580823">
              <a:defRPr/>
            </a:pPr>
            <a:r>
              <a:rPr lang="en-US" sz="4000" b="1">
                <a:solidFill>
                  <a:schemeClr val="bg1">
                    <a:lumMod val="50000"/>
                  </a:schemeClr>
                </a:solidFill>
                <a:latin typeface="Segoe UI Variable Display Semib" pitchFamily="2" charset="0"/>
                <a:ea typeface="+mj-ea"/>
              </a:rPr>
              <a:t>Abstract</a:t>
            </a:r>
          </a:p>
        </p:txBody>
      </p:sp>
      <p:sp>
        <p:nvSpPr>
          <p:cNvPr id="7" name="TextBox 19">
            <a:extLst>
              <a:ext uri="{FF2B5EF4-FFF2-40B4-BE49-F238E27FC236}">
                <a16:creationId xmlns:a16="http://schemas.microsoft.com/office/drawing/2014/main" id="{3EC23814-3119-789B-33A3-0BBC4584C165}"/>
              </a:ext>
            </a:extLst>
          </p:cNvPr>
          <p:cNvSpPr txBox="1">
            <a:spLocks noChangeArrowheads="1"/>
          </p:cNvSpPr>
          <p:nvPr/>
        </p:nvSpPr>
        <p:spPr bwMode="auto">
          <a:xfrm>
            <a:off x="430566" y="2676765"/>
            <a:ext cx="7301236" cy="1510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05691" tIns="102846" rIns="205691" bIns="102846">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l"/>
            <a:endParaRPr lang="en-US" sz="2400">
              <a:solidFill>
                <a:schemeClr val="bg1">
                  <a:lumMod val="50000"/>
                </a:schemeClr>
              </a:solidFill>
              <a:latin typeface="+mn-lt"/>
              <a:cs typeface="Arial" pitchFamily="34" charset="0"/>
            </a:endParaRPr>
          </a:p>
          <a:p>
            <a:pPr algn="just"/>
            <a:r>
              <a:rPr lang="en-US" sz="2400">
                <a:solidFill>
                  <a:schemeClr val="bg1">
                    <a:lumMod val="50000"/>
                  </a:schemeClr>
                </a:solidFill>
                <a:latin typeface="+mn-lt"/>
                <a:cs typeface="Arial" pitchFamily="34" charset="0"/>
              </a:rPr>
              <a:t>Next-word prediction, a pivotal task in natural language processing (NLP), utilizes Bidirectional Long Short-Term Memory (LSTM) networks to forecast the most suitable word from a given set of antecedent words. Its applications extend to search bars, auto-correction, and email sentence completion. Achieving precision requires algorithms adept at grasping syntactic, semantic, discourse, and pragmatic nuances within word sequences. Deep learning algorithms, known for their proficiency in comprehending human language, present promising solutions.</a:t>
            </a:r>
          </a:p>
          <a:p>
            <a:pPr algn="just"/>
            <a:endParaRPr lang="en-US" sz="2400">
              <a:solidFill>
                <a:schemeClr val="bg1">
                  <a:lumMod val="50000"/>
                </a:schemeClr>
              </a:solidFill>
              <a:latin typeface="+mn-lt"/>
              <a:cs typeface="Arial" pitchFamily="34" charset="0"/>
            </a:endParaRPr>
          </a:p>
          <a:p>
            <a:pPr algn="l"/>
            <a:r>
              <a:rPr lang="en-US" sz="2400">
                <a:solidFill>
                  <a:schemeClr val="bg1">
                    <a:lumMod val="50000"/>
                  </a:schemeClr>
                </a:solidFill>
                <a:latin typeface="+mn-lt"/>
                <a:cs typeface="Arial" pitchFamily="34" charset="0"/>
              </a:rPr>
              <a:t>Keywords: Bidirectional, LSTM, Deep Learning</a:t>
            </a:r>
          </a:p>
          <a:p>
            <a:pPr algn="just">
              <a:lnSpc>
                <a:spcPct val="110000"/>
              </a:lnSpc>
            </a:pPr>
            <a:endParaRPr lang="en-US" sz="2400">
              <a:solidFill>
                <a:schemeClr val="bg1">
                  <a:lumMod val="50000"/>
                </a:schemeClr>
              </a:solidFill>
              <a:latin typeface="+mn-lt"/>
              <a:cs typeface="Arial" pitchFamily="34" charset="0"/>
            </a:endParaRPr>
          </a:p>
          <a:p>
            <a:pPr algn="just">
              <a:lnSpc>
                <a:spcPct val="110000"/>
              </a:lnSpc>
            </a:pPr>
            <a:endParaRPr lang="en-US" sz="2400">
              <a:solidFill>
                <a:schemeClr val="bg1">
                  <a:lumMod val="50000"/>
                </a:schemeClr>
              </a:solidFill>
              <a:latin typeface="+mn-lt"/>
              <a:cs typeface="Arial" pitchFamily="34" charset="0"/>
            </a:endParaRPr>
          </a:p>
          <a:p>
            <a:pPr algn="just">
              <a:lnSpc>
                <a:spcPct val="110000"/>
              </a:lnSpc>
            </a:pPr>
            <a:endParaRPr lang="en-US" sz="2400" b="1">
              <a:solidFill>
                <a:schemeClr val="bg1">
                  <a:lumMod val="50000"/>
                </a:schemeClr>
              </a:solidFill>
              <a:latin typeface="+mn-lt"/>
              <a:cs typeface="Arial" pitchFamily="34" charset="0"/>
            </a:endParaRPr>
          </a:p>
          <a:p>
            <a:pPr algn="just">
              <a:lnSpc>
                <a:spcPct val="110000"/>
              </a:lnSpc>
            </a:pPr>
            <a:r>
              <a:rPr lang="en-US" sz="2400" b="1">
                <a:solidFill>
                  <a:schemeClr val="bg1">
                    <a:lumMod val="50000"/>
                  </a:schemeClr>
                </a:solidFill>
                <a:latin typeface="+mn-lt"/>
                <a:cs typeface="Arial" pitchFamily="34" charset="0"/>
              </a:rPr>
              <a:t>Recurrent Neural Networks (RNNs)</a:t>
            </a:r>
            <a:r>
              <a:rPr lang="en-US" sz="2400">
                <a:solidFill>
                  <a:schemeClr val="bg1">
                    <a:lumMod val="50000"/>
                  </a:schemeClr>
                </a:solidFill>
                <a:latin typeface="+mn-lt"/>
                <a:cs typeface="Arial" pitchFamily="34" charset="0"/>
              </a:rPr>
              <a:t>, a class of deep learning models, are particularly effective in capturing word dependencies and contextual information for accurate next word prediction. Among RNN variants, </a:t>
            </a:r>
            <a:r>
              <a:rPr lang="en-US" sz="2400" b="1">
                <a:solidFill>
                  <a:schemeClr val="bg1">
                    <a:lumMod val="50000"/>
                  </a:schemeClr>
                </a:solidFill>
                <a:latin typeface="+mn-lt"/>
                <a:cs typeface="Arial" pitchFamily="34" charset="0"/>
              </a:rPr>
              <a:t>Long Short-Term Memory (LSTM) </a:t>
            </a:r>
            <a:r>
              <a:rPr lang="en-US" sz="2400">
                <a:solidFill>
                  <a:schemeClr val="bg1">
                    <a:lumMod val="50000"/>
                  </a:schemeClr>
                </a:solidFill>
                <a:latin typeface="+mn-lt"/>
                <a:cs typeface="Arial" pitchFamily="34" charset="0"/>
              </a:rPr>
              <a:t>networks excel in tasks that require sequential understanding and long-term dependency modeling, without losing on the information as the data processes through different layers of the model (vanishing gradient problem). </a:t>
            </a:r>
          </a:p>
          <a:p>
            <a:pPr algn="just">
              <a:lnSpc>
                <a:spcPct val="110000"/>
              </a:lnSpc>
            </a:pPr>
            <a:r>
              <a:rPr lang="en-US" sz="2400">
                <a:solidFill>
                  <a:schemeClr val="bg1">
                    <a:lumMod val="50000"/>
                  </a:schemeClr>
                </a:solidFill>
                <a:latin typeface="+mn-lt"/>
                <a:cs typeface="Arial" pitchFamily="34" charset="0"/>
              </a:rPr>
              <a:t>Additionally, </a:t>
            </a:r>
            <a:r>
              <a:rPr lang="en-US" sz="2400" b="1">
                <a:solidFill>
                  <a:schemeClr val="bg1">
                    <a:lumMod val="50000"/>
                  </a:schemeClr>
                </a:solidFill>
                <a:latin typeface="+mn-lt"/>
                <a:cs typeface="Arial" pitchFamily="34" charset="0"/>
              </a:rPr>
              <a:t>Bidirectional LSTM (</a:t>
            </a:r>
            <a:r>
              <a:rPr lang="en-US" sz="2400" b="1" err="1">
                <a:solidFill>
                  <a:schemeClr val="bg1">
                    <a:lumMod val="50000"/>
                  </a:schemeClr>
                </a:solidFill>
                <a:latin typeface="+mn-lt"/>
                <a:cs typeface="Arial" pitchFamily="34" charset="0"/>
              </a:rPr>
              <a:t>BiLSTM</a:t>
            </a:r>
            <a:r>
              <a:rPr lang="en-US" sz="2400" b="1">
                <a:solidFill>
                  <a:schemeClr val="bg1">
                    <a:lumMod val="50000"/>
                  </a:schemeClr>
                </a:solidFill>
                <a:latin typeface="+mn-lt"/>
                <a:cs typeface="Arial" pitchFamily="34" charset="0"/>
              </a:rPr>
              <a:t>) </a:t>
            </a:r>
            <a:r>
              <a:rPr lang="en-US" sz="2400">
                <a:solidFill>
                  <a:schemeClr val="bg1">
                    <a:lumMod val="50000"/>
                  </a:schemeClr>
                </a:solidFill>
                <a:latin typeface="+mn-lt"/>
                <a:cs typeface="Arial" pitchFamily="34" charset="0"/>
              </a:rPr>
              <a:t>further enhances the performance by capturing dependencies in both directions (past and future), extracting richer features, and handling ambiguity. This academic poster discusses the utilization of </a:t>
            </a:r>
            <a:r>
              <a:rPr lang="en-US" sz="2400" err="1">
                <a:solidFill>
                  <a:schemeClr val="bg1">
                    <a:lumMod val="50000"/>
                  </a:schemeClr>
                </a:solidFill>
                <a:latin typeface="+mn-lt"/>
                <a:cs typeface="Arial" pitchFamily="34" charset="0"/>
              </a:rPr>
              <a:t>BiLSTM</a:t>
            </a:r>
            <a:r>
              <a:rPr lang="en-US" sz="2400">
                <a:solidFill>
                  <a:schemeClr val="bg1">
                    <a:lumMod val="50000"/>
                  </a:schemeClr>
                </a:solidFill>
                <a:latin typeface="+mn-lt"/>
                <a:cs typeface="Arial" pitchFamily="34" charset="0"/>
              </a:rPr>
              <a:t> for next word prediction using </a:t>
            </a:r>
            <a:r>
              <a:rPr lang="en-US" sz="2400" err="1">
                <a:solidFill>
                  <a:schemeClr val="bg1">
                    <a:lumMod val="50000"/>
                  </a:schemeClr>
                </a:solidFill>
                <a:latin typeface="+mn-lt"/>
                <a:cs typeface="Arial" pitchFamily="34" charset="0"/>
              </a:rPr>
              <a:t>trensorflow</a:t>
            </a:r>
            <a:r>
              <a:rPr lang="en-US" sz="2400">
                <a:solidFill>
                  <a:schemeClr val="bg1">
                    <a:lumMod val="50000"/>
                  </a:schemeClr>
                </a:solidFill>
                <a:latin typeface="+mn-lt"/>
                <a:cs typeface="Arial" pitchFamily="34" charset="0"/>
              </a:rPr>
              <a:t>, highlighting their advantages in accuracy, contextual understanding, information retention, and sequence labeling tasks. The objective is to take in three words as user input to predict the fourth word. The outline of the study is as follows: </a:t>
            </a:r>
          </a:p>
          <a:p>
            <a:pPr algn="just">
              <a:lnSpc>
                <a:spcPct val="110000"/>
              </a:lnSpc>
            </a:pPr>
            <a:endParaRPr lang="en-US" sz="2400">
              <a:solidFill>
                <a:schemeClr val="bg1">
                  <a:lumMod val="50000"/>
                </a:schemeClr>
              </a:solidFill>
              <a:latin typeface="+mn-lt"/>
              <a:cs typeface="Arial" pitchFamily="34" charset="0"/>
            </a:endParaRPr>
          </a:p>
        </p:txBody>
      </p:sp>
      <p:pic>
        <p:nvPicPr>
          <p:cNvPr id="8" name="Picture 7">
            <a:extLst>
              <a:ext uri="{FF2B5EF4-FFF2-40B4-BE49-F238E27FC236}">
                <a16:creationId xmlns:a16="http://schemas.microsoft.com/office/drawing/2014/main" id="{0A406F5E-9ABC-6875-1F5E-6CA4B5AD3950}"/>
              </a:ext>
            </a:extLst>
          </p:cNvPr>
          <p:cNvPicPr>
            <a:picLocks noChangeAspect="1"/>
          </p:cNvPicPr>
          <p:nvPr/>
        </p:nvPicPr>
        <p:blipFill>
          <a:blip r:embed="rId2"/>
          <a:stretch>
            <a:fillRect/>
          </a:stretch>
        </p:blipFill>
        <p:spPr>
          <a:xfrm>
            <a:off x="1613811" y="17239577"/>
            <a:ext cx="4540804" cy="3992626"/>
          </a:xfrm>
          <a:prstGeom prst="rect">
            <a:avLst/>
          </a:prstGeom>
        </p:spPr>
      </p:pic>
      <p:sp>
        <p:nvSpPr>
          <p:cNvPr id="9" name="Rectangle 8">
            <a:extLst>
              <a:ext uri="{FF2B5EF4-FFF2-40B4-BE49-F238E27FC236}">
                <a16:creationId xmlns:a16="http://schemas.microsoft.com/office/drawing/2014/main" id="{54C33A20-A323-6A58-E55F-C5F5530146E2}"/>
              </a:ext>
            </a:extLst>
          </p:cNvPr>
          <p:cNvSpPr>
            <a:spLocks noChangeArrowheads="1"/>
          </p:cNvSpPr>
          <p:nvPr/>
        </p:nvSpPr>
        <p:spPr bwMode="auto">
          <a:xfrm>
            <a:off x="8645549" y="1730462"/>
            <a:ext cx="7228733" cy="707886"/>
          </a:xfrm>
          <a:prstGeom prst="rect">
            <a:avLst/>
          </a:prstGeom>
          <a:solidFill>
            <a:schemeClr val="accent2"/>
          </a:solidFill>
          <a:ln w="12700">
            <a:noFill/>
            <a:miter lim="800000"/>
          </a:ln>
        </p:spPr>
        <p:txBody>
          <a:bodyPr wrap="none" lIns="617220" tIns="164592" rIns="617220" bIns="154268"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10580823"/>
            <a:r>
              <a:rPr lang="en-US" sz="4000" b="1">
                <a:solidFill>
                  <a:schemeClr val="bg1">
                    <a:lumMod val="50000"/>
                  </a:schemeClr>
                </a:solidFill>
                <a:latin typeface="Segoe UI Variable Display Semib" pitchFamily="2" charset="0"/>
                <a:ea typeface="+mj-ea"/>
              </a:rPr>
              <a:t>Methodology</a:t>
            </a:r>
          </a:p>
        </p:txBody>
      </p:sp>
      <p:sp>
        <p:nvSpPr>
          <p:cNvPr id="10" name="TextBox 19">
            <a:extLst>
              <a:ext uri="{FF2B5EF4-FFF2-40B4-BE49-F238E27FC236}">
                <a16:creationId xmlns:a16="http://schemas.microsoft.com/office/drawing/2014/main" id="{3FA5506E-D6E0-3157-C23E-E54412060664}"/>
              </a:ext>
            </a:extLst>
          </p:cNvPr>
          <p:cNvSpPr txBox="1">
            <a:spLocks noChangeArrowheads="1"/>
          </p:cNvSpPr>
          <p:nvPr/>
        </p:nvSpPr>
        <p:spPr bwMode="auto">
          <a:xfrm>
            <a:off x="8596976" y="5927578"/>
            <a:ext cx="7277306" cy="3437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05691" tIns="102846" rIns="205691" bIns="102846">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a:lnSpc>
                <a:spcPct val="110000"/>
              </a:lnSpc>
            </a:pPr>
            <a:r>
              <a:rPr lang="en-US" sz="2400" b="1" u="sng">
                <a:solidFill>
                  <a:schemeClr val="bg1">
                    <a:lumMod val="50000"/>
                  </a:schemeClr>
                </a:solidFill>
                <a:latin typeface="+mn-lt"/>
                <a:cs typeface="Arial" pitchFamily="34" charset="0"/>
              </a:rPr>
              <a:t>Data Cleaning</a:t>
            </a:r>
          </a:p>
          <a:p>
            <a:pPr algn="just">
              <a:lnSpc>
                <a:spcPct val="110000"/>
              </a:lnSpc>
            </a:pPr>
            <a:r>
              <a:rPr lang="en-US" sz="2400">
                <a:solidFill>
                  <a:schemeClr val="bg1">
                    <a:lumMod val="50000"/>
                  </a:schemeClr>
                </a:solidFill>
                <a:latin typeface="+mn-lt"/>
                <a:cs typeface="Arial" pitchFamily="34" charset="0"/>
              </a:rPr>
              <a:t>To remove unconventional characters, regular expressions were utilized to replace them with an empty string. The text was not treated for lower casing the letters to preserve the original meaning of proper nouns such as name of people or places. </a:t>
            </a:r>
          </a:p>
          <a:p>
            <a:pPr algn="just">
              <a:lnSpc>
                <a:spcPct val="110000"/>
              </a:lnSpc>
            </a:pPr>
            <a:endParaRPr lang="en-US" sz="2400">
              <a:solidFill>
                <a:schemeClr val="bg1">
                  <a:lumMod val="50000"/>
                </a:schemeClr>
              </a:solidFill>
              <a:latin typeface="+mn-lt"/>
              <a:cs typeface="Arial" pitchFamily="34" charset="0"/>
            </a:endParaRPr>
          </a:p>
          <a:p>
            <a:pPr algn="just">
              <a:lnSpc>
                <a:spcPct val="110000"/>
              </a:lnSpc>
            </a:pPr>
            <a:endParaRPr lang="en-US" sz="2400">
              <a:solidFill>
                <a:schemeClr val="bg1">
                  <a:lumMod val="50000"/>
                </a:schemeClr>
              </a:solidFill>
              <a:latin typeface="+mn-lt"/>
              <a:cs typeface="Arial" pitchFamily="34" charset="0"/>
            </a:endParaRPr>
          </a:p>
        </p:txBody>
      </p:sp>
      <p:sp>
        <p:nvSpPr>
          <p:cNvPr id="11" name="TextBox 19">
            <a:extLst>
              <a:ext uri="{FF2B5EF4-FFF2-40B4-BE49-F238E27FC236}">
                <a16:creationId xmlns:a16="http://schemas.microsoft.com/office/drawing/2014/main" id="{5F275B42-FDD6-E1A7-FE6C-CC4FC989D503}"/>
              </a:ext>
            </a:extLst>
          </p:cNvPr>
          <p:cNvSpPr txBox="1">
            <a:spLocks noChangeArrowheads="1"/>
          </p:cNvSpPr>
          <p:nvPr/>
        </p:nvSpPr>
        <p:spPr bwMode="auto">
          <a:xfrm>
            <a:off x="8670776" y="13255665"/>
            <a:ext cx="7174472" cy="6687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05691" tIns="102846" rIns="205691" bIns="102846">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rtl="0" fontAlgn="base">
              <a:lnSpc>
                <a:spcPct val="110000"/>
              </a:lnSpc>
              <a:spcBef>
                <a:spcPts val="0"/>
              </a:spcBef>
              <a:spcAft>
                <a:spcPts val="0"/>
              </a:spcAft>
            </a:pPr>
            <a:r>
              <a:rPr lang="en-US" sz="2400" kern="1200">
                <a:solidFill>
                  <a:schemeClr val="bg1">
                    <a:lumMod val="50000"/>
                  </a:schemeClr>
                </a:solidFill>
                <a:effectLst/>
                <a:latin typeface="+mn-lt"/>
                <a:ea typeface="Arial" panose="020B0604020202020204" pitchFamily="34" charset="0"/>
                <a:cs typeface="Arial" panose="020B0604020202020204" pitchFamily="34" charset="0"/>
              </a:rPr>
              <a:t>Subsequently, input features (X) and corresponding labels (y) were created. The input features, represented by 'X', were obtained by extracting the first three elements from each sequence, while the labels, represented by 'y', consisted of the fourth element of each sequence. To prepare the labels for training, </a:t>
            </a:r>
            <a:r>
              <a:rPr lang="en-US" sz="2400" b="1" kern="1200">
                <a:solidFill>
                  <a:schemeClr val="bg1">
                    <a:lumMod val="50000"/>
                  </a:schemeClr>
                </a:solidFill>
                <a:effectLst/>
                <a:latin typeface="+mn-lt"/>
                <a:ea typeface="Arial" panose="020B0604020202020204" pitchFamily="34" charset="0"/>
                <a:cs typeface="Arial" panose="020B0604020202020204" pitchFamily="34" charset="0"/>
              </a:rPr>
              <a:t>one-hot encoding</a:t>
            </a:r>
            <a:r>
              <a:rPr lang="en-US" sz="2400" kern="1200">
                <a:solidFill>
                  <a:schemeClr val="bg1">
                    <a:lumMod val="50000"/>
                  </a:schemeClr>
                </a:solidFill>
                <a:effectLst/>
                <a:latin typeface="+mn-lt"/>
                <a:ea typeface="Arial" panose="020B0604020202020204" pitchFamily="34" charset="0"/>
                <a:cs typeface="Arial" panose="020B0604020202020204" pitchFamily="34" charset="0"/>
              </a:rPr>
              <a:t> was implemented, converting the integer labels into a binary matrix representation. This encoding scheme facilitated the interpretation and comparison of the model's predictions during the training process.</a:t>
            </a:r>
            <a:endParaRPr lang="en-IN" sz="2400">
              <a:solidFill>
                <a:schemeClr val="bg1">
                  <a:lumMod val="50000"/>
                </a:schemeClr>
              </a:solidFill>
              <a:effectLst/>
              <a:latin typeface="+mn-lt"/>
            </a:endParaRPr>
          </a:p>
          <a:p>
            <a:pPr algn="just" rtl="0" fontAlgn="base">
              <a:lnSpc>
                <a:spcPct val="110000"/>
              </a:lnSpc>
              <a:spcBef>
                <a:spcPts val="0"/>
              </a:spcBef>
              <a:spcAft>
                <a:spcPts val="0"/>
              </a:spcAft>
            </a:pPr>
            <a:r>
              <a:rPr lang="en-US" sz="2400" kern="1200">
                <a:solidFill>
                  <a:schemeClr val="bg1">
                    <a:lumMod val="50000"/>
                  </a:schemeClr>
                </a:solidFill>
                <a:effectLst/>
                <a:latin typeface="+mn-lt"/>
                <a:ea typeface="Arial" panose="020B0604020202020204" pitchFamily="34" charset="0"/>
                <a:cs typeface="Arial" panose="020B0604020202020204" pitchFamily="34" charset="0"/>
              </a:rPr>
              <a:t>After this the data is divided into train and test data with 80:20 split. </a:t>
            </a:r>
            <a:endParaRPr lang="en-IN" sz="2400">
              <a:solidFill>
                <a:schemeClr val="bg1">
                  <a:lumMod val="50000"/>
                </a:schemeClr>
              </a:solidFill>
              <a:effectLst/>
              <a:latin typeface="+mn-lt"/>
            </a:endParaRPr>
          </a:p>
          <a:p>
            <a:pPr algn="just" rtl="0" fontAlgn="base">
              <a:lnSpc>
                <a:spcPct val="110000"/>
              </a:lnSpc>
              <a:spcBef>
                <a:spcPts val="0"/>
              </a:spcBef>
              <a:spcAft>
                <a:spcPts val="0"/>
              </a:spcAft>
            </a:pPr>
            <a:r>
              <a:rPr lang="en-US" sz="2400" b="1" u="sng" kern="1200">
                <a:solidFill>
                  <a:schemeClr val="bg1">
                    <a:lumMod val="50000"/>
                  </a:schemeClr>
                </a:solidFill>
                <a:effectLst/>
                <a:latin typeface="+mn-lt"/>
                <a:ea typeface="Arial" panose="020B0604020202020204" pitchFamily="34" charset="0"/>
                <a:cs typeface="Arial" panose="020B0604020202020204" pitchFamily="34" charset="0"/>
              </a:rPr>
              <a:t>Layering</a:t>
            </a:r>
            <a:endParaRPr lang="en-IN" sz="2400">
              <a:solidFill>
                <a:schemeClr val="bg1">
                  <a:lumMod val="50000"/>
                </a:schemeClr>
              </a:solidFill>
              <a:effectLst/>
              <a:latin typeface="+mn-lt"/>
            </a:endParaRPr>
          </a:p>
          <a:p>
            <a:pPr algn="just" rtl="0" fontAlgn="base">
              <a:lnSpc>
                <a:spcPct val="110000"/>
              </a:lnSpc>
              <a:spcBef>
                <a:spcPts val="0"/>
              </a:spcBef>
              <a:spcAft>
                <a:spcPts val="0"/>
              </a:spcAft>
            </a:pPr>
            <a:r>
              <a:rPr lang="en-US" sz="2400" kern="1200">
                <a:solidFill>
                  <a:schemeClr val="bg1">
                    <a:lumMod val="50000"/>
                  </a:schemeClr>
                </a:solidFill>
                <a:effectLst/>
                <a:latin typeface="+mn-lt"/>
                <a:ea typeface="Arial" panose="020B0604020202020204" pitchFamily="34" charset="0"/>
                <a:cs typeface="Arial" panose="020B0604020202020204" pitchFamily="34" charset="0"/>
              </a:rPr>
              <a:t>Six sequential layers are created for RNN model for next word prediction. They are as follows: </a:t>
            </a:r>
            <a:endParaRPr lang="en-IN" sz="2400">
              <a:solidFill>
                <a:schemeClr val="bg1">
                  <a:lumMod val="50000"/>
                </a:schemeClr>
              </a:solidFill>
              <a:effectLst/>
              <a:latin typeface="+mn-lt"/>
            </a:endParaRPr>
          </a:p>
        </p:txBody>
      </p:sp>
      <p:pic>
        <p:nvPicPr>
          <p:cNvPr id="12" name="Picture 11">
            <a:extLst>
              <a:ext uri="{FF2B5EF4-FFF2-40B4-BE49-F238E27FC236}">
                <a16:creationId xmlns:a16="http://schemas.microsoft.com/office/drawing/2014/main" id="{7DF5011C-0B75-29E0-112B-E7434763D376}"/>
              </a:ext>
            </a:extLst>
          </p:cNvPr>
          <p:cNvPicPr>
            <a:picLocks noChangeAspect="1"/>
          </p:cNvPicPr>
          <p:nvPr/>
        </p:nvPicPr>
        <p:blipFill>
          <a:blip r:embed="rId3"/>
          <a:stretch>
            <a:fillRect/>
          </a:stretch>
        </p:blipFill>
        <p:spPr>
          <a:xfrm>
            <a:off x="8596976" y="11664947"/>
            <a:ext cx="7044868" cy="1357938"/>
          </a:xfrm>
          <a:prstGeom prst="rect">
            <a:avLst/>
          </a:prstGeom>
        </p:spPr>
      </p:pic>
      <p:sp>
        <p:nvSpPr>
          <p:cNvPr id="14" name="TextBox 13">
            <a:extLst>
              <a:ext uri="{FF2B5EF4-FFF2-40B4-BE49-F238E27FC236}">
                <a16:creationId xmlns:a16="http://schemas.microsoft.com/office/drawing/2014/main" id="{0F19F956-EE38-9FA1-A974-5A1E4844D9BF}"/>
              </a:ext>
            </a:extLst>
          </p:cNvPr>
          <p:cNvSpPr txBox="1"/>
          <p:nvPr/>
        </p:nvSpPr>
        <p:spPr>
          <a:xfrm>
            <a:off x="8685992" y="2528583"/>
            <a:ext cx="7159724" cy="3322128"/>
          </a:xfrm>
          <a:prstGeom prst="rect">
            <a:avLst/>
          </a:prstGeom>
          <a:noFill/>
        </p:spPr>
        <p:txBody>
          <a:bodyPr wrap="square">
            <a:spAutoFit/>
          </a:bodyPr>
          <a:lstStyle/>
          <a:p>
            <a:pPr algn="just">
              <a:lnSpc>
                <a:spcPct val="110000"/>
              </a:lnSpc>
            </a:pPr>
            <a:r>
              <a:rPr lang="en-US" sz="2400">
                <a:solidFill>
                  <a:schemeClr val="bg1">
                    <a:lumMod val="50000"/>
                  </a:schemeClr>
                </a:solidFill>
                <a:latin typeface="+mn-lt"/>
                <a:cs typeface="Arial" pitchFamily="34" charset="0"/>
              </a:rPr>
              <a:t>The research focuses on utilizing the </a:t>
            </a:r>
            <a:r>
              <a:rPr lang="en-US" sz="2400" err="1">
                <a:solidFill>
                  <a:schemeClr val="bg1">
                    <a:lumMod val="50000"/>
                  </a:schemeClr>
                </a:solidFill>
                <a:latin typeface="+mn-lt"/>
                <a:cs typeface="Arial" pitchFamily="34" charset="0"/>
              </a:rPr>
              <a:t>ebook</a:t>
            </a:r>
            <a:r>
              <a:rPr lang="en-US" sz="2400">
                <a:solidFill>
                  <a:schemeClr val="bg1">
                    <a:lumMod val="50000"/>
                  </a:schemeClr>
                </a:solidFill>
                <a:latin typeface="+mn-lt"/>
                <a:cs typeface="Arial" pitchFamily="34" charset="0"/>
              </a:rPr>
              <a:t> version of the renowned novel 'Pride and Prejudice' obtained from Project Gutenberg as the training text corpus. The dataset encompasses all chapters, including the Preface and concluding pages of the book. The corpus exhibits various inconsistencies, such as numerical values, unconventional characters (e.g., “ ", "-", ". ", ", ", ":"), whitespaces, symbols and numeric sequences. </a:t>
            </a:r>
          </a:p>
        </p:txBody>
      </p:sp>
      <p:sp>
        <p:nvSpPr>
          <p:cNvPr id="15" name="TextBox 19">
            <a:extLst>
              <a:ext uri="{FF2B5EF4-FFF2-40B4-BE49-F238E27FC236}">
                <a16:creationId xmlns:a16="http://schemas.microsoft.com/office/drawing/2014/main" id="{D90AC70B-6498-E7DB-A708-92C641C96417}"/>
              </a:ext>
            </a:extLst>
          </p:cNvPr>
          <p:cNvSpPr txBox="1">
            <a:spLocks noChangeArrowheads="1"/>
          </p:cNvSpPr>
          <p:nvPr/>
        </p:nvSpPr>
        <p:spPr bwMode="auto">
          <a:xfrm>
            <a:off x="16700206" y="6500657"/>
            <a:ext cx="7659757" cy="5468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05691" tIns="102846" rIns="205691" bIns="102846">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a:lnSpc>
                <a:spcPct val="110000"/>
              </a:lnSpc>
            </a:pPr>
            <a:r>
              <a:rPr lang="en-US" sz="2400" b="1" u="sng">
                <a:solidFill>
                  <a:schemeClr val="bg1">
                    <a:lumMod val="50000"/>
                  </a:schemeClr>
                </a:solidFill>
                <a:latin typeface="+mn-lt"/>
                <a:cs typeface="Arial" pitchFamily="34" charset="0"/>
              </a:rPr>
              <a:t>Fitting the Model</a:t>
            </a:r>
          </a:p>
          <a:p>
            <a:pPr algn="just">
              <a:lnSpc>
                <a:spcPct val="110000"/>
              </a:lnSpc>
            </a:pPr>
            <a:r>
              <a:rPr lang="en-US" sz="2400">
                <a:solidFill>
                  <a:schemeClr val="bg1">
                    <a:lumMod val="50000"/>
                  </a:schemeClr>
                </a:solidFill>
                <a:latin typeface="+mn-lt"/>
                <a:cs typeface="Arial" pitchFamily="34" charset="0"/>
              </a:rPr>
              <a:t>After the layers are created and stored in ‘model’, it is compiled with </a:t>
            </a:r>
            <a:r>
              <a:rPr lang="en-US" sz="2400" b="1">
                <a:solidFill>
                  <a:schemeClr val="bg1">
                    <a:lumMod val="50000"/>
                  </a:schemeClr>
                </a:solidFill>
                <a:latin typeface="+mn-lt"/>
                <a:cs typeface="Arial" pitchFamily="34" charset="0"/>
              </a:rPr>
              <a:t>categorical cross-entropy loss function </a:t>
            </a:r>
            <a:r>
              <a:rPr lang="en-US" sz="2400">
                <a:solidFill>
                  <a:schemeClr val="bg1">
                    <a:lumMod val="50000"/>
                  </a:schemeClr>
                </a:solidFill>
                <a:latin typeface="+mn-lt"/>
                <a:cs typeface="Arial" pitchFamily="34" charset="0"/>
              </a:rPr>
              <a:t>(</a:t>
            </a:r>
            <a:r>
              <a:rPr lang="en-US" sz="2400">
                <a:solidFill>
                  <a:schemeClr val="bg1">
                    <a:lumMod val="50000"/>
                  </a:schemeClr>
                </a:solidFill>
                <a:latin typeface="+mn-lt"/>
              </a:rPr>
              <a:t>quantifies how well the predicted probabilities align with the actual classes</a:t>
            </a:r>
            <a:r>
              <a:rPr lang="en-US" sz="2400">
                <a:solidFill>
                  <a:schemeClr val="bg1">
                    <a:lumMod val="50000"/>
                  </a:schemeClr>
                </a:solidFill>
                <a:latin typeface="+mn-lt"/>
                <a:cs typeface="Arial" pitchFamily="34" charset="0"/>
              </a:rPr>
              <a:t>), </a:t>
            </a:r>
            <a:r>
              <a:rPr lang="en-US" sz="2400">
                <a:solidFill>
                  <a:schemeClr val="bg1">
                    <a:lumMod val="50000"/>
                  </a:schemeClr>
                </a:solidFill>
                <a:latin typeface="+mn-lt"/>
              </a:rPr>
              <a:t>the </a:t>
            </a:r>
            <a:r>
              <a:rPr lang="en-US" sz="2400" b="1">
                <a:solidFill>
                  <a:schemeClr val="bg1">
                    <a:lumMod val="50000"/>
                  </a:schemeClr>
                </a:solidFill>
                <a:latin typeface="+mn-lt"/>
              </a:rPr>
              <a:t>Adam optimizer</a:t>
            </a:r>
            <a:r>
              <a:rPr lang="en-US" sz="2400">
                <a:solidFill>
                  <a:schemeClr val="bg1">
                    <a:lumMod val="50000"/>
                  </a:schemeClr>
                </a:solidFill>
                <a:latin typeface="+mn-lt"/>
              </a:rPr>
              <a:t>, and accuracy as a metric. </a:t>
            </a:r>
            <a:endParaRPr lang="en-US" sz="2400">
              <a:solidFill>
                <a:schemeClr val="bg1">
                  <a:lumMod val="50000"/>
                </a:schemeClr>
              </a:solidFill>
              <a:latin typeface="+mn-lt"/>
              <a:cs typeface="Arial" pitchFamily="34" charset="0"/>
            </a:endParaRPr>
          </a:p>
          <a:p>
            <a:pPr algn="just">
              <a:lnSpc>
                <a:spcPct val="110000"/>
              </a:lnSpc>
            </a:pPr>
            <a:r>
              <a:rPr lang="en-US" sz="2400">
                <a:solidFill>
                  <a:schemeClr val="bg1">
                    <a:lumMod val="50000"/>
                  </a:schemeClr>
                </a:solidFill>
                <a:latin typeface="+mn-lt"/>
              </a:rPr>
              <a:t>To halt the training if the validation loss does not improve for a specified number of epochs, </a:t>
            </a:r>
            <a:r>
              <a:rPr lang="en-US" sz="2400" b="1">
                <a:solidFill>
                  <a:schemeClr val="bg1">
                    <a:lumMod val="50000"/>
                  </a:schemeClr>
                </a:solidFill>
                <a:latin typeface="+mn-lt"/>
              </a:rPr>
              <a:t>early stopping</a:t>
            </a:r>
            <a:r>
              <a:rPr lang="en-US" sz="2400">
                <a:solidFill>
                  <a:schemeClr val="bg1">
                    <a:lumMod val="50000"/>
                  </a:schemeClr>
                </a:solidFill>
                <a:latin typeface="+mn-lt"/>
              </a:rPr>
              <a:t> is implemented. </a:t>
            </a:r>
          </a:p>
          <a:p>
            <a:pPr algn="just">
              <a:lnSpc>
                <a:spcPct val="110000"/>
              </a:lnSpc>
            </a:pPr>
            <a:r>
              <a:rPr lang="en-US" sz="2400">
                <a:solidFill>
                  <a:schemeClr val="bg1">
                    <a:lumMod val="50000"/>
                  </a:schemeClr>
                </a:solidFill>
                <a:latin typeface="+mn-lt"/>
              </a:rPr>
              <a:t>Additionally, model checkpointing is to save the best model weights based on the training loss. The model is trained on the provided training dataset (</a:t>
            </a:r>
            <a:r>
              <a:rPr lang="en-US" sz="2400" err="1">
                <a:solidFill>
                  <a:schemeClr val="bg1">
                    <a:lumMod val="50000"/>
                  </a:schemeClr>
                </a:solidFill>
                <a:latin typeface="+mn-lt"/>
              </a:rPr>
              <a:t>X_train</a:t>
            </a:r>
            <a:r>
              <a:rPr lang="en-US" sz="2400">
                <a:solidFill>
                  <a:schemeClr val="bg1">
                    <a:lumMod val="50000"/>
                  </a:schemeClr>
                </a:solidFill>
                <a:latin typeface="+mn-lt"/>
              </a:rPr>
              <a:t> and </a:t>
            </a:r>
            <a:r>
              <a:rPr lang="en-US" sz="2400" err="1">
                <a:solidFill>
                  <a:schemeClr val="bg1">
                    <a:lumMod val="50000"/>
                  </a:schemeClr>
                </a:solidFill>
                <a:latin typeface="+mn-lt"/>
              </a:rPr>
              <a:t>Y_train</a:t>
            </a:r>
            <a:r>
              <a:rPr lang="en-US" sz="2400">
                <a:solidFill>
                  <a:schemeClr val="bg1">
                    <a:lumMod val="50000"/>
                  </a:schemeClr>
                </a:solidFill>
                <a:latin typeface="+mn-lt"/>
              </a:rPr>
              <a:t>) for </a:t>
            </a:r>
            <a:r>
              <a:rPr lang="en-US" sz="2400" b="1">
                <a:solidFill>
                  <a:schemeClr val="bg1">
                    <a:lumMod val="50000"/>
                  </a:schemeClr>
                </a:solidFill>
                <a:latin typeface="+mn-lt"/>
              </a:rPr>
              <a:t>30 epochs </a:t>
            </a:r>
            <a:r>
              <a:rPr lang="en-US" sz="2400">
                <a:solidFill>
                  <a:schemeClr val="bg1">
                    <a:lumMod val="50000"/>
                  </a:schemeClr>
                </a:solidFill>
                <a:latin typeface="+mn-lt"/>
              </a:rPr>
              <a:t>with a batch size of 64. </a:t>
            </a:r>
            <a:r>
              <a:rPr lang="en-US" sz="2400">
                <a:solidFill>
                  <a:schemeClr val="bg1">
                    <a:lumMod val="50000"/>
                  </a:schemeClr>
                </a:solidFill>
                <a:latin typeface="+mn-lt"/>
                <a:cs typeface="Arial" pitchFamily="34" charset="0"/>
              </a:rPr>
              <a:t> </a:t>
            </a:r>
          </a:p>
        </p:txBody>
      </p:sp>
      <p:sp>
        <p:nvSpPr>
          <p:cNvPr id="16" name="TextBox 15">
            <a:extLst>
              <a:ext uri="{FF2B5EF4-FFF2-40B4-BE49-F238E27FC236}">
                <a16:creationId xmlns:a16="http://schemas.microsoft.com/office/drawing/2014/main" id="{0873BEA1-18E9-79FE-8738-BF414A9F1A7A}"/>
              </a:ext>
            </a:extLst>
          </p:cNvPr>
          <p:cNvSpPr txBox="1"/>
          <p:nvPr/>
        </p:nvSpPr>
        <p:spPr>
          <a:xfrm>
            <a:off x="8661014" y="7727425"/>
            <a:ext cx="7301237" cy="3728393"/>
          </a:xfrm>
          <a:prstGeom prst="rect">
            <a:avLst/>
          </a:prstGeom>
          <a:noFill/>
        </p:spPr>
        <p:txBody>
          <a:bodyPr wrap="square">
            <a:spAutoFit/>
          </a:bodyPr>
          <a:lstStyle/>
          <a:p>
            <a:pPr algn="just">
              <a:lnSpc>
                <a:spcPct val="110000"/>
              </a:lnSpc>
            </a:pPr>
            <a:endParaRPr lang="en-US" sz="2400">
              <a:solidFill>
                <a:schemeClr val="bg1">
                  <a:lumMod val="50000"/>
                </a:schemeClr>
              </a:solidFill>
              <a:latin typeface="+mn-lt"/>
              <a:cs typeface="Arial" pitchFamily="34" charset="0"/>
            </a:endParaRPr>
          </a:p>
          <a:p>
            <a:pPr algn="just">
              <a:lnSpc>
                <a:spcPct val="110000"/>
              </a:lnSpc>
            </a:pPr>
            <a:endParaRPr lang="en-US" sz="2400">
              <a:solidFill>
                <a:schemeClr val="bg1">
                  <a:lumMod val="50000"/>
                </a:schemeClr>
              </a:solidFill>
              <a:latin typeface="+mn-lt"/>
              <a:cs typeface="Arial" pitchFamily="34" charset="0"/>
            </a:endParaRPr>
          </a:p>
          <a:p>
            <a:pPr algn="just">
              <a:lnSpc>
                <a:spcPct val="110000"/>
              </a:lnSpc>
            </a:pPr>
            <a:r>
              <a:rPr lang="en-US" sz="2400">
                <a:solidFill>
                  <a:schemeClr val="bg1">
                    <a:lumMod val="50000"/>
                  </a:schemeClr>
                </a:solidFill>
                <a:latin typeface="+mn-lt"/>
                <a:cs typeface="Arial" pitchFamily="34" charset="0"/>
              </a:rPr>
              <a:t>Next the text corpus was tokenization using TensorFlow's </a:t>
            </a:r>
            <a:r>
              <a:rPr lang="en-US" sz="2400" err="1">
                <a:solidFill>
                  <a:schemeClr val="bg1">
                    <a:lumMod val="50000"/>
                  </a:schemeClr>
                </a:solidFill>
                <a:latin typeface="+mn-lt"/>
                <a:cs typeface="Arial" pitchFamily="34" charset="0"/>
              </a:rPr>
              <a:t>Keras</a:t>
            </a:r>
            <a:r>
              <a:rPr lang="en-US" sz="2400">
                <a:solidFill>
                  <a:schemeClr val="bg1">
                    <a:lumMod val="50000"/>
                  </a:schemeClr>
                </a:solidFill>
                <a:latin typeface="+mn-lt"/>
                <a:cs typeface="Arial" pitchFamily="34" charset="0"/>
              </a:rPr>
              <a:t> library. Then the tokens were further transformed into sequences of four consecutive integers using the tokenizer's </a:t>
            </a:r>
            <a:r>
              <a:rPr lang="en-US" sz="2400" b="1">
                <a:solidFill>
                  <a:schemeClr val="bg1">
                    <a:lumMod val="50000"/>
                  </a:schemeClr>
                </a:solidFill>
                <a:latin typeface="+mn-lt"/>
                <a:cs typeface="Arial" pitchFamily="34" charset="0"/>
              </a:rPr>
              <a:t>'</a:t>
            </a:r>
            <a:r>
              <a:rPr lang="en-US" sz="2400" b="1" err="1">
                <a:solidFill>
                  <a:schemeClr val="bg1">
                    <a:lumMod val="50000"/>
                  </a:schemeClr>
                </a:solidFill>
                <a:latin typeface="+mn-lt"/>
                <a:cs typeface="Arial" pitchFamily="34" charset="0"/>
              </a:rPr>
              <a:t>texts_to_sequences</a:t>
            </a:r>
            <a:r>
              <a:rPr lang="en-US" sz="2400" b="1">
                <a:solidFill>
                  <a:schemeClr val="bg1">
                    <a:lumMod val="50000"/>
                  </a:schemeClr>
                </a:solidFill>
                <a:latin typeface="+mn-lt"/>
                <a:cs typeface="Arial" pitchFamily="34" charset="0"/>
              </a:rPr>
              <a:t>' </a:t>
            </a:r>
            <a:r>
              <a:rPr lang="en-US" sz="2400">
                <a:solidFill>
                  <a:schemeClr val="bg1">
                    <a:lumMod val="50000"/>
                  </a:schemeClr>
                </a:solidFill>
                <a:latin typeface="+mn-lt"/>
                <a:cs typeface="Arial" pitchFamily="34" charset="0"/>
              </a:rPr>
              <a:t>method. This step allowed to represent the text as numerical sequences for subsequent analysis.</a:t>
            </a:r>
          </a:p>
          <a:p>
            <a:pPr algn="just">
              <a:lnSpc>
                <a:spcPct val="110000"/>
              </a:lnSpc>
            </a:pPr>
            <a:r>
              <a:rPr lang="en-US" sz="2400" i="1">
                <a:solidFill>
                  <a:schemeClr val="bg1">
                    <a:lumMod val="50000"/>
                  </a:schemeClr>
                </a:solidFill>
                <a:latin typeface="+mn-lt"/>
                <a:cs typeface="Arial" pitchFamily="34" charset="0"/>
              </a:rPr>
              <a:t>E.g. Sentence: ‘Elizabeth allowed that he’</a:t>
            </a:r>
          </a:p>
        </p:txBody>
      </p:sp>
      <p:sp>
        <p:nvSpPr>
          <p:cNvPr id="18" name="Rectangle 17">
            <a:extLst>
              <a:ext uri="{FF2B5EF4-FFF2-40B4-BE49-F238E27FC236}">
                <a16:creationId xmlns:a16="http://schemas.microsoft.com/office/drawing/2014/main" id="{1A552966-C1F2-EE5D-BC87-AB529929CDF9}"/>
              </a:ext>
            </a:extLst>
          </p:cNvPr>
          <p:cNvSpPr>
            <a:spLocks noChangeArrowheads="1"/>
          </p:cNvSpPr>
          <p:nvPr/>
        </p:nvSpPr>
        <p:spPr bwMode="auto">
          <a:xfrm>
            <a:off x="16949911" y="12114182"/>
            <a:ext cx="7160345" cy="763628"/>
          </a:xfrm>
          <a:prstGeom prst="rect">
            <a:avLst/>
          </a:prstGeom>
          <a:solidFill>
            <a:schemeClr val="accent2"/>
          </a:solidFill>
          <a:ln w="12700">
            <a:noFill/>
            <a:miter lim="800000"/>
          </a:ln>
        </p:spPr>
        <p:txBody>
          <a:bodyPr wrap="none" lIns="617220" tIns="164592" rIns="617220" bIns="154268"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10580823"/>
            <a:r>
              <a:rPr lang="en-US" sz="4000" b="1">
                <a:solidFill>
                  <a:schemeClr val="bg1">
                    <a:lumMod val="50000"/>
                  </a:schemeClr>
                </a:solidFill>
                <a:latin typeface="Segoe UI Variable Display Semib" pitchFamily="2" charset="0"/>
                <a:ea typeface="+mj-ea"/>
              </a:rPr>
              <a:t>Evaluation and Conclusion </a:t>
            </a:r>
          </a:p>
        </p:txBody>
      </p:sp>
      <p:sp>
        <p:nvSpPr>
          <p:cNvPr id="19" name="TextBox 19">
            <a:extLst>
              <a:ext uri="{FF2B5EF4-FFF2-40B4-BE49-F238E27FC236}">
                <a16:creationId xmlns:a16="http://schemas.microsoft.com/office/drawing/2014/main" id="{C57E9AD5-FBC5-01CB-E6F4-E7F7AF292408}"/>
              </a:ext>
            </a:extLst>
          </p:cNvPr>
          <p:cNvSpPr txBox="1">
            <a:spLocks noChangeArrowheads="1"/>
          </p:cNvSpPr>
          <p:nvPr/>
        </p:nvSpPr>
        <p:spPr bwMode="auto">
          <a:xfrm>
            <a:off x="16914688" y="13022514"/>
            <a:ext cx="7174472" cy="7906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05691" tIns="102846" rIns="205691" bIns="102846">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a:lnSpc>
                <a:spcPct val="110000"/>
              </a:lnSpc>
            </a:pPr>
            <a:r>
              <a:rPr lang="en-US" sz="2400">
                <a:solidFill>
                  <a:schemeClr val="bg1">
                    <a:lumMod val="50000"/>
                  </a:schemeClr>
                </a:solidFill>
                <a:latin typeface="+mn-lt"/>
                <a:cs typeface="Arial" pitchFamily="34" charset="0"/>
              </a:rPr>
              <a:t>After running the model for 30 epochs, with a batch size of 65 the results were as follows:</a:t>
            </a:r>
          </a:p>
          <a:p>
            <a:pPr marL="1028700" indent="-1028700" algn="just">
              <a:lnSpc>
                <a:spcPct val="110000"/>
              </a:lnSpc>
              <a:buFont typeface="+mj-lt"/>
              <a:buAutoNum type="arabicPeriod"/>
            </a:pPr>
            <a:r>
              <a:rPr lang="en-US" sz="2400">
                <a:solidFill>
                  <a:schemeClr val="bg1">
                    <a:lumMod val="50000"/>
                  </a:schemeClr>
                </a:solidFill>
                <a:latin typeface="+mn-lt"/>
                <a:cs typeface="Arial" pitchFamily="34" charset="0"/>
              </a:rPr>
              <a:t>The loss on training data was 0.69 while on validation data was 15.85</a:t>
            </a:r>
          </a:p>
          <a:p>
            <a:pPr marL="1028700" indent="-1028700" algn="just">
              <a:lnSpc>
                <a:spcPct val="110000"/>
              </a:lnSpc>
              <a:buFont typeface="+mj-lt"/>
              <a:buAutoNum type="arabicPeriod"/>
            </a:pPr>
            <a:r>
              <a:rPr lang="en-US" sz="2400">
                <a:solidFill>
                  <a:schemeClr val="bg1">
                    <a:lumMod val="50000"/>
                  </a:schemeClr>
                </a:solidFill>
                <a:latin typeface="+mn-lt"/>
                <a:cs typeface="Arial" pitchFamily="34" charset="0"/>
              </a:rPr>
              <a:t>The accuracy on training data came out to be 82.57% while on validation data it was 10.11%</a:t>
            </a:r>
          </a:p>
          <a:p>
            <a:pPr marL="1028700" indent="-1028700" algn="just">
              <a:lnSpc>
                <a:spcPct val="110000"/>
              </a:lnSpc>
              <a:buFont typeface="+mj-lt"/>
              <a:buAutoNum type="arabicPeriod"/>
            </a:pPr>
            <a:r>
              <a:rPr lang="en-US" sz="2400">
                <a:solidFill>
                  <a:schemeClr val="bg1">
                    <a:lumMod val="50000"/>
                  </a:schemeClr>
                </a:solidFill>
                <a:latin typeface="+mn-lt"/>
                <a:cs typeface="Arial" pitchFamily="34" charset="0"/>
              </a:rPr>
              <a:t>The models seems to be overfitting since validation loss is higher than training loss and the training accuracy is significantly higher than validation accuracy</a:t>
            </a:r>
          </a:p>
          <a:p>
            <a:pPr marL="1028700" indent="-1028700" algn="just">
              <a:lnSpc>
                <a:spcPct val="110000"/>
              </a:lnSpc>
              <a:buFont typeface="+mj-lt"/>
              <a:buAutoNum type="arabicPeriod"/>
            </a:pPr>
            <a:endParaRPr lang="en-US" sz="2400">
              <a:solidFill>
                <a:schemeClr val="bg1">
                  <a:lumMod val="50000"/>
                </a:schemeClr>
              </a:solidFill>
              <a:latin typeface="+mn-lt"/>
              <a:cs typeface="Arial" pitchFamily="34" charset="0"/>
            </a:endParaRPr>
          </a:p>
          <a:p>
            <a:pPr algn="just">
              <a:lnSpc>
                <a:spcPct val="110000"/>
              </a:lnSpc>
            </a:pPr>
            <a:endParaRPr lang="en-US" sz="2400">
              <a:solidFill>
                <a:schemeClr val="bg1">
                  <a:lumMod val="50000"/>
                </a:schemeClr>
              </a:solidFill>
              <a:latin typeface="+mn-lt"/>
              <a:cs typeface="Arial" pitchFamily="34" charset="0"/>
            </a:endParaRPr>
          </a:p>
          <a:p>
            <a:pPr algn="just">
              <a:lnSpc>
                <a:spcPct val="110000"/>
              </a:lnSpc>
            </a:pPr>
            <a:endParaRPr lang="en-US" sz="2400">
              <a:solidFill>
                <a:schemeClr val="bg1">
                  <a:lumMod val="50000"/>
                </a:schemeClr>
              </a:solidFill>
              <a:latin typeface="+mn-lt"/>
              <a:cs typeface="Arial" pitchFamily="34" charset="0"/>
            </a:endParaRPr>
          </a:p>
          <a:p>
            <a:pPr algn="just">
              <a:lnSpc>
                <a:spcPct val="110000"/>
              </a:lnSpc>
            </a:pPr>
            <a:endParaRPr lang="en-US" sz="2400">
              <a:solidFill>
                <a:schemeClr val="bg1">
                  <a:lumMod val="50000"/>
                </a:schemeClr>
              </a:solidFill>
              <a:latin typeface="+mn-lt"/>
              <a:cs typeface="Arial" pitchFamily="34" charset="0"/>
            </a:endParaRPr>
          </a:p>
          <a:p>
            <a:pPr algn="just">
              <a:lnSpc>
                <a:spcPct val="110000"/>
              </a:lnSpc>
            </a:pPr>
            <a:endParaRPr lang="en-US" sz="2400">
              <a:solidFill>
                <a:schemeClr val="bg1">
                  <a:lumMod val="50000"/>
                </a:schemeClr>
              </a:solidFill>
              <a:latin typeface="+mn-lt"/>
              <a:cs typeface="Arial" pitchFamily="34" charset="0"/>
            </a:endParaRPr>
          </a:p>
          <a:p>
            <a:pPr algn="just">
              <a:lnSpc>
                <a:spcPct val="110000"/>
              </a:lnSpc>
            </a:pPr>
            <a:endParaRPr lang="en-US" sz="2400">
              <a:solidFill>
                <a:schemeClr val="bg1">
                  <a:lumMod val="50000"/>
                </a:schemeClr>
              </a:solidFill>
              <a:latin typeface="+mn-lt"/>
              <a:cs typeface="Arial" pitchFamily="34" charset="0"/>
            </a:endParaRPr>
          </a:p>
          <a:p>
            <a:pPr algn="just">
              <a:lnSpc>
                <a:spcPct val="110000"/>
              </a:lnSpc>
            </a:pPr>
            <a:endParaRPr lang="en-US" sz="2400">
              <a:solidFill>
                <a:schemeClr val="bg1">
                  <a:lumMod val="50000"/>
                </a:schemeClr>
              </a:solidFill>
              <a:latin typeface="+mn-lt"/>
              <a:cs typeface="Arial" pitchFamily="34" charset="0"/>
            </a:endParaRPr>
          </a:p>
          <a:p>
            <a:pPr algn="just">
              <a:lnSpc>
                <a:spcPct val="110000"/>
              </a:lnSpc>
            </a:pPr>
            <a:endParaRPr lang="en-US" sz="2400">
              <a:solidFill>
                <a:schemeClr val="bg1">
                  <a:lumMod val="50000"/>
                </a:schemeClr>
              </a:solidFill>
              <a:latin typeface="+mn-lt"/>
              <a:cs typeface="Arial" pitchFamily="34" charset="0"/>
            </a:endParaRPr>
          </a:p>
          <a:p>
            <a:pPr algn="just">
              <a:lnSpc>
                <a:spcPct val="110000"/>
              </a:lnSpc>
            </a:pPr>
            <a:endParaRPr lang="en-US" sz="2400">
              <a:solidFill>
                <a:schemeClr val="bg1">
                  <a:lumMod val="50000"/>
                </a:schemeClr>
              </a:solidFill>
              <a:latin typeface="+mn-lt"/>
              <a:cs typeface="Arial" pitchFamily="34" charset="0"/>
            </a:endParaRPr>
          </a:p>
        </p:txBody>
      </p:sp>
      <p:sp>
        <p:nvSpPr>
          <p:cNvPr id="20" name="Rectangle 19">
            <a:extLst>
              <a:ext uri="{FF2B5EF4-FFF2-40B4-BE49-F238E27FC236}">
                <a16:creationId xmlns:a16="http://schemas.microsoft.com/office/drawing/2014/main" id="{1625991A-D88E-43EA-15ED-5D832FE770C0}"/>
              </a:ext>
            </a:extLst>
          </p:cNvPr>
          <p:cNvSpPr>
            <a:spLocks noChangeArrowheads="1"/>
          </p:cNvSpPr>
          <p:nvPr/>
        </p:nvSpPr>
        <p:spPr bwMode="auto">
          <a:xfrm>
            <a:off x="24818066" y="4367260"/>
            <a:ext cx="7249289" cy="621939"/>
          </a:xfrm>
          <a:prstGeom prst="rect">
            <a:avLst/>
          </a:prstGeom>
          <a:solidFill>
            <a:schemeClr val="accent2"/>
          </a:solidFill>
          <a:ln w="12700">
            <a:noFill/>
            <a:miter lim="800000"/>
          </a:ln>
        </p:spPr>
        <p:txBody>
          <a:bodyPr wrap="none" lIns="617220" tIns="164592" rIns="617220" bIns="154268"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10580823"/>
            <a:r>
              <a:rPr lang="en-US" sz="4000" b="1">
                <a:solidFill>
                  <a:schemeClr val="bg1">
                    <a:lumMod val="50000"/>
                  </a:schemeClr>
                </a:solidFill>
                <a:latin typeface="Segoe UI Variable Display Semib" pitchFamily="2" charset="0"/>
                <a:ea typeface="+mj-ea"/>
              </a:rPr>
              <a:t>Additional Research</a:t>
            </a:r>
          </a:p>
        </p:txBody>
      </p:sp>
      <p:pic>
        <p:nvPicPr>
          <p:cNvPr id="1026" name="Picture 2">
            <a:extLst>
              <a:ext uri="{FF2B5EF4-FFF2-40B4-BE49-F238E27FC236}">
                <a16:creationId xmlns:a16="http://schemas.microsoft.com/office/drawing/2014/main" id="{293208B0-9BCB-0447-C5DF-83C84066A5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54148" y="17298337"/>
            <a:ext cx="3961942" cy="3201925"/>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D93487FB-0D35-C3D7-983F-052BE0457708}"/>
              </a:ext>
            </a:extLst>
          </p:cNvPr>
          <p:cNvSpPr>
            <a:spLocks noChangeArrowheads="1"/>
          </p:cNvSpPr>
          <p:nvPr/>
        </p:nvSpPr>
        <p:spPr bwMode="auto">
          <a:xfrm>
            <a:off x="24847361" y="16258619"/>
            <a:ext cx="7249289" cy="621939"/>
          </a:xfrm>
          <a:prstGeom prst="rect">
            <a:avLst/>
          </a:prstGeom>
          <a:solidFill>
            <a:schemeClr val="accent2"/>
          </a:solidFill>
          <a:ln w="12700">
            <a:noFill/>
            <a:miter lim="800000"/>
          </a:ln>
        </p:spPr>
        <p:txBody>
          <a:bodyPr wrap="none" lIns="617220" tIns="164592" rIns="617220" bIns="154268"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10580823"/>
            <a:r>
              <a:rPr lang="en-US" sz="4000" b="1">
                <a:solidFill>
                  <a:schemeClr val="bg1">
                    <a:lumMod val="50000"/>
                  </a:schemeClr>
                </a:solidFill>
                <a:latin typeface="Segoe UI Variable Display Semib" pitchFamily="2" charset="0"/>
                <a:ea typeface="+mj-ea"/>
              </a:rPr>
              <a:t>References</a:t>
            </a:r>
          </a:p>
        </p:txBody>
      </p:sp>
      <p:sp>
        <p:nvSpPr>
          <p:cNvPr id="2" name="TextBox 19">
            <a:extLst>
              <a:ext uri="{FF2B5EF4-FFF2-40B4-BE49-F238E27FC236}">
                <a16:creationId xmlns:a16="http://schemas.microsoft.com/office/drawing/2014/main" id="{9C859352-10BC-19AC-3520-F6A70FBEBE71}"/>
              </a:ext>
            </a:extLst>
          </p:cNvPr>
          <p:cNvSpPr txBox="1">
            <a:spLocks noChangeArrowheads="1"/>
          </p:cNvSpPr>
          <p:nvPr/>
        </p:nvSpPr>
        <p:spPr bwMode="auto">
          <a:xfrm>
            <a:off x="24575514" y="1738025"/>
            <a:ext cx="7659757" cy="2624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05691" tIns="102846" rIns="205691" bIns="102846">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marL="0" algn="just" rtl="0" eaLnBrk="1" latinLnBrk="0" hangingPunct="1">
              <a:lnSpc>
                <a:spcPct val="110000"/>
              </a:lnSpc>
              <a:spcBef>
                <a:spcPts val="0"/>
              </a:spcBef>
              <a:spcAft>
                <a:spcPts val="0"/>
              </a:spcAft>
            </a:pPr>
            <a:r>
              <a:rPr lang="en-US" sz="2400" kern="1200">
                <a:solidFill>
                  <a:schemeClr val="bg1">
                    <a:lumMod val="50000"/>
                  </a:schemeClr>
                </a:solidFill>
                <a:effectLst/>
                <a:latin typeface="+mn-lt"/>
                <a:cs typeface="Arial" panose="020B0604020202020204" pitchFamily="34" charset="0"/>
              </a:rPr>
              <a:t>However, even with overfitting model, it was able to predict meaningful next words on input from the user. For e.g.</a:t>
            </a:r>
            <a:endParaRPr lang="en-IN" sz="2400">
              <a:solidFill>
                <a:schemeClr val="bg1">
                  <a:lumMod val="50000"/>
                </a:schemeClr>
              </a:solidFill>
              <a:effectLst/>
              <a:latin typeface="+mn-lt"/>
            </a:endParaRPr>
          </a:p>
          <a:p>
            <a:pPr marL="1033272" indent="-1033272" algn="just" rtl="0" eaLnBrk="1" latinLnBrk="0" hangingPunct="1">
              <a:lnSpc>
                <a:spcPct val="110000"/>
              </a:lnSpc>
              <a:spcBef>
                <a:spcPts val="0"/>
              </a:spcBef>
              <a:spcAft>
                <a:spcPts val="0"/>
              </a:spcAft>
            </a:pPr>
            <a:r>
              <a:rPr lang="en-US" sz="2400" b="1" i="1" kern="1200">
                <a:solidFill>
                  <a:schemeClr val="bg1">
                    <a:lumMod val="50000"/>
                  </a:schemeClr>
                </a:solidFill>
                <a:effectLst/>
                <a:latin typeface="+mn-lt"/>
                <a:cs typeface="Arial" panose="020B0604020202020204" pitchFamily="34" charset="0"/>
              </a:rPr>
              <a:t>But this word  - cynical</a:t>
            </a:r>
            <a:endParaRPr lang="en-IN" sz="2400" b="1">
              <a:solidFill>
                <a:schemeClr val="bg1">
                  <a:lumMod val="50000"/>
                </a:schemeClr>
              </a:solidFill>
              <a:effectLst/>
              <a:latin typeface="+mn-lt"/>
            </a:endParaRPr>
          </a:p>
          <a:p>
            <a:pPr marL="1033272" indent="-1033272" algn="just" rtl="0" eaLnBrk="1" latinLnBrk="0" hangingPunct="1">
              <a:lnSpc>
                <a:spcPct val="110000"/>
              </a:lnSpc>
              <a:spcBef>
                <a:spcPts val="0"/>
              </a:spcBef>
              <a:spcAft>
                <a:spcPts val="0"/>
              </a:spcAft>
            </a:pPr>
            <a:r>
              <a:rPr lang="en-US" sz="2400" b="1" i="1" kern="1200">
                <a:solidFill>
                  <a:schemeClr val="bg1">
                    <a:lumMod val="50000"/>
                  </a:schemeClr>
                </a:solidFill>
                <a:effectLst/>
                <a:latin typeface="+mn-lt"/>
                <a:cs typeface="Arial" panose="020B0604020202020204" pitchFamily="34" charset="0"/>
              </a:rPr>
              <a:t>Mr. Collins could - be</a:t>
            </a:r>
            <a:endParaRPr lang="en-IN" sz="2400" b="1">
              <a:solidFill>
                <a:schemeClr val="bg1">
                  <a:lumMod val="50000"/>
                </a:schemeClr>
              </a:solidFill>
              <a:effectLst/>
              <a:latin typeface="+mn-lt"/>
            </a:endParaRPr>
          </a:p>
          <a:p>
            <a:pPr marL="1033272" indent="-1033272" algn="just" rtl="0" eaLnBrk="1" latinLnBrk="0" hangingPunct="1">
              <a:lnSpc>
                <a:spcPct val="110000"/>
              </a:lnSpc>
              <a:spcBef>
                <a:spcPts val="0"/>
              </a:spcBef>
              <a:spcAft>
                <a:spcPts val="0"/>
              </a:spcAft>
            </a:pPr>
            <a:r>
              <a:rPr lang="en-US" sz="2400" b="1" i="1" kern="1200">
                <a:solidFill>
                  <a:schemeClr val="bg1">
                    <a:lumMod val="50000"/>
                  </a:schemeClr>
                </a:solidFill>
                <a:effectLst/>
                <a:latin typeface="+mn-lt"/>
                <a:cs typeface="Arial" panose="020B0604020202020204" pitchFamily="34" charset="0"/>
              </a:rPr>
              <a:t>Proceed form the - difficulty</a:t>
            </a:r>
            <a:endParaRPr lang="en-IN" sz="2400" b="1">
              <a:solidFill>
                <a:schemeClr val="bg1">
                  <a:lumMod val="50000"/>
                </a:schemeClr>
              </a:solidFill>
              <a:effectLst/>
              <a:latin typeface="+mn-lt"/>
            </a:endParaRPr>
          </a:p>
        </p:txBody>
      </p:sp>
      <p:sp>
        <p:nvSpPr>
          <p:cNvPr id="22" name="TextBox 19">
            <a:extLst>
              <a:ext uri="{FF2B5EF4-FFF2-40B4-BE49-F238E27FC236}">
                <a16:creationId xmlns:a16="http://schemas.microsoft.com/office/drawing/2014/main" id="{E4C36A83-10B4-32F9-9F0C-1E8648321F5F}"/>
              </a:ext>
            </a:extLst>
          </p:cNvPr>
          <p:cNvSpPr txBox="1">
            <a:spLocks noChangeArrowheads="1"/>
          </p:cNvSpPr>
          <p:nvPr/>
        </p:nvSpPr>
        <p:spPr bwMode="auto">
          <a:xfrm>
            <a:off x="24765917" y="4917557"/>
            <a:ext cx="7301236" cy="11287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05691" tIns="102846" rIns="205691" bIns="102846">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l"/>
            <a:r>
              <a:rPr lang="en-US" sz="2400" b="0" i="0">
                <a:solidFill>
                  <a:schemeClr val="bg1">
                    <a:lumMod val="50000"/>
                  </a:schemeClr>
                </a:solidFill>
                <a:effectLst/>
                <a:latin typeface="+mn-lt"/>
                <a:cs typeface="Arial" panose="020B0604020202020204" pitchFamily="34" charset="0"/>
              </a:rPr>
              <a:t>The BiLSTM model showcased its proficiency in generating accurate predictions from user input. Reinforcing this observation, the paper titled 'A Comparative Analysis of ARIMA, GRU, LSTM, and BiLSTM on Financial Time Series Forecasting' conducted a comprehensive study on forecasting stock prices</a:t>
            </a:r>
            <a:r>
              <a:rPr lang="en-US" sz="2400">
                <a:solidFill>
                  <a:schemeClr val="bg1">
                    <a:lumMod val="50000"/>
                  </a:schemeClr>
                </a:solidFill>
                <a:latin typeface="+mn-lt"/>
                <a:cs typeface="Arial" panose="020B0604020202020204" pitchFamily="34" charset="0"/>
              </a:rPr>
              <a:t>. </a:t>
            </a:r>
            <a:r>
              <a:rPr lang="en-US" sz="2400" b="0" i="0">
                <a:solidFill>
                  <a:schemeClr val="bg1">
                    <a:lumMod val="50000"/>
                  </a:schemeClr>
                </a:solidFill>
                <a:effectLst/>
                <a:latin typeface="+mn-lt"/>
                <a:cs typeface="Arial" panose="020B0604020202020204" pitchFamily="34" charset="0"/>
              </a:rPr>
              <a:t>The study revealed significant accuracy improvements—11.86% for BiLSTM and 20.32% for GRU in forecasting stock prices.</a:t>
            </a:r>
          </a:p>
          <a:p>
            <a:pPr algn="l"/>
            <a:endParaRPr lang="en-US" sz="2400" b="0" i="0">
              <a:solidFill>
                <a:schemeClr val="bg1">
                  <a:lumMod val="50000"/>
                </a:schemeClr>
              </a:solidFill>
              <a:effectLst/>
              <a:latin typeface="+mn-lt"/>
              <a:cs typeface="Arial" panose="020B0604020202020204" pitchFamily="34" charset="0"/>
            </a:endParaRPr>
          </a:p>
          <a:p>
            <a:pPr algn="l"/>
            <a:r>
              <a:rPr lang="en-US" sz="2400" b="0" i="0">
                <a:solidFill>
                  <a:schemeClr val="bg1">
                    <a:lumMod val="50000"/>
                  </a:schemeClr>
                </a:solidFill>
                <a:effectLst/>
                <a:latin typeface="+mn-lt"/>
                <a:cs typeface="Arial" panose="020B0604020202020204" pitchFamily="34" charset="0"/>
              </a:rPr>
              <a:t>This success underscores the effectiveness of LSTM-based models in capturing systematic variations over time, driving further academic interest in different contexts. Scholars are integrating LSTM's memory cell and gated mechanisms with machine learning algorithms like ARIMA (Pirani et al, 2022), </a:t>
            </a:r>
            <a:r>
              <a:rPr lang="en-US" sz="2400" b="0" i="0" err="1">
                <a:solidFill>
                  <a:schemeClr val="bg1">
                    <a:lumMod val="50000"/>
                  </a:schemeClr>
                </a:solidFill>
                <a:effectLst/>
                <a:latin typeface="+mn-lt"/>
                <a:cs typeface="Arial" panose="020B0604020202020204" pitchFamily="34" charset="0"/>
              </a:rPr>
              <a:t>XGBoost</a:t>
            </a:r>
            <a:r>
              <a:rPr lang="en-US" sz="2400">
                <a:solidFill>
                  <a:schemeClr val="bg1">
                    <a:lumMod val="50000"/>
                  </a:schemeClr>
                </a:solidFill>
                <a:latin typeface="+mn-lt"/>
                <a:cs typeface="Arial" panose="020B0604020202020204" pitchFamily="34" charset="0"/>
              </a:rPr>
              <a:t> </a:t>
            </a:r>
            <a:r>
              <a:rPr lang="en-US" sz="2400" b="0" i="0">
                <a:solidFill>
                  <a:schemeClr val="bg1">
                    <a:lumMod val="50000"/>
                  </a:schemeClr>
                </a:solidFill>
                <a:effectLst/>
                <a:latin typeface="+mn-lt"/>
                <a:cs typeface="Arial" panose="020B0604020202020204" pitchFamily="34" charset="0"/>
              </a:rPr>
              <a:t>(Dai et al, 2022), , and TCNN (Aslan, 2022) to enhance predictive capabilities for identifying trends and cyclic patterns in human activities.</a:t>
            </a:r>
          </a:p>
          <a:p>
            <a:pPr algn="l"/>
            <a:endParaRPr lang="en-US" sz="2400" b="0" i="0">
              <a:solidFill>
                <a:schemeClr val="bg1">
                  <a:lumMod val="50000"/>
                </a:schemeClr>
              </a:solidFill>
              <a:effectLst/>
              <a:latin typeface="+mn-lt"/>
              <a:cs typeface="Arial" panose="020B0604020202020204" pitchFamily="34" charset="0"/>
            </a:endParaRPr>
          </a:p>
          <a:p>
            <a:pPr algn="l"/>
            <a:r>
              <a:rPr lang="en-US" sz="2400" b="0" i="0">
                <a:solidFill>
                  <a:schemeClr val="bg1">
                    <a:lumMod val="50000"/>
                  </a:schemeClr>
                </a:solidFill>
                <a:effectLst/>
                <a:latin typeface="+mn-lt"/>
                <a:cs typeface="Arial" panose="020B0604020202020204" pitchFamily="34" charset="0"/>
              </a:rPr>
              <a:t>For instance, in Human Activity Recognition, Mohamed et al. achieved a 95.602% accuracy with BiLSTM and word2vec embeddings to predict future sequence of activities while considering previous activities. While BiLSTM remains a robust choice, the Gated Recurrent Unit (GRU) emerges as an efficient alternative, since they use one less gate and less memory than LSTM models. Fo</a:t>
            </a:r>
            <a:r>
              <a:rPr lang="en-US" sz="2400">
                <a:solidFill>
                  <a:schemeClr val="bg1">
                    <a:lumMod val="50000"/>
                  </a:schemeClr>
                </a:solidFill>
                <a:latin typeface="+mn-lt"/>
                <a:cs typeface="Arial" panose="020B0604020202020204" pitchFamily="34" charset="0"/>
              </a:rPr>
              <a:t>r instance, application of a two layered GRU model on the same lines as our projects, brings out the accuracy of </a:t>
            </a:r>
            <a:r>
              <a:rPr lang="en-US" sz="2400">
                <a:solidFill>
                  <a:schemeClr val="bg1">
                    <a:lumMod val="50000"/>
                  </a:schemeClr>
                </a:solidFill>
                <a:latin typeface="+mn-lt"/>
              </a:rPr>
              <a:t>model at 81% (Aliyu Et al, 2022). </a:t>
            </a:r>
            <a:endParaRPr lang="en-US" sz="2400" b="0" i="0">
              <a:solidFill>
                <a:schemeClr val="bg1">
                  <a:lumMod val="50000"/>
                </a:schemeClr>
              </a:solidFill>
              <a:effectLst/>
              <a:latin typeface="+mn-lt"/>
              <a:cs typeface="Arial" panose="020B0604020202020204" pitchFamily="34" charset="0"/>
            </a:endParaRPr>
          </a:p>
        </p:txBody>
      </p:sp>
      <p:sp>
        <p:nvSpPr>
          <p:cNvPr id="27" name="Rectangle 26">
            <a:extLst>
              <a:ext uri="{FF2B5EF4-FFF2-40B4-BE49-F238E27FC236}">
                <a16:creationId xmlns:a16="http://schemas.microsoft.com/office/drawing/2014/main" id="{DE646170-B4D2-284D-2AEE-1A80E96BFF2B}"/>
              </a:ext>
            </a:extLst>
          </p:cNvPr>
          <p:cNvSpPr/>
          <p:nvPr/>
        </p:nvSpPr>
        <p:spPr>
          <a:xfrm>
            <a:off x="325603" y="21501572"/>
            <a:ext cx="7671493" cy="253528"/>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8BB6A00C-B5B7-628F-F346-43528B84BCBF}"/>
              </a:ext>
            </a:extLst>
          </p:cNvPr>
          <p:cNvSpPr/>
          <p:nvPr/>
        </p:nvSpPr>
        <p:spPr>
          <a:xfrm>
            <a:off x="8480442" y="21510348"/>
            <a:ext cx="7671493" cy="253528"/>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920AA765-8525-6EF8-E49A-6D71A204D373}"/>
              </a:ext>
            </a:extLst>
          </p:cNvPr>
          <p:cNvSpPr/>
          <p:nvPr/>
        </p:nvSpPr>
        <p:spPr>
          <a:xfrm>
            <a:off x="16606368" y="21486499"/>
            <a:ext cx="7671493" cy="253528"/>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A0D099DE-72E3-7440-3341-2B78D804374B}"/>
              </a:ext>
            </a:extLst>
          </p:cNvPr>
          <p:cNvSpPr/>
          <p:nvPr/>
        </p:nvSpPr>
        <p:spPr>
          <a:xfrm>
            <a:off x="24594694" y="21466830"/>
            <a:ext cx="7671493" cy="253528"/>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D85FFD7D-C142-792E-36AD-F246F1D786A5}"/>
              </a:ext>
            </a:extLst>
          </p:cNvPr>
          <p:cNvSpPr>
            <a:spLocks noChangeArrowheads="1"/>
          </p:cNvSpPr>
          <p:nvPr/>
        </p:nvSpPr>
        <p:spPr bwMode="auto">
          <a:xfrm>
            <a:off x="526870" y="8049774"/>
            <a:ext cx="7257222" cy="707886"/>
          </a:xfrm>
          <a:prstGeom prst="rect">
            <a:avLst/>
          </a:prstGeom>
          <a:solidFill>
            <a:schemeClr val="accent2"/>
          </a:solidFill>
          <a:ln w="12700">
            <a:noFill/>
            <a:miter lim="800000"/>
          </a:ln>
        </p:spPr>
        <p:txBody>
          <a:bodyPr wrap="none" lIns="617220" tIns="164592" rIns="617220" bIns="154268"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10580823">
              <a:defRPr/>
            </a:pPr>
            <a:r>
              <a:rPr lang="en-US" sz="4000" b="1">
                <a:solidFill>
                  <a:schemeClr val="bg1">
                    <a:lumMod val="50000"/>
                  </a:schemeClr>
                </a:solidFill>
                <a:latin typeface="Segoe UI Variable Display Semib" pitchFamily="2" charset="0"/>
                <a:ea typeface="+mj-ea"/>
              </a:rPr>
              <a:t>Introduction </a:t>
            </a:r>
          </a:p>
        </p:txBody>
      </p:sp>
      <p:sp>
        <p:nvSpPr>
          <p:cNvPr id="31" name="TextBox 19">
            <a:extLst>
              <a:ext uri="{FF2B5EF4-FFF2-40B4-BE49-F238E27FC236}">
                <a16:creationId xmlns:a16="http://schemas.microsoft.com/office/drawing/2014/main" id="{37AE12AA-4812-4DC1-39D9-FDF5E34F6249}"/>
              </a:ext>
            </a:extLst>
          </p:cNvPr>
          <p:cNvSpPr txBox="1">
            <a:spLocks noChangeArrowheads="1"/>
          </p:cNvSpPr>
          <p:nvPr/>
        </p:nvSpPr>
        <p:spPr bwMode="auto">
          <a:xfrm>
            <a:off x="24515430" y="16997379"/>
            <a:ext cx="7749338" cy="4593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05691" tIns="102846" rIns="205691" bIns="102846">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marL="342900" indent="-342900" algn="l">
              <a:buFont typeface="Arial" panose="020B0604020202020204" pitchFamily="34" charset="0"/>
              <a:buChar char="•"/>
            </a:pPr>
            <a:r>
              <a:rPr lang="en-US" sz="1100" b="0" i="0">
                <a:solidFill>
                  <a:schemeClr val="bg1">
                    <a:lumMod val="50000"/>
                  </a:schemeClr>
                </a:solidFill>
                <a:effectLst/>
                <a:latin typeface="+mn-lt"/>
                <a:cs typeface="Arial" panose="020B0604020202020204" pitchFamily="34" charset="0"/>
              </a:rPr>
              <a:t>Aslan, Serpil. (2022). A novel TCNN–Bi‐LSTM deep learning model for predicting sentiments of tweets about COVID‐19 vaccines. Concurrency and Computation: Practice and Experience. 34. 10.1002/cpe.7387. </a:t>
            </a:r>
            <a:r>
              <a:rPr lang="en-US" sz="1100" b="0" i="0">
                <a:solidFill>
                  <a:schemeClr val="bg1">
                    <a:lumMod val="50000"/>
                  </a:schemeClr>
                </a:solidFill>
                <a:effectLst/>
                <a:latin typeface="+mn-lt"/>
                <a:cs typeface="Arial" panose="020B0604020202020204" pitchFamily="34" charset="0"/>
                <a:hlinkClick r:id="rId5"/>
              </a:rPr>
              <a:t>https://www.researchgate.net/publication/364548087_A_novel_TCNN-Bi-LSTM_deep_learning_model_for_predicting_sentiments_of_tweets_about_COVID-19_vaccines</a:t>
            </a:r>
            <a:endParaRPr lang="en-US" sz="1100" b="0" i="0">
              <a:solidFill>
                <a:schemeClr val="bg1">
                  <a:lumMod val="50000"/>
                </a:schemeClr>
              </a:solidFill>
              <a:effectLst/>
              <a:latin typeface="+mn-lt"/>
              <a:cs typeface="Arial" panose="020B0604020202020204" pitchFamily="34" charset="0"/>
            </a:endParaRPr>
          </a:p>
          <a:p>
            <a:pPr marL="342900" indent="-342900" algn="l">
              <a:buFont typeface="Arial" panose="020B0604020202020204" pitchFamily="34" charset="0"/>
              <a:buChar char="•"/>
            </a:pPr>
            <a:endParaRPr lang="en-US" sz="1100" b="0" i="0">
              <a:solidFill>
                <a:schemeClr val="bg1">
                  <a:lumMod val="50000"/>
                </a:schemeClr>
              </a:solidFill>
              <a:effectLst/>
              <a:latin typeface="+mn-lt"/>
              <a:cs typeface="Arial" panose="020B0604020202020204" pitchFamily="34" charset="0"/>
            </a:endParaRPr>
          </a:p>
          <a:p>
            <a:pPr marL="342900" indent="-342900">
              <a:buFont typeface="Arial" panose="020B0604020202020204" pitchFamily="34" charset="0"/>
              <a:buChar char="•"/>
            </a:pPr>
            <a:r>
              <a:rPr lang="en-US" sz="1100" b="0" i="0">
                <a:solidFill>
                  <a:schemeClr val="bg1">
                    <a:lumMod val="50000"/>
                  </a:schemeClr>
                </a:solidFill>
                <a:effectLst/>
                <a:latin typeface="+mn-lt"/>
                <a:cs typeface="Arial" panose="020B0604020202020204" pitchFamily="34" charset="0"/>
              </a:rPr>
              <a:t>Aliyu, E. O., &amp; </a:t>
            </a:r>
            <a:r>
              <a:rPr lang="en-US" sz="1100" b="0" i="0" err="1">
                <a:solidFill>
                  <a:schemeClr val="bg1">
                    <a:lumMod val="50000"/>
                  </a:schemeClr>
                </a:solidFill>
                <a:effectLst/>
                <a:latin typeface="+mn-lt"/>
                <a:cs typeface="Arial" panose="020B0604020202020204" pitchFamily="34" charset="0"/>
              </a:rPr>
              <a:t>Kotzé</a:t>
            </a:r>
            <a:r>
              <a:rPr lang="en-US" sz="1100" b="0" i="0">
                <a:solidFill>
                  <a:schemeClr val="bg1">
                    <a:lumMod val="50000"/>
                  </a:schemeClr>
                </a:solidFill>
                <a:effectLst/>
                <a:latin typeface="+mn-lt"/>
                <a:cs typeface="Arial" panose="020B0604020202020204" pitchFamily="34" charset="0"/>
              </a:rPr>
              <a:t>, E. (2022). Stacked Language Models for an Optimized Next Word Generation. In IST-Africa 2022 Conference Proceedings (pp. 1-12). Miriam Cunningham and Paul Cunningham (Eds). IST-Africa Institute and IIMC. Retrieved from </a:t>
            </a:r>
            <a:r>
              <a:rPr lang="en-US" sz="1100" b="0" i="0">
                <a:solidFill>
                  <a:schemeClr val="bg1">
                    <a:lumMod val="50000"/>
                  </a:schemeClr>
                </a:solidFill>
                <a:effectLst/>
                <a:latin typeface="+mn-lt"/>
                <a:cs typeface="Arial" panose="020B0604020202020204" pitchFamily="34" charset="0"/>
                <a:hlinkClick r:id="rId6"/>
              </a:rPr>
              <a:t>www.IST-Africa.org/Conference2022</a:t>
            </a:r>
            <a:r>
              <a:rPr lang="en-US" sz="1100" b="0" i="0">
                <a:solidFill>
                  <a:schemeClr val="bg1">
                    <a:lumMod val="50000"/>
                  </a:schemeClr>
                </a:solidFill>
                <a:effectLst/>
                <a:latin typeface="+mn-lt"/>
                <a:cs typeface="Arial" panose="020B0604020202020204" pitchFamily="34" charset="0"/>
              </a:rPr>
              <a:t>.</a:t>
            </a:r>
          </a:p>
          <a:p>
            <a:pPr marL="342900" indent="-342900">
              <a:buFont typeface="Arial" panose="020B0604020202020204" pitchFamily="34" charset="0"/>
              <a:buChar char="•"/>
            </a:pPr>
            <a:endParaRPr lang="en-US" sz="1100" b="0" i="0">
              <a:solidFill>
                <a:schemeClr val="bg1">
                  <a:lumMod val="50000"/>
                </a:schemeClr>
              </a:solidFill>
              <a:effectLst/>
              <a:latin typeface="+mn-lt"/>
              <a:cs typeface="Arial" panose="020B0604020202020204" pitchFamily="34" charset="0"/>
            </a:endParaRPr>
          </a:p>
          <a:p>
            <a:pPr marL="342900" indent="-342900">
              <a:buFont typeface="Arial" panose="020B0604020202020204" pitchFamily="34" charset="0"/>
              <a:buChar char="•"/>
            </a:pPr>
            <a:r>
              <a:rPr lang="en-US" sz="1100" b="0" i="0">
                <a:solidFill>
                  <a:schemeClr val="bg1">
                    <a:lumMod val="50000"/>
                  </a:schemeClr>
                </a:solidFill>
                <a:effectLst/>
                <a:latin typeface="+mn-lt"/>
                <a:cs typeface="Arial" panose="020B0604020202020204" pitchFamily="34" charset="0"/>
              </a:rPr>
              <a:t>Dai, Y., Zhou, Q., </a:t>
            </a:r>
            <a:r>
              <a:rPr lang="en-US" sz="1100" b="0" i="0" err="1">
                <a:solidFill>
                  <a:schemeClr val="bg1">
                    <a:lumMod val="50000"/>
                  </a:schemeClr>
                </a:solidFill>
                <a:effectLst/>
                <a:latin typeface="+mn-lt"/>
                <a:cs typeface="Arial" panose="020B0604020202020204" pitchFamily="34" charset="0"/>
              </a:rPr>
              <a:t>Leng</a:t>
            </a:r>
            <a:r>
              <a:rPr lang="en-US" sz="1100" b="0" i="0">
                <a:solidFill>
                  <a:schemeClr val="bg1">
                    <a:lumMod val="50000"/>
                  </a:schemeClr>
                </a:solidFill>
                <a:effectLst/>
                <a:latin typeface="+mn-lt"/>
                <a:cs typeface="Arial" panose="020B0604020202020204" pitchFamily="34" charset="0"/>
              </a:rPr>
              <a:t>, M., Yang, X., &amp; Wang, Y. (2022). Improving the Bi-LSTM model with </a:t>
            </a:r>
            <a:r>
              <a:rPr lang="en-US" sz="1100" b="0" i="0" err="1">
                <a:solidFill>
                  <a:schemeClr val="bg1">
                    <a:lumMod val="50000"/>
                  </a:schemeClr>
                </a:solidFill>
                <a:effectLst/>
                <a:latin typeface="+mn-lt"/>
                <a:cs typeface="Arial" panose="020B0604020202020204" pitchFamily="34" charset="0"/>
              </a:rPr>
              <a:t>XGBoost</a:t>
            </a:r>
            <a:r>
              <a:rPr lang="en-US" sz="1100" b="0" i="0">
                <a:solidFill>
                  <a:schemeClr val="bg1">
                    <a:lumMod val="50000"/>
                  </a:schemeClr>
                </a:solidFill>
                <a:effectLst/>
                <a:latin typeface="+mn-lt"/>
                <a:cs typeface="Arial" panose="020B0604020202020204" pitchFamily="34" charset="0"/>
              </a:rPr>
              <a:t> and attention mechanism: A combined approach for short-term power load prediction. Applied Soft Computing, 130, 109632. Retrieved from ScienceDirect website: </a:t>
            </a:r>
            <a:r>
              <a:rPr lang="en-US" sz="1100" b="0" i="0">
                <a:solidFill>
                  <a:schemeClr val="bg1">
                    <a:lumMod val="50000"/>
                  </a:schemeClr>
                </a:solidFill>
                <a:effectLst/>
                <a:latin typeface="+mn-lt"/>
                <a:cs typeface="Arial" panose="020B0604020202020204" pitchFamily="34" charset="0"/>
                <a:hlinkClick r:id="rId7"/>
              </a:rPr>
              <a:t>www.elsevier.com/locate/asoc</a:t>
            </a:r>
            <a:r>
              <a:rPr lang="en-US" sz="1100" b="0" i="0">
                <a:solidFill>
                  <a:schemeClr val="bg1">
                    <a:lumMod val="50000"/>
                  </a:schemeClr>
                </a:solidFill>
                <a:effectLst/>
                <a:latin typeface="+mn-lt"/>
                <a:cs typeface="Arial" panose="020B0604020202020204" pitchFamily="34" charset="0"/>
              </a:rPr>
              <a:t>.</a:t>
            </a:r>
          </a:p>
          <a:p>
            <a:pPr marL="342900" indent="-342900">
              <a:buFont typeface="Arial" panose="020B0604020202020204" pitchFamily="34" charset="0"/>
              <a:buChar char="•"/>
            </a:pPr>
            <a:endParaRPr lang="en-US" sz="1100" b="0" i="0">
              <a:solidFill>
                <a:schemeClr val="bg1">
                  <a:lumMod val="50000"/>
                </a:schemeClr>
              </a:solidFill>
              <a:effectLst/>
              <a:latin typeface="+mn-lt"/>
              <a:cs typeface="Arial" panose="020B0604020202020204" pitchFamily="34" charset="0"/>
            </a:endParaRPr>
          </a:p>
          <a:p>
            <a:pPr marL="342900" indent="-342900" algn="l">
              <a:buFont typeface="Arial" panose="020B0604020202020204" pitchFamily="34" charset="0"/>
              <a:buChar char="•"/>
            </a:pPr>
            <a:r>
              <a:rPr lang="en-US" sz="1100" b="0" i="0">
                <a:solidFill>
                  <a:schemeClr val="bg1">
                    <a:lumMod val="50000"/>
                  </a:schemeClr>
                </a:solidFill>
                <a:effectLst/>
                <a:latin typeface="+mn-lt"/>
                <a:cs typeface="Arial" panose="020B0604020202020204" pitchFamily="34" charset="0"/>
              </a:rPr>
              <a:t>M. Pirani, P. Thakkar, P. </a:t>
            </a:r>
            <a:r>
              <a:rPr lang="en-US" sz="1100" b="0" i="0" err="1">
                <a:solidFill>
                  <a:schemeClr val="bg1">
                    <a:lumMod val="50000"/>
                  </a:schemeClr>
                </a:solidFill>
                <a:effectLst/>
                <a:latin typeface="+mn-lt"/>
                <a:cs typeface="Arial" panose="020B0604020202020204" pitchFamily="34" charset="0"/>
              </a:rPr>
              <a:t>Jivrani</a:t>
            </a:r>
            <a:r>
              <a:rPr lang="en-US" sz="1100" b="0" i="0">
                <a:solidFill>
                  <a:schemeClr val="bg1">
                    <a:lumMod val="50000"/>
                  </a:schemeClr>
                </a:solidFill>
                <a:effectLst/>
                <a:latin typeface="+mn-lt"/>
                <a:cs typeface="Arial" panose="020B0604020202020204" pitchFamily="34" charset="0"/>
              </a:rPr>
              <a:t>, M. H. </a:t>
            </a:r>
            <a:r>
              <a:rPr lang="en-US" sz="1100" b="0" i="0" err="1">
                <a:solidFill>
                  <a:schemeClr val="bg1">
                    <a:lumMod val="50000"/>
                  </a:schemeClr>
                </a:solidFill>
                <a:effectLst/>
                <a:latin typeface="+mn-lt"/>
                <a:cs typeface="Arial" panose="020B0604020202020204" pitchFamily="34" charset="0"/>
              </a:rPr>
              <a:t>Bohara</a:t>
            </a:r>
            <a:r>
              <a:rPr lang="en-US" sz="1100" b="0" i="0">
                <a:solidFill>
                  <a:schemeClr val="bg1">
                    <a:lumMod val="50000"/>
                  </a:schemeClr>
                </a:solidFill>
                <a:effectLst/>
                <a:latin typeface="+mn-lt"/>
                <a:cs typeface="Arial" panose="020B0604020202020204" pitchFamily="34" charset="0"/>
              </a:rPr>
              <a:t> and D. Garg, "A Comparative Analysis of ARIMA, GRU, LSTM and BiLSTM on Financial Time Series Forecasting," 2022 IEEE International Conference on Distributed Computing and Electrical Circuits and Electronics (ICDCECE), Ballari, India, 2022, pp. 1-6, </a:t>
            </a:r>
            <a:r>
              <a:rPr lang="en-US" sz="1100" b="0" i="0" err="1">
                <a:solidFill>
                  <a:schemeClr val="bg1">
                    <a:lumMod val="50000"/>
                  </a:schemeClr>
                </a:solidFill>
                <a:effectLst/>
                <a:latin typeface="+mn-lt"/>
                <a:cs typeface="Arial" panose="020B0604020202020204" pitchFamily="34" charset="0"/>
              </a:rPr>
              <a:t>doi</a:t>
            </a:r>
            <a:r>
              <a:rPr lang="en-US" sz="1100" b="0" i="0">
                <a:solidFill>
                  <a:schemeClr val="bg1">
                    <a:lumMod val="50000"/>
                  </a:schemeClr>
                </a:solidFill>
                <a:effectLst/>
                <a:latin typeface="+mn-lt"/>
                <a:cs typeface="Arial" panose="020B0604020202020204" pitchFamily="34" charset="0"/>
              </a:rPr>
              <a:t>: 10.1109/ICDCECE53908.2022.9793213. </a:t>
            </a:r>
            <a:r>
              <a:rPr lang="en-US" sz="1100" b="0" i="0">
                <a:solidFill>
                  <a:schemeClr val="bg1">
                    <a:lumMod val="50000"/>
                  </a:schemeClr>
                </a:solidFill>
                <a:effectLst/>
                <a:latin typeface="+mn-lt"/>
                <a:cs typeface="Arial" panose="020B0604020202020204" pitchFamily="34" charset="0"/>
                <a:hlinkClick r:id="rId8"/>
              </a:rPr>
              <a:t>https://ieeexplore.ieee.org/document/9793213</a:t>
            </a:r>
            <a:endParaRPr lang="en-US" sz="1100" b="0" i="0">
              <a:solidFill>
                <a:schemeClr val="bg1">
                  <a:lumMod val="50000"/>
                </a:schemeClr>
              </a:solidFill>
              <a:effectLst/>
              <a:latin typeface="+mn-lt"/>
              <a:cs typeface="Arial" panose="020B0604020202020204" pitchFamily="34" charset="0"/>
            </a:endParaRPr>
          </a:p>
          <a:p>
            <a:pPr marL="342900" indent="-342900" algn="l">
              <a:buFont typeface="Arial" panose="020B0604020202020204" pitchFamily="34" charset="0"/>
              <a:buChar char="•"/>
            </a:pPr>
            <a:endParaRPr lang="en-US" sz="1100" b="0" i="0">
              <a:solidFill>
                <a:schemeClr val="bg1">
                  <a:lumMod val="50000"/>
                </a:schemeClr>
              </a:solidFill>
              <a:effectLst/>
              <a:latin typeface="+mn-lt"/>
              <a:cs typeface="Arial" panose="020B0604020202020204" pitchFamily="34" charset="0"/>
            </a:endParaRPr>
          </a:p>
          <a:p>
            <a:pPr marL="342900" indent="-342900" algn="l">
              <a:buFont typeface="Arial" panose="020B0604020202020204" pitchFamily="34" charset="0"/>
              <a:buChar char="•"/>
            </a:pPr>
            <a:r>
              <a:rPr lang="en-US" sz="1100" b="0" i="0">
                <a:solidFill>
                  <a:schemeClr val="bg1">
                    <a:lumMod val="50000"/>
                  </a:schemeClr>
                </a:solidFill>
                <a:effectLst/>
                <a:latin typeface="+mn-lt"/>
                <a:cs typeface="Arial" panose="020B0604020202020204" pitchFamily="34" charset="0"/>
              </a:rPr>
              <a:t>M. Mohamed, A. El-</a:t>
            </a:r>
            <a:r>
              <a:rPr lang="en-US" sz="1100" b="0" i="0" err="1">
                <a:solidFill>
                  <a:schemeClr val="bg1">
                    <a:lumMod val="50000"/>
                  </a:schemeClr>
                </a:solidFill>
                <a:effectLst/>
                <a:latin typeface="+mn-lt"/>
                <a:cs typeface="Arial" panose="020B0604020202020204" pitchFamily="34" charset="0"/>
              </a:rPr>
              <a:t>Kilany</a:t>
            </a:r>
            <a:r>
              <a:rPr lang="en-US" sz="1100" b="0" i="0">
                <a:solidFill>
                  <a:schemeClr val="bg1">
                    <a:lumMod val="50000"/>
                  </a:schemeClr>
                </a:solidFill>
                <a:effectLst/>
                <a:latin typeface="+mn-lt"/>
                <a:cs typeface="Arial" panose="020B0604020202020204" pitchFamily="34" charset="0"/>
              </a:rPr>
              <a:t> and N. El-Tazi, "Future Activities Prediction Framework in Smart Homes Environment," in IEEE Access, vol. 10, pp. 85154-85169, 2022, </a:t>
            </a:r>
            <a:r>
              <a:rPr lang="en-US" sz="1100" b="0" i="0" err="1">
                <a:solidFill>
                  <a:schemeClr val="bg1">
                    <a:lumMod val="50000"/>
                  </a:schemeClr>
                </a:solidFill>
                <a:effectLst/>
                <a:latin typeface="+mn-lt"/>
                <a:cs typeface="Arial" panose="020B0604020202020204" pitchFamily="34" charset="0"/>
              </a:rPr>
              <a:t>doi</a:t>
            </a:r>
            <a:r>
              <a:rPr lang="en-US" sz="1100" b="0" i="0">
                <a:solidFill>
                  <a:schemeClr val="bg1">
                    <a:lumMod val="50000"/>
                  </a:schemeClr>
                </a:solidFill>
                <a:effectLst/>
                <a:latin typeface="+mn-lt"/>
                <a:cs typeface="Arial" panose="020B0604020202020204" pitchFamily="34" charset="0"/>
              </a:rPr>
              <a:t>: 10.1109/ACCESS.2022.3197618. </a:t>
            </a:r>
            <a:r>
              <a:rPr lang="en-US" sz="1100" b="0" i="0">
                <a:solidFill>
                  <a:schemeClr val="bg1">
                    <a:lumMod val="50000"/>
                  </a:schemeClr>
                </a:solidFill>
                <a:effectLst/>
                <a:latin typeface="+mn-lt"/>
                <a:cs typeface="Arial" panose="020B0604020202020204" pitchFamily="34" charset="0"/>
                <a:hlinkClick r:id="rId9"/>
              </a:rPr>
              <a:t>https://ieeexplore.ieee.org/document/9852462</a:t>
            </a:r>
            <a:endParaRPr lang="en-US" sz="1100" b="0" i="0">
              <a:solidFill>
                <a:schemeClr val="bg1">
                  <a:lumMod val="50000"/>
                </a:schemeClr>
              </a:solidFill>
              <a:effectLst/>
              <a:latin typeface="+mn-lt"/>
              <a:cs typeface="Arial" panose="020B0604020202020204" pitchFamily="34" charset="0"/>
            </a:endParaRPr>
          </a:p>
          <a:p>
            <a:pPr marL="342900" indent="-342900" algn="l">
              <a:buFont typeface="Arial" panose="020B0604020202020204" pitchFamily="34" charset="0"/>
              <a:buChar char="•"/>
            </a:pPr>
            <a:endParaRPr lang="en-US" sz="1100" b="0" i="0">
              <a:solidFill>
                <a:schemeClr val="bg1">
                  <a:lumMod val="50000"/>
                </a:schemeClr>
              </a:solidFill>
              <a:effectLst/>
              <a:latin typeface="+mn-lt"/>
              <a:cs typeface="Arial" panose="020B0604020202020204" pitchFamily="34" charset="0"/>
            </a:endParaRPr>
          </a:p>
          <a:p>
            <a:pPr marL="342900" indent="-342900" algn="l">
              <a:buFont typeface="Arial" panose="020B0604020202020204" pitchFamily="34" charset="0"/>
              <a:buChar char="•"/>
            </a:pPr>
            <a:r>
              <a:rPr lang="en-US" sz="1100" b="0" i="0">
                <a:solidFill>
                  <a:schemeClr val="bg1">
                    <a:lumMod val="50000"/>
                  </a:schemeClr>
                </a:solidFill>
                <a:effectLst/>
                <a:latin typeface="+mn-lt"/>
                <a:cs typeface="Arial" panose="020B0604020202020204" pitchFamily="34" charset="0"/>
              </a:rPr>
              <a:t>M. </a:t>
            </a:r>
            <a:r>
              <a:rPr lang="en-US" sz="1100" b="0" i="0" err="1">
                <a:solidFill>
                  <a:schemeClr val="bg1">
                    <a:lumMod val="50000"/>
                  </a:schemeClr>
                </a:solidFill>
                <a:effectLst/>
                <a:latin typeface="+mn-lt"/>
                <a:cs typeface="Arial" panose="020B0604020202020204" pitchFamily="34" charset="0"/>
              </a:rPr>
              <a:t>Soam</a:t>
            </a:r>
            <a:r>
              <a:rPr lang="en-US" sz="1100" b="0" i="0">
                <a:solidFill>
                  <a:schemeClr val="bg1">
                    <a:lumMod val="50000"/>
                  </a:schemeClr>
                </a:solidFill>
                <a:effectLst/>
                <a:latin typeface="+mn-lt"/>
                <a:cs typeface="Arial" panose="020B0604020202020204" pitchFamily="34" charset="0"/>
              </a:rPr>
              <a:t> and S. Thakur, "Next Word Prediction Using Deep Learning: A Comparative Study," 2022 12th International Conference on Cloud Computing, Data Science &amp; Engineering (Confluence), Noida, India, 2022, pp. 653-658, </a:t>
            </a:r>
            <a:r>
              <a:rPr lang="en-US" sz="1100" b="0" i="0" err="1">
                <a:solidFill>
                  <a:schemeClr val="bg1">
                    <a:lumMod val="50000"/>
                  </a:schemeClr>
                </a:solidFill>
                <a:effectLst/>
                <a:latin typeface="+mn-lt"/>
                <a:cs typeface="Arial" panose="020B0604020202020204" pitchFamily="34" charset="0"/>
              </a:rPr>
              <a:t>doi</a:t>
            </a:r>
            <a:r>
              <a:rPr lang="en-US" sz="1100" b="0" i="0">
                <a:solidFill>
                  <a:schemeClr val="bg1">
                    <a:lumMod val="50000"/>
                  </a:schemeClr>
                </a:solidFill>
                <a:effectLst/>
                <a:latin typeface="+mn-lt"/>
                <a:cs typeface="Arial" panose="020B0604020202020204" pitchFamily="34" charset="0"/>
              </a:rPr>
              <a:t>: 10.1109/Confluence52989.2022.9734151. https://ieeexplore.ieee.org/document/9734151</a:t>
            </a:r>
          </a:p>
          <a:p>
            <a:pPr marL="342900" indent="-342900" algn="l">
              <a:buFont typeface="Arial" panose="020B0604020202020204" pitchFamily="34" charset="0"/>
              <a:buChar char="•"/>
            </a:pPr>
            <a:endParaRPr lang="en-US" sz="900" b="0" i="0">
              <a:solidFill>
                <a:schemeClr val="bg1">
                  <a:lumMod val="50000"/>
                </a:schemeClr>
              </a:solidFill>
              <a:effectLst/>
              <a:latin typeface="+mn-lt"/>
              <a:cs typeface="Arial" panose="020B0604020202020204" pitchFamily="34" charset="0"/>
            </a:endParaRPr>
          </a:p>
        </p:txBody>
      </p:sp>
      <p:sp>
        <p:nvSpPr>
          <p:cNvPr id="35" name="TextBox 19">
            <a:extLst>
              <a:ext uri="{FF2B5EF4-FFF2-40B4-BE49-F238E27FC236}">
                <a16:creationId xmlns:a16="http://schemas.microsoft.com/office/drawing/2014/main" id="{B4A63C89-00B1-A797-FEF4-2F989EFCE95E}"/>
              </a:ext>
            </a:extLst>
          </p:cNvPr>
          <p:cNvSpPr txBox="1">
            <a:spLocks noChangeArrowheads="1"/>
          </p:cNvSpPr>
          <p:nvPr/>
        </p:nvSpPr>
        <p:spPr bwMode="auto">
          <a:xfrm>
            <a:off x="18150652" y="6003518"/>
            <a:ext cx="5015584" cy="497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05691" tIns="102846" rIns="205691" bIns="102846">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ctr">
              <a:lnSpc>
                <a:spcPct val="110000"/>
              </a:lnSpc>
            </a:pPr>
            <a:r>
              <a:rPr lang="en-US" sz="1800" b="1">
                <a:solidFill>
                  <a:schemeClr val="bg1">
                    <a:lumMod val="50000"/>
                  </a:schemeClr>
                </a:solidFill>
                <a:latin typeface="+mn-lt"/>
                <a:cs typeface="Arial" pitchFamily="34" charset="0"/>
              </a:rPr>
              <a:t>Layers of the model</a:t>
            </a:r>
          </a:p>
        </p:txBody>
      </p:sp>
      <p:sp>
        <p:nvSpPr>
          <p:cNvPr id="36" name="TextBox 19">
            <a:extLst>
              <a:ext uri="{FF2B5EF4-FFF2-40B4-BE49-F238E27FC236}">
                <a16:creationId xmlns:a16="http://schemas.microsoft.com/office/drawing/2014/main" id="{38DB567A-5FB2-576D-7F09-57812AC3C4B0}"/>
              </a:ext>
            </a:extLst>
          </p:cNvPr>
          <p:cNvSpPr txBox="1">
            <a:spLocks noChangeArrowheads="1"/>
          </p:cNvSpPr>
          <p:nvPr/>
        </p:nvSpPr>
        <p:spPr bwMode="auto">
          <a:xfrm>
            <a:off x="18150652" y="20469205"/>
            <a:ext cx="5015584" cy="497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05691" tIns="102846" rIns="205691" bIns="102846">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ctr">
              <a:lnSpc>
                <a:spcPct val="110000"/>
              </a:lnSpc>
            </a:pPr>
            <a:r>
              <a:rPr lang="en-US" sz="1800" b="1">
                <a:solidFill>
                  <a:schemeClr val="bg1">
                    <a:lumMod val="50000"/>
                  </a:schemeClr>
                </a:solidFill>
                <a:latin typeface="+mn-lt"/>
                <a:cs typeface="Arial" pitchFamily="34" charset="0"/>
              </a:rPr>
              <a:t>Training vs Validation loss</a:t>
            </a:r>
          </a:p>
        </p:txBody>
      </p:sp>
      <p:pic>
        <p:nvPicPr>
          <p:cNvPr id="38" name="Picture 37">
            <a:extLst>
              <a:ext uri="{FF2B5EF4-FFF2-40B4-BE49-F238E27FC236}">
                <a16:creationId xmlns:a16="http://schemas.microsoft.com/office/drawing/2014/main" id="{6932C202-BEE8-9257-ADBA-7AB4993751C9}"/>
              </a:ext>
            </a:extLst>
          </p:cNvPr>
          <p:cNvPicPr>
            <a:picLocks noChangeAspect="1"/>
          </p:cNvPicPr>
          <p:nvPr/>
        </p:nvPicPr>
        <p:blipFill>
          <a:blip r:embed="rId10"/>
          <a:stretch>
            <a:fillRect/>
          </a:stretch>
        </p:blipFill>
        <p:spPr>
          <a:xfrm>
            <a:off x="19076564" y="1941717"/>
            <a:ext cx="3163759" cy="4155721"/>
          </a:xfrm>
          <a:prstGeom prst="rect">
            <a:avLst/>
          </a:prstGeom>
        </p:spPr>
      </p:pic>
    </p:spTree>
    <p:extLst>
      <p:ext uri="{BB962C8B-B14F-4D97-AF65-F5344CB8AC3E}">
        <p14:creationId xmlns:p14="http://schemas.microsoft.com/office/powerpoint/2010/main" val="22557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C498E750-554E-4831-7E1B-30E189DF7DFF}"/>
              </a:ext>
            </a:extLst>
          </p:cNvPr>
          <p:cNvSpPr/>
          <p:nvPr/>
        </p:nvSpPr>
        <p:spPr bwMode="auto">
          <a:xfrm>
            <a:off x="5981700" y="6442821"/>
            <a:ext cx="5034279" cy="1287557"/>
          </a:xfrm>
          <a:prstGeom prst="flowChartAlternateProcess">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ot="0" spcFirstLastPara="0" vertOverflow="overflow" horzOverflow="overflow" vert="horz" wrap="square" lIns="205740" tIns="102870" rIns="205740" bIns="102870" numCol="1" spcCol="0" rtlCol="0" fromWordArt="0" anchor="t" anchorCtr="0" forceAA="0" compatLnSpc="1">
            <a:prstTxWarp prst="textNoShape">
              <a:avLst/>
            </a:prstTxWarp>
            <a:noAutofit/>
          </a:bodyPr>
          <a:lstStyle/>
          <a:p>
            <a:pPr defTabSz="10583468"/>
            <a:r>
              <a:rPr lang="en-US" sz="3600">
                <a:solidFill>
                  <a:schemeClr val="tx1"/>
                </a:solidFill>
                <a:latin typeface="Arial" charset="0"/>
              </a:rPr>
              <a:t>Token: ‘Elizabeth’</a:t>
            </a:r>
          </a:p>
          <a:p>
            <a:pPr defTabSz="10583468"/>
            <a:r>
              <a:rPr lang="en-US" sz="3600">
                <a:solidFill>
                  <a:schemeClr val="tx1"/>
                </a:solidFill>
                <a:latin typeface="Arial" charset="0"/>
              </a:rPr>
              <a:t>Numeric rep: 181</a:t>
            </a:r>
            <a:endParaRPr lang="en-IN" sz="3600">
              <a:solidFill>
                <a:schemeClr val="tx1"/>
              </a:solidFill>
              <a:latin typeface="Arial" charset="0"/>
            </a:endParaRPr>
          </a:p>
        </p:txBody>
      </p:sp>
      <p:sp>
        <p:nvSpPr>
          <p:cNvPr id="5" name="Flowchart: Alternate Process 4">
            <a:extLst>
              <a:ext uri="{FF2B5EF4-FFF2-40B4-BE49-F238E27FC236}">
                <a16:creationId xmlns:a16="http://schemas.microsoft.com/office/drawing/2014/main" id="{E7C66070-7C7F-4A26-F1F0-CEF504126710}"/>
              </a:ext>
            </a:extLst>
          </p:cNvPr>
          <p:cNvSpPr/>
          <p:nvPr/>
        </p:nvSpPr>
        <p:spPr bwMode="auto">
          <a:xfrm>
            <a:off x="21261515" y="6462095"/>
            <a:ext cx="4347099" cy="1287557"/>
          </a:xfrm>
          <a:prstGeom prst="flowChartAlternateProcess">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ot="0" spcFirstLastPara="0" vertOverflow="overflow" horzOverflow="overflow" vert="horz" wrap="square" lIns="205740" tIns="102870" rIns="205740" bIns="102870" numCol="1" spcCol="0" rtlCol="0" fromWordArt="0" anchor="t" anchorCtr="0" forceAA="0" compatLnSpc="1">
            <a:prstTxWarp prst="textNoShape">
              <a:avLst/>
            </a:prstTxWarp>
            <a:noAutofit/>
          </a:bodyPr>
          <a:lstStyle/>
          <a:p>
            <a:pPr defTabSz="10583468"/>
            <a:r>
              <a:rPr lang="en-US" sz="3600">
                <a:solidFill>
                  <a:srgbClr val="000000"/>
                </a:solidFill>
                <a:latin typeface="Arial" panose="020B0604020202020204" pitchFamily="34" charset="0"/>
                <a:ea typeface="Arial" panose="020B0604020202020204" pitchFamily="34" charset="0"/>
                <a:cs typeface="Arial" panose="020B0604020202020204" pitchFamily="34" charset="0"/>
              </a:rPr>
              <a:t>Token: ‘</a:t>
            </a:r>
            <a:r>
              <a:rPr lang="en-US" sz="3600">
                <a:solidFill>
                  <a:schemeClr val="tx1"/>
                </a:solidFill>
                <a:latin typeface="Arial" charset="0"/>
              </a:rPr>
              <a:t>he’</a:t>
            </a:r>
          </a:p>
          <a:p>
            <a:pPr defTabSz="10583468"/>
            <a:r>
              <a:rPr lang="en-US" sz="3600">
                <a:solidFill>
                  <a:srgbClr val="000000"/>
                </a:solidFill>
                <a:latin typeface="Arial" panose="020B0604020202020204" pitchFamily="34" charset="0"/>
                <a:ea typeface="Arial" panose="020B0604020202020204" pitchFamily="34" charset="0"/>
                <a:cs typeface="Arial" panose="020B0604020202020204" pitchFamily="34" charset="0"/>
              </a:rPr>
              <a:t>Numeric rep: </a:t>
            </a:r>
            <a:r>
              <a:rPr lang="en-IN" sz="3600">
                <a:solidFill>
                  <a:schemeClr val="tx1"/>
                </a:solidFill>
                <a:latin typeface="Arial" charset="0"/>
              </a:rPr>
              <a:t>298</a:t>
            </a:r>
          </a:p>
        </p:txBody>
      </p:sp>
      <p:sp>
        <p:nvSpPr>
          <p:cNvPr id="6" name="Flowchart: Alternate Process 5">
            <a:extLst>
              <a:ext uri="{FF2B5EF4-FFF2-40B4-BE49-F238E27FC236}">
                <a16:creationId xmlns:a16="http://schemas.microsoft.com/office/drawing/2014/main" id="{ED74D4D9-2BBB-4243-5FFC-B7F8185ABC29}"/>
              </a:ext>
            </a:extLst>
          </p:cNvPr>
          <p:cNvSpPr/>
          <p:nvPr/>
        </p:nvSpPr>
        <p:spPr bwMode="auto">
          <a:xfrm>
            <a:off x="16178836" y="6417644"/>
            <a:ext cx="4347099" cy="1287557"/>
          </a:xfrm>
          <a:prstGeom prst="flowChartAlternateProcess">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ot="0" spcFirstLastPara="0" vertOverflow="overflow" horzOverflow="overflow" vert="horz" wrap="square" lIns="205740" tIns="102870" rIns="205740" bIns="102870" numCol="1" spcCol="0" rtlCol="0" fromWordArt="0" anchor="t" anchorCtr="0" forceAA="0" compatLnSpc="1">
            <a:prstTxWarp prst="textNoShape">
              <a:avLst/>
            </a:prstTxWarp>
            <a:noAutofit/>
          </a:bodyPr>
          <a:lstStyle/>
          <a:p>
            <a:pPr defTabSz="10583468"/>
            <a:r>
              <a:rPr lang="en-US" sz="3600">
                <a:solidFill>
                  <a:schemeClr val="tx1"/>
                </a:solidFill>
                <a:latin typeface="Arial" charset="0"/>
              </a:rPr>
              <a:t>Token: ‘that’</a:t>
            </a:r>
          </a:p>
          <a:p>
            <a:pPr defTabSz="10583468"/>
            <a:r>
              <a:rPr lang="en-US" sz="3600">
                <a:solidFill>
                  <a:schemeClr val="tx1"/>
                </a:solidFill>
                <a:latin typeface="Arial" charset="0"/>
              </a:rPr>
              <a:t>Numeric rep: 1000</a:t>
            </a:r>
            <a:endParaRPr lang="en-IN" sz="3600">
              <a:solidFill>
                <a:schemeClr val="tx1"/>
              </a:solidFill>
              <a:latin typeface="Arial" charset="0"/>
            </a:endParaRPr>
          </a:p>
        </p:txBody>
      </p:sp>
      <p:sp>
        <p:nvSpPr>
          <p:cNvPr id="7" name="Flowchart: Alternate Process 6">
            <a:extLst>
              <a:ext uri="{FF2B5EF4-FFF2-40B4-BE49-F238E27FC236}">
                <a16:creationId xmlns:a16="http://schemas.microsoft.com/office/drawing/2014/main" id="{DB60F86B-27B8-3129-9936-DFDC19644588}"/>
              </a:ext>
            </a:extLst>
          </p:cNvPr>
          <p:cNvSpPr/>
          <p:nvPr/>
        </p:nvSpPr>
        <p:spPr bwMode="auto">
          <a:xfrm>
            <a:off x="11423859" y="6462095"/>
            <a:ext cx="4347102" cy="1287557"/>
          </a:xfrm>
          <a:prstGeom prst="flowChartAlternateProcess">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ot="0" spcFirstLastPara="0" vertOverflow="overflow" horzOverflow="overflow" vert="horz" wrap="square" lIns="205740" tIns="102870" rIns="205740" bIns="102870" numCol="1" spcCol="0" rtlCol="0" fromWordArt="0" anchor="t" anchorCtr="0" forceAA="0" compatLnSpc="1">
            <a:prstTxWarp prst="textNoShape">
              <a:avLst/>
            </a:prstTxWarp>
            <a:noAutofit/>
          </a:bodyPr>
          <a:lstStyle/>
          <a:p>
            <a:pPr defTabSz="10583468"/>
            <a:r>
              <a:rPr lang="en-US" sz="3600">
                <a:solidFill>
                  <a:schemeClr val="tx1"/>
                </a:solidFill>
                <a:latin typeface="Arial" charset="0"/>
              </a:rPr>
              <a:t>Token: ‘allowed’</a:t>
            </a:r>
          </a:p>
          <a:p>
            <a:pPr defTabSz="10583468"/>
            <a:r>
              <a:rPr lang="en-US" sz="3600">
                <a:solidFill>
                  <a:schemeClr val="tx1"/>
                </a:solidFill>
                <a:latin typeface="Arial" charset="0"/>
              </a:rPr>
              <a:t>Numeric rep: 390</a:t>
            </a:r>
            <a:endParaRPr lang="en-IN" sz="3600">
              <a:solidFill>
                <a:schemeClr val="tx1"/>
              </a:solidFill>
              <a:latin typeface="Arial" charset="0"/>
            </a:endParaRPr>
          </a:p>
        </p:txBody>
      </p:sp>
      <p:sp>
        <p:nvSpPr>
          <p:cNvPr id="8" name="Left Brace 7">
            <a:extLst>
              <a:ext uri="{FF2B5EF4-FFF2-40B4-BE49-F238E27FC236}">
                <a16:creationId xmlns:a16="http://schemas.microsoft.com/office/drawing/2014/main" id="{256E6641-DB11-B08D-F3F3-E28C737577E9}"/>
              </a:ext>
            </a:extLst>
          </p:cNvPr>
          <p:cNvSpPr/>
          <p:nvPr/>
        </p:nvSpPr>
        <p:spPr bwMode="auto">
          <a:xfrm rot="16200000">
            <a:off x="12918638" y="1140264"/>
            <a:ext cx="670364" cy="14544239"/>
          </a:xfrm>
          <a:prstGeom prst="leftBrace">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205740" tIns="102870" rIns="205740" bIns="102870" numCol="1" spcCol="0" rtlCol="0" fromWordArt="0" anchor="t" anchorCtr="0" forceAA="0" compatLnSpc="1">
            <a:prstTxWarp prst="textNoShape">
              <a:avLst/>
            </a:prstTxWarp>
            <a:noAutofit/>
          </a:bodyPr>
          <a:lstStyle/>
          <a:p>
            <a:pPr defTabSz="10583468"/>
            <a:endParaRPr lang="en-IN" sz="8550">
              <a:latin typeface="Arial" charset="0"/>
            </a:endParaRPr>
          </a:p>
        </p:txBody>
      </p:sp>
      <p:sp>
        <p:nvSpPr>
          <p:cNvPr id="9" name="Left Brace 8">
            <a:extLst>
              <a:ext uri="{FF2B5EF4-FFF2-40B4-BE49-F238E27FC236}">
                <a16:creationId xmlns:a16="http://schemas.microsoft.com/office/drawing/2014/main" id="{808153A0-8208-0679-B6C7-A3ED47DDBCDF}"/>
              </a:ext>
            </a:extLst>
          </p:cNvPr>
          <p:cNvSpPr/>
          <p:nvPr/>
        </p:nvSpPr>
        <p:spPr bwMode="auto">
          <a:xfrm rot="16200000">
            <a:off x="23143819" y="6282769"/>
            <a:ext cx="582496" cy="4347096"/>
          </a:xfrm>
          <a:prstGeom prst="leftBrace">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205740" tIns="102870" rIns="205740" bIns="102870" numCol="1" spcCol="0" rtlCol="0" fromWordArt="0" anchor="t" anchorCtr="0" forceAA="0" compatLnSpc="1">
            <a:prstTxWarp prst="textNoShape">
              <a:avLst/>
            </a:prstTxWarp>
            <a:noAutofit/>
          </a:bodyPr>
          <a:lstStyle/>
          <a:p>
            <a:pPr defTabSz="10583468"/>
            <a:endParaRPr lang="en-IN" sz="8550">
              <a:latin typeface="Arial" charset="0"/>
            </a:endParaRPr>
          </a:p>
        </p:txBody>
      </p:sp>
      <p:sp>
        <p:nvSpPr>
          <p:cNvPr id="10" name="TextBox 9">
            <a:extLst>
              <a:ext uri="{FF2B5EF4-FFF2-40B4-BE49-F238E27FC236}">
                <a16:creationId xmlns:a16="http://schemas.microsoft.com/office/drawing/2014/main" id="{CDED50CA-F407-2220-0BAC-994C38C93733}"/>
              </a:ext>
            </a:extLst>
          </p:cNvPr>
          <p:cNvSpPr txBox="1"/>
          <p:nvPr/>
        </p:nvSpPr>
        <p:spPr>
          <a:xfrm>
            <a:off x="12839700" y="8781012"/>
            <a:ext cx="833883" cy="677108"/>
          </a:xfrm>
          <a:prstGeom prst="rect">
            <a:avLst/>
          </a:prstGeom>
          <a:noFill/>
        </p:spPr>
        <p:txBody>
          <a:bodyPr wrap="none" rtlCol="0">
            <a:spAutoFit/>
          </a:bodyPr>
          <a:lstStyle/>
          <a:p>
            <a:r>
              <a:rPr lang="en-US"/>
              <a:t>(X)</a:t>
            </a:r>
            <a:endParaRPr lang="en-IN"/>
          </a:p>
        </p:txBody>
      </p:sp>
      <p:sp>
        <p:nvSpPr>
          <p:cNvPr id="11" name="TextBox 10">
            <a:extLst>
              <a:ext uri="{FF2B5EF4-FFF2-40B4-BE49-F238E27FC236}">
                <a16:creationId xmlns:a16="http://schemas.microsoft.com/office/drawing/2014/main" id="{BF4E88E5-6DFE-75AD-055B-63F4D277252B}"/>
              </a:ext>
            </a:extLst>
          </p:cNvPr>
          <p:cNvSpPr txBox="1"/>
          <p:nvPr/>
        </p:nvSpPr>
        <p:spPr>
          <a:xfrm>
            <a:off x="23171311" y="8688557"/>
            <a:ext cx="752129" cy="677108"/>
          </a:xfrm>
          <a:prstGeom prst="rect">
            <a:avLst/>
          </a:prstGeom>
          <a:noFill/>
        </p:spPr>
        <p:txBody>
          <a:bodyPr wrap="none" rtlCol="0">
            <a:spAutoFit/>
          </a:bodyPr>
          <a:lstStyle/>
          <a:p>
            <a:r>
              <a:rPr lang="en-US"/>
              <a:t>(y)</a:t>
            </a:r>
            <a:endParaRPr lang="en-IN"/>
          </a:p>
        </p:txBody>
      </p:sp>
    </p:spTree>
    <p:extLst>
      <p:ext uri="{BB962C8B-B14F-4D97-AF65-F5344CB8AC3E}">
        <p14:creationId xmlns:p14="http://schemas.microsoft.com/office/powerpoint/2010/main" val="4015752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4" name="Flowchart: Terminator 3">
            <a:extLst>
              <a:ext uri="{FF2B5EF4-FFF2-40B4-BE49-F238E27FC236}">
                <a16:creationId xmlns:a16="http://schemas.microsoft.com/office/drawing/2014/main" id="{E0AAEA7F-72FE-909B-1CFB-BEB3B5153E7C}"/>
              </a:ext>
            </a:extLst>
          </p:cNvPr>
          <p:cNvSpPr/>
          <p:nvPr/>
        </p:nvSpPr>
        <p:spPr bwMode="auto">
          <a:xfrm>
            <a:off x="6172200" y="6023642"/>
            <a:ext cx="18688050" cy="3429000"/>
          </a:xfrm>
          <a:prstGeom prst="flowChartTerminator">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18900000" scaled="1"/>
            <a:tileRect/>
          </a:grad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205740" tIns="102870" rIns="205740" bIns="102870" numCol="1" rtlCol="0" anchor="t" anchorCtr="0" compatLnSpc="1">
            <a:prstTxWarp prst="textNoShape">
              <a:avLst/>
            </a:prstTxWarp>
          </a:bodyPr>
          <a:lstStyle/>
          <a:p>
            <a:pPr defTabSz="10583468"/>
            <a:endParaRPr lang="en-IN" sz="8550">
              <a:solidFill>
                <a:schemeClr val="tx1"/>
              </a:solidFill>
              <a:latin typeface="Arial" charset="0"/>
            </a:endParaRPr>
          </a:p>
        </p:txBody>
      </p:sp>
      <p:sp>
        <p:nvSpPr>
          <p:cNvPr id="5" name="Flowchart: Terminator 4">
            <a:extLst>
              <a:ext uri="{FF2B5EF4-FFF2-40B4-BE49-F238E27FC236}">
                <a16:creationId xmlns:a16="http://schemas.microsoft.com/office/drawing/2014/main" id="{5B95BEF1-089B-278E-6FDD-F59B75438723}"/>
              </a:ext>
            </a:extLst>
          </p:cNvPr>
          <p:cNvSpPr/>
          <p:nvPr/>
        </p:nvSpPr>
        <p:spPr bwMode="auto">
          <a:xfrm>
            <a:off x="6343648" y="6210488"/>
            <a:ext cx="18267722" cy="3021987"/>
          </a:xfrm>
          <a:prstGeom prst="flowChartTerminator">
            <a:avLst/>
          </a:prstGeom>
          <a:solidFill>
            <a:schemeClr val="bg1"/>
          </a:solid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205740" tIns="102870" rIns="205740" bIns="102870" numCol="1" rtlCol="0" anchor="t" anchorCtr="0" compatLnSpc="1">
            <a:prstTxWarp prst="textNoShape">
              <a:avLst/>
            </a:prstTxWarp>
          </a:bodyPr>
          <a:lstStyle/>
          <a:p>
            <a:pPr algn="ctr" defTabSz="10583468"/>
            <a:r>
              <a:rPr lang="en-US" sz="5400" b="1">
                <a:solidFill>
                  <a:schemeClr val="tx1"/>
                </a:solidFill>
                <a:latin typeface="Arial" charset="0"/>
              </a:rPr>
              <a:t>Methodology</a:t>
            </a:r>
          </a:p>
          <a:p>
            <a:pPr algn="ctr" defTabSz="10583468"/>
            <a:r>
              <a:rPr lang="en-US" sz="5400">
                <a:solidFill>
                  <a:schemeClr val="tx1"/>
                </a:solidFill>
                <a:latin typeface="Arial" charset="0"/>
              </a:rPr>
              <a:t>Data cleaning, RNN Layers, Training</a:t>
            </a:r>
          </a:p>
        </p:txBody>
      </p:sp>
      <p:sp>
        <p:nvSpPr>
          <p:cNvPr id="6" name="Arrow: Down 5">
            <a:extLst>
              <a:ext uri="{FF2B5EF4-FFF2-40B4-BE49-F238E27FC236}">
                <a16:creationId xmlns:a16="http://schemas.microsoft.com/office/drawing/2014/main" id="{4974BEEF-400D-5DDA-AC14-F0F945609CAC}"/>
              </a:ext>
            </a:extLst>
          </p:cNvPr>
          <p:cNvSpPr/>
          <p:nvPr/>
        </p:nvSpPr>
        <p:spPr bwMode="auto">
          <a:xfrm>
            <a:off x="14667270" y="4439375"/>
            <a:ext cx="1200150" cy="1584273"/>
          </a:xfrm>
          <a:prstGeom prst="downArrow">
            <a:avLst/>
          </a:prstGeom>
          <a:solidFill>
            <a:schemeClr val="accent6"/>
          </a:solidFill>
          <a:ln w="9525" cap="flat" cmpd="sng" algn="ctr">
            <a:solidFill>
              <a:schemeClr val="accent6"/>
            </a:solidFill>
            <a:prstDash val="solid"/>
            <a:round/>
            <a:headEnd type="none" w="med" len="med"/>
            <a:tailEnd type="none" w="med" len="med"/>
          </a:ln>
          <a:effectLst/>
        </p:spPr>
        <p:txBody>
          <a:bodyPr vert="horz" wrap="square" lIns="205740" tIns="102870" rIns="205740" bIns="102870" numCol="1" rtlCol="0" anchor="t" anchorCtr="0" compatLnSpc="1">
            <a:prstTxWarp prst="textNoShape">
              <a:avLst/>
            </a:prstTxWarp>
          </a:bodyPr>
          <a:lstStyle/>
          <a:p>
            <a:pPr defTabSz="10583468"/>
            <a:endParaRPr lang="en-IN" sz="8550">
              <a:latin typeface="Arial" charset="0"/>
            </a:endParaRPr>
          </a:p>
        </p:txBody>
      </p:sp>
      <p:sp>
        <p:nvSpPr>
          <p:cNvPr id="7" name="Arrow: Down 6">
            <a:extLst>
              <a:ext uri="{FF2B5EF4-FFF2-40B4-BE49-F238E27FC236}">
                <a16:creationId xmlns:a16="http://schemas.microsoft.com/office/drawing/2014/main" id="{A2C45D44-5B4E-1B54-8F9B-59D3FBA1337E}"/>
              </a:ext>
            </a:extLst>
          </p:cNvPr>
          <p:cNvSpPr/>
          <p:nvPr/>
        </p:nvSpPr>
        <p:spPr bwMode="auto">
          <a:xfrm>
            <a:off x="14667270" y="9403923"/>
            <a:ext cx="1200150" cy="1584273"/>
          </a:xfrm>
          <a:prstGeom prst="downArrow">
            <a:avLst/>
          </a:prstGeom>
          <a:solidFill>
            <a:schemeClr val="accent6"/>
          </a:solidFill>
          <a:ln w="9525" cap="flat" cmpd="sng" algn="ctr">
            <a:solidFill>
              <a:schemeClr val="accent6"/>
            </a:solidFill>
            <a:prstDash val="solid"/>
            <a:round/>
            <a:headEnd type="none" w="med" len="med"/>
            <a:tailEnd type="none" w="med" len="med"/>
          </a:ln>
          <a:effectLst/>
        </p:spPr>
        <p:txBody>
          <a:bodyPr vert="horz" wrap="square" lIns="205740" tIns="102870" rIns="205740" bIns="102870" numCol="1" rtlCol="0" anchor="t" anchorCtr="0" compatLnSpc="1">
            <a:prstTxWarp prst="textNoShape">
              <a:avLst/>
            </a:prstTxWarp>
          </a:bodyPr>
          <a:lstStyle/>
          <a:p>
            <a:pPr defTabSz="10583468"/>
            <a:endParaRPr lang="en-IN" sz="8550">
              <a:latin typeface="Arial" charset="0"/>
            </a:endParaRPr>
          </a:p>
        </p:txBody>
      </p:sp>
      <p:sp>
        <p:nvSpPr>
          <p:cNvPr id="8" name="Arrow: Down 7">
            <a:extLst>
              <a:ext uri="{FF2B5EF4-FFF2-40B4-BE49-F238E27FC236}">
                <a16:creationId xmlns:a16="http://schemas.microsoft.com/office/drawing/2014/main" id="{60E94ED3-1EEB-B495-1FC8-C26A799BE976}"/>
              </a:ext>
            </a:extLst>
          </p:cNvPr>
          <p:cNvSpPr/>
          <p:nvPr/>
        </p:nvSpPr>
        <p:spPr bwMode="auto">
          <a:xfrm>
            <a:off x="14667270" y="14352560"/>
            <a:ext cx="1200150" cy="1584273"/>
          </a:xfrm>
          <a:prstGeom prst="downArrow">
            <a:avLst/>
          </a:prstGeom>
          <a:solidFill>
            <a:schemeClr val="accent6"/>
          </a:solidFill>
          <a:ln w="9525" cap="flat" cmpd="sng" algn="ctr">
            <a:solidFill>
              <a:schemeClr val="accent6"/>
            </a:solidFill>
            <a:prstDash val="solid"/>
            <a:round/>
            <a:headEnd type="none" w="med" len="med"/>
            <a:tailEnd type="none" w="med" len="med"/>
          </a:ln>
          <a:effectLst/>
        </p:spPr>
        <p:txBody>
          <a:bodyPr vert="horz" wrap="square" lIns="205740" tIns="102870" rIns="205740" bIns="102870" numCol="1" rtlCol="0" anchor="t" anchorCtr="0" compatLnSpc="1">
            <a:prstTxWarp prst="textNoShape">
              <a:avLst/>
            </a:prstTxWarp>
          </a:bodyPr>
          <a:lstStyle/>
          <a:p>
            <a:pPr defTabSz="10583468"/>
            <a:endParaRPr lang="en-IN" sz="8550">
              <a:latin typeface="Arial" charset="0"/>
            </a:endParaRPr>
          </a:p>
        </p:txBody>
      </p:sp>
      <p:sp>
        <p:nvSpPr>
          <p:cNvPr id="9" name="Flowchart: Terminator 8">
            <a:extLst>
              <a:ext uri="{FF2B5EF4-FFF2-40B4-BE49-F238E27FC236}">
                <a16:creationId xmlns:a16="http://schemas.microsoft.com/office/drawing/2014/main" id="{764F1184-168E-D14F-A01D-B967FAE4CF70}"/>
              </a:ext>
            </a:extLst>
          </p:cNvPr>
          <p:cNvSpPr/>
          <p:nvPr/>
        </p:nvSpPr>
        <p:spPr bwMode="auto">
          <a:xfrm>
            <a:off x="6172200" y="1148283"/>
            <a:ext cx="18688050" cy="3429000"/>
          </a:xfrm>
          <a:prstGeom prst="flowChartTerminator">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18900000" scaled="1"/>
            <a:tileRect/>
          </a:grad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205740" tIns="102870" rIns="205740" bIns="102870" numCol="1" rtlCol="0" anchor="t" anchorCtr="0" compatLnSpc="1">
            <a:prstTxWarp prst="textNoShape">
              <a:avLst/>
            </a:prstTxWarp>
          </a:bodyPr>
          <a:lstStyle/>
          <a:p>
            <a:pPr defTabSz="10583468"/>
            <a:endParaRPr lang="en-IN" sz="8550">
              <a:solidFill>
                <a:schemeClr val="tx1"/>
              </a:solidFill>
              <a:latin typeface="Arial" charset="0"/>
            </a:endParaRPr>
          </a:p>
        </p:txBody>
      </p:sp>
      <p:sp>
        <p:nvSpPr>
          <p:cNvPr id="10" name="Flowchart: Terminator 9">
            <a:extLst>
              <a:ext uri="{FF2B5EF4-FFF2-40B4-BE49-F238E27FC236}">
                <a16:creationId xmlns:a16="http://schemas.microsoft.com/office/drawing/2014/main" id="{5A4F0DDE-B3C6-2DB7-9337-AA8965D534C8}"/>
              </a:ext>
            </a:extLst>
          </p:cNvPr>
          <p:cNvSpPr/>
          <p:nvPr/>
        </p:nvSpPr>
        <p:spPr bwMode="auto">
          <a:xfrm>
            <a:off x="6343648" y="1335129"/>
            <a:ext cx="18267722" cy="3021987"/>
          </a:xfrm>
          <a:prstGeom prst="flowChartTerminator">
            <a:avLst/>
          </a:prstGeom>
          <a:solidFill>
            <a:schemeClr val="bg1"/>
          </a:solid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205740" tIns="102870" rIns="205740" bIns="102870" numCol="1" rtlCol="0" anchor="t" anchorCtr="0" compatLnSpc="1">
            <a:prstTxWarp prst="textNoShape">
              <a:avLst/>
            </a:prstTxWarp>
          </a:bodyPr>
          <a:lstStyle/>
          <a:p>
            <a:pPr algn="ctr" defTabSz="10583468"/>
            <a:r>
              <a:rPr lang="en-US" sz="5400" b="1">
                <a:solidFill>
                  <a:schemeClr val="tx1"/>
                </a:solidFill>
                <a:latin typeface="Arial" charset="0"/>
              </a:rPr>
              <a:t>Problem Statement</a:t>
            </a:r>
          </a:p>
          <a:p>
            <a:pPr algn="ctr" defTabSz="10583468"/>
            <a:r>
              <a:rPr lang="en-IN" sz="5400">
                <a:solidFill>
                  <a:schemeClr val="tx1"/>
                </a:solidFill>
                <a:latin typeface="Arial" charset="0"/>
              </a:rPr>
              <a:t>About the problem and dataset description </a:t>
            </a:r>
          </a:p>
        </p:txBody>
      </p:sp>
      <p:sp>
        <p:nvSpPr>
          <p:cNvPr id="11" name="Flowchart: Terminator 10">
            <a:extLst>
              <a:ext uri="{FF2B5EF4-FFF2-40B4-BE49-F238E27FC236}">
                <a16:creationId xmlns:a16="http://schemas.microsoft.com/office/drawing/2014/main" id="{4946E3E4-2FB0-C5D6-0BA5-ACF85F2CAEF6}"/>
              </a:ext>
            </a:extLst>
          </p:cNvPr>
          <p:cNvSpPr/>
          <p:nvPr/>
        </p:nvSpPr>
        <p:spPr bwMode="auto">
          <a:xfrm>
            <a:off x="6172200" y="10972800"/>
            <a:ext cx="18688050" cy="3429000"/>
          </a:xfrm>
          <a:prstGeom prst="flowChartTerminator">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18900000" scaled="1"/>
            <a:tileRect/>
          </a:grad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205740" tIns="102870" rIns="205740" bIns="102870" numCol="1" rtlCol="0" anchor="t" anchorCtr="0" compatLnSpc="1">
            <a:prstTxWarp prst="textNoShape">
              <a:avLst/>
            </a:prstTxWarp>
          </a:bodyPr>
          <a:lstStyle/>
          <a:p>
            <a:pPr defTabSz="10583468"/>
            <a:endParaRPr lang="en-IN" sz="8550">
              <a:solidFill>
                <a:schemeClr val="tx1"/>
              </a:solidFill>
              <a:latin typeface="Arial" charset="0"/>
            </a:endParaRPr>
          </a:p>
        </p:txBody>
      </p:sp>
      <p:sp>
        <p:nvSpPr>
          <p:cNvPr id="12" name="Flowchart: Terminator 11">
            <a:extLst>
              <a:ext uri="{FF2B5EF4-FFF2-40B4-BE49-F238E27FC236}">
                <a16:creationId xmlns:a16="http://schemas.microsoft.com/office/drawing/2014/main" id="{3694F0A0-08CF-D0C6-2595-C3E5BEE6ED88}"/>
              </a:ext>
            </a:extLst>
          </p:cNvPr>
          <p:cNvSpPr/>
          <p:nvPr/>
        </p:nvSpPr>
        <p:spPr bwMode="auto">
          <a:xfrm>
            <a:off x="6343648" y="11159646"/>
            <a:ext cx="18267722" cy="3021987"/>
          </a:xfrm>
          <a:prstGeom prst="flowChartTerminator">
            <a:avLst/>
          </a:prstGeom>
          <a:solidFill>
            <a:schemeClr val="bg1"/>
          </a:solid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205740" tIns="102870" rIns="205740" bIns="102870" numCol="1" rtlCol="0" anchor="t" anchorCtr="0" compatLnSpc="1">
            <a:prstTxWarp prst="textNoShape">
              <a:avLst/>
            </a:prstTxWarp>
          </a:bodyPr>
          <a:lstStyle/>
          <a:p>
            <a:pPr algn="ctr" defTabSz="10583468"/>
            <a:r>
              <a:rPr lang="en-US" sz="5400" b="1">
                <a:solidFill>
                  <a:schemeClr val="tx1"/>
                </a:solidFill>
                <a:latin typeface="Arial" charset="0"/>
              </a:rPr>
              <a:t>Evaluation &amp; Conclusion</a:t>
            </a:r>
          </a:p>
          <a:p>
            <a:pPr algn="ctr" defTabSz="10583468"/>
            <a:r>
              <a:rPr lang="en-IN" sz="5400">
                <a:solidFill>
                  <a:schemeClr val="tx1"/>
                </a:solidFill>
                <a:latin typeface="Arial" charset="0"/>
              </a:rPr>
              <a:t>Accuracy + Validation Accuracy, Prediction</a:t>
            </a:r>
          </a:p>
        </p:txBody>
      </p:sp>
      <p:sp>
        <p:nvSpPr>
          <p:cNvPr id="13" name="Flowchart: Terminator 12">
            <a:extLst>
              <a:ext uri="{FF2B5EF4-FFF2-40B4-BE49-F238E27FC236}">
                <a16:creationId xmlns:a16="http://schemas.microsoft.com/office/drawing/2014/main" id="{BD0AFDCF-C63E-7BEE-390C-CA98B83A87EB}"/>
              </a:ext>
            </a:extLst>
          </p:cNvPr>
          <p:cNvSpPr/>
          <p:nvPr/>
        </p:nvSpPr>
        <p:spPr bwMode="auto">
          <a:xfrm>
            <a:off x="6421078" y="15920915"/>
            <a:ext cx="18688050" cy="3429000"/>
          </a:xfrm>
          <a:prstGeom prst="flowChartTerminator">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18900000" scaled="1"/>
            <a:tileRect/>
          </a:grad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205740" tIns="102870" rIns="205740" bIns="102870" numCol="1" rtlCol="0" anchor="t" anchorCtr="0" compatLnSpc="1">
            <a:prstTxWarp prst="textNoShape">
              <a:avLst/>
            </a:prstTxWarp>
          </a:bodyPr>
          <a:lstStyle/>
          <a:p>
            <a:pPr defTabSz="10583468"/>
            <a:endParaRPr lang="en-IN" sz="8550">
              <a:solidFill>
                <a:schemeClr val="tx1"/>
              </a:solidFill>
              <a:latin typeface="Arial" charset="0"/>
            </a:endParaRPr>
          </a:p>
        </p:txBody>
      </p:sp>
      <p:sp>
        <p:nvSpPr>
          <p:cNvPr id="14" name="Flowchart: Terminator 13">
            <a:extLst>
              <a:ext uri="{FF2B5EF4-FFF2-40B4-BE49-F238E27FC236}">
                <a16:creationId xmlns:a16="http://schemas.microsoft.com/office/drawing/2014/main" id="{F39EBC09-4A26-09FC-EB3B-4DDCC639D3C9}"/>
              </a:ext>
            </a:extLst>
          </p:cNvPr>
          <p:cNvSpPr/>
          <p:nvPr/>
        </p:nvSpPr>
        <p:spPr bwMode="auto">
          <a:xfrm>
            <a:off x="6592528" y="16107761"/>
            <a:ext cx="18267722" cy="3021987"/>
          </a:xfrm>
          <a:prstGeom prst="flowChartTerminator">
            <a:avLst/>
          </a:prstGeom>
          <a:solidFill>
            <a:schemeClr val="bg1"/>
          </a:solid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205740" tIns="102870" rIns="205740" bIns="102870" numCol="1" rtlCol="0" anchor="t" anchorCtr="0" compatLnSpc="1">
            <a:prstTxWarp prst="textNoShape">
              <a:avLst/>
            </a:prstTxWarp>
          </a:bodyPr>
          <a:lstStyle/>
          <a:p>
            <a:pPr algn="ctr" defTabSz="10583468"/>
            <a:r>
              <a:rPr lang="en-US" sz="5400" b="1">
                <a:solidFill>
                  <a:schemeClr val="tx1"/>
                </a:solidFill>
                <a:latin typeface="Arial" charset="0"/>
              </a:rPr>
              <a:t>Additional Research</a:t>
            </a:r>
          </a:p>
          <a:p>
            <a:pPr algn="ctr" defTabSz="10583468"/>
            <a:r>
              <a:rPr lang="en-US" sz="5400">
                <a:solidFill>
                  <a:schemeClr val="tx1"/>
                </a:solidFill>
                <a:latin typeface="Arial" charset="0"/>
              </a:rPr>
              <a:t>Mixed model approach with LSTM</a:t>
            </a:r>
            <a:endParaRPr lang="en-IN" sz="5400">
              <a:solidFill>
                <a:schemeClr val="tx1"/>
              </a:solidFill>
              <a:latin typeface="Arial" charset="0"/>
            </a:endParaRPr>
          </a:p>
        </p:txBody>
      </p:sp>
    </p:spTree>
    <p:extLst>
      <p:ext uri="{BB962C8B-B14F-4D97-AF65-F5344CB8AC3E}">
        <p14:creationId xmlns:p14="http://schemas.microsoft.com/office/powerpoint/2010/main" val="1380943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Terminator 3">
            <a:extLst>
              <a:ext uri="{FF2B5EF4-FFF2-40B4-BE49-F238E27FC236}">
                <a16:creationId xmlns:a16="http://schemas.microsoft.com/office/drawing/2014/main" id="{62D4AC41-B181-D738-A2B8-A23242DC211A}"/>
              </a:ext>
            </a:extLst>
          </p:cNvPr>
          <p:cNvSpPr/>
          <p:nvPr/>
        </p:nvSpPr>
        <p:spPr bwMode="auto">
          <a:xfrm>
            <a:off x="9772644" y="3843268"/>
            <a:ext cx="11513536" cy="2260079"/>
          </a:xfrm>
          <a:prstGeom prst="flowChartTerminator">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18900000" scaled="1"/>
            <a:tileRect/>
          </a:grad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205740" tIns="102870" rIns="205740" bIns="102870" numCol="1" rtlCol="0" anchor="t" anchorCtr="0" compatLnSpc="1">
            <a:prstTxWarp prst="textNoShape">
              <a:avLst/>
            </a:prstTxWarp>
          </a:bodyPr>
          <a:lstStyle/>
          <a:p>
            <a:pPr defTabSz="10583468"/>
            <a:endParaRPr lang="en-IN" sz="8550">
              <a:solidFill>
                <a:schemeClr val="tx1"/>
              </a:solidFill>
              <a:latin typeface="Arial" charset="0"/>
            </a:endParaRPr>
          </a:p>
        </p:txBody>
      </p:sp>
      <p:sp>
        <p:nvSpPr>
          <p:cNvPr id="5" name="Flowchart: Terminator 4">
            <a:extLst>
              <a:ext uri="{FF2B5EF4-FFF2-40B4-BE49-F238E27FC236}">
                <a16:creationId xmlns:a16="http://schemas.microsoft.com/office/drawing/2014/main" id="{8253C33A-4910-516B-63FC-674860593F61}"/>
              </a:ext>
            </a:extLst>
          </p:cNvPr>
          <p:cNvSpPr/>
          <p:nvPr/>
        </p:nvSpPr>
        <p:spPr bwMode="auto">
          <a:xfrm>
            <a:off x="9936205" y="3981163"/>
            <a:ext cx="11179603" cy="1984280"/>
          </a:xfrm>
          <a:prstGeom prst="flowChartTerminator">
            <a:avLst/>
          </a:prstGeom>
          <a:solidFill>
            <a:schemeClr val="bg1"/>
          </a:solid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205740" tIns="102870" rIns="205740" bIns="102870" numCol="1" rtlCol="0" anchor="t" anchorCtr="0" compatLnSpc="1">
            <a:prstTxWarp prst="textNoShape">
              <a:avLst/>
            </a:prstTxWarp>
          </a:bodyPr>
          <a:lstStyle/>
          <a:p>
            <a:pPr algn="ctr" defTabSz="10583468"/>
            <a:r>
              <a:rPr lang="en-US" sz="4050" b="1">
                <a:solidFill>
                  <a:schemeClr val="tx1"/>
                </a:solidFill>
              </a:rPr>
              <a:t>BiLSTM</a:t>
            </a:r>
            <a:endParaRPr lang="en-IN" sz="4050" b="1">
              <a:solidFill>
                <a:schemeClr val="tx1"/>
              </a:solidFill>
            </a:endParaRPr>
          </a:p>
          <a:p>
            <a:pPr algn="ctr" defTabSz="10583468"/>
            <a:r>
              <a:rPr lang="en-US" sz="3150">
                <a:solidFill>
                  <a:schemeClr val="tx1"/>
                </a:solidFill>
              </a:rPr>
              <a:t>Processes input sequence in both forward and backward directions</a:t>
            </a:r>
            <a:endParaRPr lang="en-IN" sz="3150">
              <a:solidFill>
                <a:schemeClr val="tx1"/>
              </a:solidFill>
            </a:endParaRPr>
          </a:p>
        </p:txBody>
      </p:sp>
      <p:sp>
        <p:nvSpPr>
          <p:cNvPr id="6" name="Flowchart: Terminator 5">
            <a:extLst>
              <a:ext uri="{FF2B5EF4-FFF2-40B4-BE49-F238E27FC236}">
                <a16:creationId xmlns:a16="http://schemas.microsoft.com/office/drawing/2014/main" id="{28D3E558-CBC0-F0D2-AF01-1179FEEE030E}"/>
              </a:ext>
            </a:extLst>
          </p:cNvPr>
          <p:cNvSpPr/>
          <p:nvPr/>
        </p:nvSpPr>
        <p:spPr bwMode="auto">
          <a:xfrm>
            <a:off x="9772644" y="6752471"/>
            <a:ext cx="11513536" cy="2019014"/>
          </a:xfrm>
          <a:prstGeom prst="flowChartTerminator">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18900000" scaled="1"/>
            <a:tileRect/>
          </a:grad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205740" tIns="102870" rIns="205740" bIns="102870" numCol="1" rtlCol="0" anchor="t" anchorCtr="0" compatLnSpc="1">
            <a:prstTxWarp prst="textNoShape">
              <a:avLst/>
            </a:prstTxWarp>
          </a:bodyPr>
          <a:lstStyle/>
          <a:p>
            <a:pPr defTabSz="10583468"/>
            <a:endParaRPr lang="en-IN" sz="8550">
              <a:solidFill>
                <a:schemeClr val="tx1"/>
              </a:solidFill>
              <a:latin typeface="Arial" charset="0"/>
            </a:endParaRPr>
          </a:p>
        </p:txBody>
      </p:sp>
      <p:sp>
        <p:nvSpPr>
          <p:cNvPr id="7" name="Flowchart: Terminator 6">
            <a:extLst>
              <a:ext uri="{FF2B5EF4-FFF2-40B4-BE49-F238E27FC236}">
                <a16:creationId xmlns:a16="http://schemas.microsoft.com/office/drawing/2014/main" id="{74DA1467-D5D6-1E2C-EB7F-7F28B1262195}"/>
              </a:ext>
            </a:extLst>
          </p:cNvPr>
          <p:cNvSpPr/>
          <p:nvPr/>
        </p:nvSpPr>
        <p:spPr bwMode="auto">
          <a:xfrm>
            <a:off x="9936205" y="6890366"/>
            <a:ext cx="11179603" cy="1720234"/>
          </a:xfrm>
          <a:prstGeom prst="flowChartTerminator">
            <a:avLst/>
          </a:prstGeom>
          <a:solidFill>
            <a:schemeClr val="bg1"/>
          </a:solid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205740" tIns="102870" rIns="205740" bIns="102870" numCol="1" rtlCol="0" anchor="t" anchorCtr="0" compatLnSpc="1">
            <a:prstTxWarp prst="textNoShape">
              <a:avLst/>
            </a:prstTxWarp>
          </a:bodyPr>
          <a:lstStyle/>
          <a:p>
            <a:pPr algn="ctr" defTabSz="10583468"/>
            <a:r>
              <a:rPr lang="en-US" sz="4050" b="1">
                <a:solidFill>
                  <a:schemeClr val="tx1"/>
                </a:solidFill>
              </a:rPr>
              <a:t>LSTM</a:t>
            </a:r>
          </a:p>
          <a:p>
            <a:pPr algn="ctr" defTabSz="10583468"/>
            <a:r>
              <a:rPr lang="en-US" sz="3150">
                <a:solidFill>
                  <a:schemeClr val="tx1"/>
                </a:solidFill>
              </a:rPr>
              <a:t>Processes input sequence in the forward direction</a:t>
            </a:r>
            <a:endParaRPr lang="en-IN" sz="3150">
              <a:solidFill>
                <a:schemeClr val="tx1"/>
              </a:solidFill>
            </a:endParaRPr>
          </a:p>
          <a:p>
            <a:pPr algn="ctr" defTabSz="10583468"/>
            <a:endParaRPr lang="en-IN" sz="4050">
              <a:solidFill>
                <a:schemeClr val="tx1"/>
              </a:solidFill>
            </a:endParaRPr>
          </a:p>
        </p:txBody>
      </p:sp>
      <p:sp>
        <p:nvSpPr>
          <p:cNvPr id="8" name="Flowchart: Terminator 7">
            <a:extLst>
              <a:ext uri="{FF2B5EF4-FFF2-40B4-BE49-F238E27FC236}">
                <a16:creationId xmlns:a16="http://schemas.microsoft.com/office/drawing/2014/main" id="{965B705A-C24C-E51D-7A03-40AD40142E24}"/>
              </a:ext>
            </a:extLst>
          </p:cNvPr>
          <p:cNvSpPr/>
          <p:nvPr/>
        </p:nvSpPr>
        <p:spPr bwMode="auto">
          <a:xfrm>
            <a:off x="9772644" y="9600396"/>
            <a:ext cx="11513536" cy="2019014"/>
          </a:xfrm>
          <a:prstGeom prst="flowChartTerminator">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18900000" scaled="1"/>
            <a:tileRect/>
          </a:grad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205740" tIns="102870" rIns="205740" bIns="102870" numCol="1" rtlCol="0" anchor="t" anchorCtr="0" compatLnSpc="1">
            <a:prstTxWarp prst="textNoShape">
              <a:avLst/>
            </a:prstTxWarp>
          </a:bodyPr>
          <a:lstStyle/>
          <a:p>
            <a:pPr defTabSz="10583468"/>
            <a:endParaRPr lang="en-IN" sz="8550">
              <a:solidFill>
                <a:schemeClr val="tx1"/>
              </a:solidFill>
              <a:latin typeface="Arial" charset="0"/>
            </a:endParaRPr>
          </a:p>
        </p:txBody>
      </p:sp>
      <p:sp>
        <p:nvSpPr>
          <p:cNvPr id="9" name="Flowchart: Terminator 8">
            <a:extLst>
              <a:ext uri="{FF2B5EF4-FFF2-40B4-BE49-F238E27FC236}">
                <a16:creationId xmlns:a16="http://schemas.microsoft.com/office/drawing/2014/main" id="{2F0B18F7-C0C9-8369-EA35-FA0A15538E00}"/>
              </a:ext>
            </a:extLst>
          </p:cNvPr>
          <p:cNvSpPr/>
          <p:nvPr/>
        </p:nvSpPr>
        <p:spPr bwMode="auto">
          <a:xfrm>
            <a:off x="9936205" y="9738292"/>
            <a:ext cx="11179603" cy="1766390"/>
          </a:xfrm>
          <a:prstGeom prst="flowChartTerminator">
            <a:avLst/>
          </a:prstGeom>
          <a:solidFill>
            <a:schemeClr val="bg1"/>
          </a:solid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205740" tIns="102870" rIns="205740" bIns="102870" numCol="1" rtlCol="0" anchor="t" anchorCtr="0" compatLnSpc="1">
            <a:prstTxWarp prst="textNoShape">
              <a:avLst/>
            </a:prstTxWarp>
          </a:bodyPr>
          <a:lstStyle/>
          <a:p>
            <a:pPr algn="ctr" defTabSz="10583468"/>
            <a:r>
              <a:rPr lang="en-US" sz="4050" b="1">
                <a:solidFill>
                  <a:schemeClr val="tx1"/>
                </a:solidFill>
              </a:rPr>
              <a:t>Dense</a:t>
            </a:r>
          </a:p>
          <a:p>
            <a:pPr algn="ctr" defTabSz="10583468"/>
            <a:r>
              <a:rPr lang="en-US" sz="3150">
                <a:solidFill>
                  <a:schemeClr val="tx1"/>
                </a:solidFill>
              </a:rPr>
              <a:t> Fully connected layer with ReLU activation function</a:t>
            </a:r>
            <a:endParaRPr lang="en-IN" sz="3150">
              <a:solidFill>
                <a:schemeClr val="tx1"/>
              </a:solidFill>
            </a:endParaRPr>
          </a:p>
        </p:txBody>
      </p:sp>
      <p:sp>
        <p:nvSpPr>
          <p:cNvPr id="10" name="Flowchart: Terminator 9">
            <a:extLst>
              <a:ext uri="{FF2B5EF4-FFF2-40B4-BE49-F238E27FC236}">
                <a16:creationId xmlns:a16="http://schemas.microsoft.com/office/drawing/2014/main" id="{B79A086C-BA4B-3975-EBCE-4A47B4EF0032}"/>
              </a:ext>
            </a:extLst>
          </p:cNvPr>
          <p:cNvSpPr/>
          <p:nvPr/>
        </p:nvSpPr>
        <p:spPr bwMode="auto">
          <a:xfrm>
            <a:off x="9772645" y="12244892"/>
            <a:ext cx="11513536" cy="2228850"/>
          </a:xfrm>
          <a:prstGeom prst="flowChartTerminator">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18900000" scaled="1"/>
            <a:tileRect/>
          </a:grad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205740" tIns="102870" rIns="205740" bIns="102870" numCol="1" rtlCol="0" anchor="t" anchorCtr="0" compatLnSpc="1">
            <a:prstTxWarp prst="textNoShape">
              <a:avLst/>
            </a:prstTxWarp>
          </a:bodyPr>
          <a:lstStyle/>
          <a:p>
            <a:pPr defTabSz="10583468"/>
            <a:endParaRPr lang="en-IN" sz="8550">
              <a:solidFill>
                <a:schemeClr val="tx1"/>
              </a:solidFill>
              <a:latin typeface="Arial" charset="0"/>
            </a:endParaRPr>
          </a:p>
        </p:txBody>
      </p:sp>
      <p:sp>
        <p:nvSpPr>
          <p:cNvPr id="11" name="Flowchart: Terminator 10">
            <a:extLst>
              <a:ext uri="{FF2B5EF4-FFF2-40B4-BE49-F238E27FC236}">
                <a16:creationId xmlns:a16="http://schemas.microsoft.com/office/drawing/2014/main" id="{B56E1416-766A-67CF-4B5C-4A21076050C0}"/>
              </a:ext>
            </a:extLst>
          </p:cNvPr>
          <p:cNvSpPr/>
          <p:nvPr/>
        </p:nvSpPr>
        <p:spPr bwMode="auto">
          <a:xfrm>
            <a:off x="9936205" y="12382790"/>
            <a:ext cx="11179603" cy="1919502"/>
          </a:xfrm>
          <a:prstGeom prst="flowChartTerminator">
            <a:avLst/>
          </a:prstGeom>
          <a:solidFill>
            <a:schemeClr val="bg1"/>
          </a:solid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205740" tIns="102870" rIns="205740" bIns="102870" numCol="1" rtlCol="0" anchor="t" anchorCtr="0" compatLnSpc="1">
            <a:prstTxWarp prst="textNoShape">
              <a:avLst/>
            </a:prstTxWarp>
          </a:bodyPr>
          <a:lstStyle/>
          <a:p>
            <a:pPr algn="ctr" defTabSz="10583468"/>
            <a:r>
              <a:rPr lang="en-US" sz="4050" b="1">
                <a:solidFill>
                  <a:schemeClr val="tx1"/>
                </a:solidFill>
              </a:rPr>
              <a:t>Output Dense</a:t>
            </a:r>
            <a:endParaRPr lang="en-US" sz="3150">
              <a:solidFill>
                <a:schemeClr val="tx1"/>
              </a:solidFill>
            </a:endParaRPr>
          </a:p>
          <a:p>
            <a:pPr algn="ctr" defTabSz="10583468"/>
            <a:r>
              <a:rPr lang="en-US" sz="3150">
                <a:solidFill>
                  <a:schemeClr val="tx1"/>
                </a:solidFill>
              </a:rPr>
              <a:t>Layer with SoftMax activation function for multi-class classification</a:t>
            </a:r>
            <a:endParaRPr lang="en-IN" sz="3150">
              <a:solidFill>
                <a:schemeClr val="tx1"/>
              </a:solidFill>
            </a:endParaRPr>
          </a:p>
        </p:txBody>
      </p:sp>
      <p:sp>
        <p:nvSpPr>
          <p:cNvPr id="12" name="Flowchart: Terminator 11">
            <a:extLst>
              <a:ext uri="{FF2B5EF4-FFF2-40B4-BE49-F238E27FC236}">
                <a16:creationId xmlns:a16="http://schemas.microsoft.com/office/drawing/2014/main" id="{BF6A0D5A-1115-39BB-CFC8-1AF93BA28A1B}"/>
              </a:ext>
            </a:extLst>
          </p:cNvPr>
          <p:cNvSpPr/>
          <p:nvPr/>
        </p:nvSpPr>
        <p:spPr bwMode="auto">
          <a:xfrm>
            <a:off x="9772644" y="1186543"/>
            <a:ext cx="11513536" cy="1954623"/>
          </a:xfrm>
          <a:prstGeom prst="flowChartTerminator">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18900000" scaled="1"/>
            <a:tileRect/>
          </a:grad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205740" tIns="102870" rIns="205740" bIns="102870" numCol="1" rtlCol="0" anchor="t" anchorCtr="0" compatLnSpc="1">
            <a:prstTxWarp prst="textNoShape">
              <a:avLst/>
            </a:prstTxWarp>
          </a:bodyPr>
          <a:lstStyle/>
          <a:p>
            <a:pPr defTabSz="10583468"/>
            <a:endParaRPr lang="en-IN" sz="8550">
              <a:solidFill>
                <a:schemeClr val="tx1"/>
              </a:solidFill>
              <a:latin typeface="Arial" charset="0"/>
            </a:endParaRPr>
          </a:p>
        </p:txBody>
      </p:sp>
      <p:sp>
        <p:nvSpPr>
          <p:cNvPr id="13" name="Flowchart: Terminator 12">
            <a:extLst>
              <a:ext uri="{FF2B5EF4-FFF2-40B4-BE49-F238E27FC236}">
                <a16:creationId xmlns:a16="http://schemas.microsoft.com/office/drawing/2014/main" id="{0271709B-B4A4-8CE0-5527-5542D64C1A47}"/>
              </a:ext>
            </a:extLst>
          </p:cNvPr>
          <p:cNvSpPr/>
          <p:nvPr/>
        </p:nvSpPr>
        <p:spPr bwMode="auto">
          <a:xfrm>
            <a:off x="9936204" y="1324444"/>
            <a:ext cx="11179603" cy="1703613"/>
          </a:xfrm>
          <a:prstGeom prst="flowChartTerminator">
            <a:avLst/>
          </a:prstGeom>
          <a:solidFill>
            <a:schemeClr val="bg1"/>
          </a:solid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205740" tIns="102870" rIns="205740" bIns="102870" numCol="1" rtlCol="0" anchor="t" anchorCtr="0" compatLnSpc="1">
            <a:prstTxWarp prst="textNoShape">
              <a:avLst/>
            </a:prstTxWarp>
          </a:bodyPr>
          <a:lstStyle/>
          <a:p>
            <a:pPr algn="ctr" defTabSz="10583468"/>
            <a:r>
              <a:rPr lang="en-US" sz="4050" b="1">
                <a:solidFill>
                  <a:schemeClr val="tx1"/>
                </a:solidFill>
              </a:rPr>
              <a:t>Embedding </a:t>
            </a:r>
          </a:p>
          <a:p>
            <a:pPr algn="ctr" defTabSz="10583468"/>
            <a:r>
              <a:rPr lang="en-US" sz="3150">
                <a:solidFill>
                  <a:schemeClr val="tx1"/>
                </a:solidFill>
              </a:rPr>
              <a:t>Maps input sequences to dense vectors</a:t>
            </a:r>
            <a:endParaRPr lang="en-IN" sz="3150">
              <a:solidFill>
                <a:schemeClr val="tx1"/>
              </a:solidFill>
            </a:endParaRPr>
          </a:p>
        </p:txBody>
      </p:sp>
    </p:spTree>
    <p:extLst>
      <p:ext uri="{BB962C8B-B14F-4D97-AF65-F5344CB8AC3E}">
        <p14:creationId xmlns:p14="http://schemas.microsoft.com/office/powerpoint/2010/main" val="3335227816"/>
      </p:ext>
    </p:extLst>
  </p:cSld>
  <p:clrMapOvr>
    <a:masterClrMapping/>
  </p:clrMapOvr>
</p:sld>
</file>

<file path=ppt/theme/theme1.xml><?xml version="1.0" encoding="utf-8"?>
<a:theme xmlns:a="http://schemas.openxmlformats.org/drawingml/2006/main" name="Office Theme">
  <a:themeElements>
    <a:clrScheme name="Custom 1">
      <a:dk1>
        <a:srgbClr val="3F3F3F"/>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744EC2DC6A8646AECC8DF621A32628" ma:contentTypeVersion="3" ma:contentTypeDescription="Create a new document." ma:contentTypeScope="" ma:versionID="74851e15c22a7a75ba6d45032d97acd9">
  <xsd:schema xmlns:xsd="http://www.w3.org/2001/XMLSchema" xmlns:xs="http://www.w3.org/2001/XMLSchema" xmlns:p="http://schemas.microsoft.com/office/2006/metadata/properties" xmlns:ns2="b508aeca-d7b8-4374-8859-fc8d42a153b0" targetNamespace="http://schemas.microsoft.com/office/2006/metadata/properties" ma:root="true" ma:fieldsID="2b5b9be84d10579f1bd1c240d2a243e3" ns2:_="">
    <xsd:import namespace="b508aeca-d7b8-4374-8859-fc8d42a153b0"/>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08aeca-d7b8-4374-8859-fc8d42a153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0542A9-0A07-40AE-AE06-9AA789F7025B}">
  <ds:schemaRefs>
    <ds:schemaRef ds:uri="http://schemas.microsoft.com/sharepoint/v3/contenttype/forms"/>
  </ds:schemaRefs>
</ds:datastoreItem>
</file>

<file path=customXml/itemProps2.xml><?xml version="1.0" encoding="utf-8"?>
<ds:datastoreItem xmlns:ds="http://schemas.openxmlformats.org/officeDocument/2006/customXml" ds:itemID="{AD59910A-7EAC-4A2C-86A9-83F2B5B6C25F}">
  <ds:schemaRefs>
    <ds:schemaRef ds:uri="b508aeca-d7b8-4374-8859-fc8d42a153b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1F478CF-D187-4631-A8FE-496BA10259FC}">
  <ds:schemaRefs>
    <ds:schemaRef ds:uri="b508aeca-d7b8-4374-8859-fc8d42a153b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2013 - 2022 Theme</Template>
  <TotalTime>0</TotalTime>
  <Words>1616</Words>
  <Application>Microsoft Office PowerPoint</Application>
  <PresentationFormat>Custom</PresentationFormat>
  <Paragraphs>94</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Segoe UI Variable Display Semib</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Aruneema</dc:creator>
  <cp:lastModifiedBy>. Aruneema</cp:lastModifiedBy>
  <cp:revision>1</cp:revision>
  <dcterms:created xsi:type="dcterms:W3CDTF">2023-11-29T02:56:57Z</dcterms:created>
  <dcterms:modified xsi:type="dcterms:W3CDTF">2024-01-19T18:13:22Z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0x01010079744EC2DC6A8646AECC8DF621A32628</vt:lpwstr>
  </property>
</Properties>
</file>