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7" r:id="rId3"/>
    <p:sldId id="258" r:id="rId4"/>
    <p:sldId id="259" r:id="rId5"/>
    <p:sldId id="260" r:id="rId6"/>
    <p:sldId id="261" r:id="rId7"/>
    <p:sldId id="262" r:id="rId8"/>
    <p:sldId id="263" r:id="rId9"/>
    <p:sldId id="272" r:id="rId10"/>
    <p:sldId id="265" r:id="rId11"/>
    <p:sldId id="267" r:id="rId12"/>
    <p:sldId id="264" r:id="rId13"/>
    <p:sldId id="266" r:id="rId14"/>
    <p:sldId id="268" r:id="rId15"/>
    <p:sldId id="271" r:id="rId16"/>
    <p:sldId id="269"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2441519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3543428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48336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27131356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4157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28545759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8577919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2465401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3301309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96DADD-B3E6-4AC0-A792-9F26A2B1D3EE}"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301530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96DADD-B3E6-4AC0-A792-9F26A2B1D3EE}"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103674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96DADD-B3E6-4AC0-A792-9F26A2B1D3EE}"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2745569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96DADD-B3E6-4AC0-A792-9F26A2B1D3EE}"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14188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6DADD-B3E6-4AC0-A792-9F26A2B1D3EE}"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59906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996DADD-B3E6-4AC0-A792-9F26A2B1D3EE}"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70154-73E9-4F06-AC0B-408E9D1BA164}" type="slidenum">
              <a:rPr lang="en-IN" smtClean="0"/>
              <a:t>‹#›</a:t>
            </a:fld>
            <a:endParaRPr lang="en-IN"/>
          </a:p>
        </p:txBody>
      </p:sp>
    </p:spTree>
    <p:extLst>
      <p:ext uri="{BB962C8B-B14F-4D97-AF65-F5344CB8AC3E}">
        <p14:creationId xmlns:p14="http://schemas.microsoft.com/office/powerpoint/2010/main" val="394346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470154-73E9-4F06-AC0B-408E9D1BA164}" type="slidenum">
              <a:rPr lang="en-IN" smtClean="0"/>
              <a:t>‹#›</a:t>
            </a:fld>
            <a:endParaRPr lang="en-IN"/>
          </a:p>
        </p:txBody>
      </p:sp>
      <p:sp>
        <p:nvSpPr>
          <p:cNvPr id="5" name="Date Placeholder 4"/>
          <p:cNvSpPr>
            <a:spLocks noGrp="1"/>
          </p:cNvSpPr>
          <p:nvPr>
            <p:ph type="dt" sz="half" idx="10"/>
          </p:nvPr>
        </p:nvSpPr>
        <p:spPr/>
        <p:txBody>
          <a:bodyPr/>
          <a:lstStyle/>
          <a:p>
            <a:fld id="{D996DADD-B3E6-4AC0-A792-9F26A2B1D3EE}" type="datetimeFigureOut">
              <a:rPr lang="en-IN" smtClean="0"/>
              <a:t>27-04-2025</a:t>
            </a:fld>
            <a:endParaRPr lang="en-IN"/>
          </a:p>
        </p:txBody>
      </p:sp>
    </p:spTree>
    <p:extLst>
      <p:ext uri="{BB962C8B-B14F-4D97-AF65-F5344CB8AC3E}">
        <p14:creationId xmlns:p14="http://schemas.microsoft.com/office/powerpoint/2010/main" val="35758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996DADD-B3E6-4AC0-A792-9F26A2B1D3EE}" type="datetimeFigureOut">
              <a:rPr lang="en-IN" smtClean="0"/>
              <a:t>27-04-2025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6470154-73E9-4F06-AC0B-408E9D1BA164}" type="slidenum">
              <a:rPr lang="en-IN" smtClean="0"/>
              <a:t>‹#›</a:t>
            </a:fld>
            <a:endParaRPr lang="en-IN"/>
          </a:p>
        </p:txBody>
      </p:sp>
    </p:spTree>
    <p:extLst>
      <p:ext uri="{BB962C8B-B14F-4D97-AF65-F5344CB8AC3E}">
        <p14:creationId xmlns:p14="http://schemas.microsoft.com/office/powerpoint/2010/main" val="3116922158"/>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202E4-F218-432A-5AA2-3C056CD205DA}"/>
              </a:ext>
            </a:extLst>
          </p:cNvPr>
          <p:cNvSpPr>
            <a:spLocks noGrp="1"/>
          </p:cNvSpPr>
          <p:nvPr>
            <p:ph type="ctrTitle"/>
          </p:nvPr>
        </p:nvSpPr>
        <p:spPr>
          <a:xfrm>
            <a:off x="438912" y="2404534"/>
            <a:ext cx="8835091" cy="1646302"/>
          </a:xfrm>
        </p:spPr>
        <p:txBody>
          <a:bodyPr/>
          <a:lstStyle/>
          <a:p>
            <a:r>
              <a:rPr lang="en-US" dirty="0"/>
              <a:t>MICROSOFT- CYBERSECURITY INCIDENT GRADE CLASSIFICATION</a:t>
            </a:r>
            <a:endParaRPr lang="en-IN" dirty="0"/>
          </a:p>
        </p:txBody>
      </p:sp>
      <p:sp>
        <p:nvSpPr>
          <p:cNvPr id="3" name="Subtitle 2">
            <a:extLst>
              <a:ext uri="{FF2B5EF4-FFF2-40B4-BE49-F238E27FC236}">
                <a16:creationId xmlns:a16="http://schemas.microsoft.com/office/drawing/2014/main" id="{5493ECAC-6110-0A2D-19E7-D0104DF0497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1799443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E36A-8B13-0499-B375-B6E98C95E542}"/>
              </a:ext>
            </a:extLst>
          </p:cNvPr>
          <p:cNvSpPr>
            <a:spLocks noGrp="1"/>
          </p:cNvSpPr>
          <p:nvPr>
            <p:ph type="title"/>
          </p:nvPr>
        </p:nvSpPr>
        <p:spPr/>
        <p:txBody>
          <a:bodyPr/>
          <a:lstStyle/>
          <a:p>
            <a:r>
              <a:rPr lang="en-IN" dirty="0"/>
              <a:t>Feature Engineering</a:t>
            </a:r>
          </a:p>
        </p:txBody>
      </p:sp>
      <p:sp>
        <p:nvSpPr>
          <p:cNvPr id="3" name="Content Placeholder 2">
            <a:extLst>
              <a:ext uri="{FF2B5EF4-FFF2-40B4-BE49-F238E27FC236}">
                <a16:creationId xmlns:a16="http://schemas.microsoft.com/office/drawing/2014/main" id="{4CE93F40-E640-EA8D-FE95-5EAA107299F2}"/>
              </a:ext>
            </a:extLst>
          </p:cNvPr>
          <p:cNvSpPr>
            <a:spLocks noGrp="1"/>
          </p:cNvSpPr>
          <p:nvPr>
            <p:ph idx="1"/>
          </p:nvPr>
        </p:nvSpPr>
        <p:spPr>
          <a:xfrm>
            <a:off x="677334" y="1408176"/>
            <a:ext cx="8596668" cy="4840223"/>
          </a:xfrm>
        </p:spPr>
        <p:txBody>
          <a:bodyPr>
            <a:normAutofit/>
          </a:bodyPr>
          <a:lstStyle/>
          <a:p>
            <a:r>
              <a:rPr lang="en-US" dirty="0"/>
              <a:t>As part of the feature engineering process, the ‘Timestamp’ column—which initially contained datetime information in string format—was transformed into more meaningful and usable components. These steps were taken</a:t>
            </a:r>
          </a:p>
          <a:p>
            <a:pPr marL="0" indent="0">
              <a:buNone/>
            </a:pPr>
            <a:r>
              <a:rPr lang="en-IN" b="1" dirty="0"/>
              <a:t>	Date: </a:t>
            </a:r>
            <a:r>
              <a:rPr lang="en-IN" dirty="0"/>
              <a:t>Captures the exact day an incident occurred</a:t>
            </a:r>
            <a:r>
              <a:rPr lang="en-IN" b="1" dirty="0"/>
              <a:t>.</a:t>
            </a:r>
          </a:p>
          <a:p>
            <a:pPr marL="0" indent="0">
              <a:buNone/>
            </a:pPr>
            <a:r>
              <a:rPr lang="en-IN" b="1" dirty="0"/>
              <a:t>	Month: </a:t>
            </a:r>
            <a:r>
              <a:rPr lang="en-IN" dirty="0"/>
              <a:t>Useful for identifying monthly trends or seasonality in attacks.</a:t>
            </a:r>
          </a:p>
          <a:p>
            <a:pPr marL="0" indent="0">
              <a:buNone/>
            </a:pPr>
            <a:r>
              <a:rPr lang="en-IN" b="1" dirty="0"/>
              <a:t>	Year: </a:t>
            </a:r>
            <a:r>
              <a:rPr lang="en-IN" dirty="0"/>
              <a:t>Helps in grouping incidents over years and understanding long term patterns.</a:t>
            </a:r>
          </a:p>
          <a:p>
            <a:pPr marL="0" indent="0">
              <a:buNone/>
            </a:pPr>
            <a:r>
              <a:rPr lang="en-IN" b="1" dirty="0"/>
              <a:t>	Hour: </a:t>
            </a:r>
            <a:r>
              <a:rPr lang="en-IN" dirty="0"/>
              <a:t>Important for detecting time-of-day attack patterns.</a:t>
            </a:r>
          </a:p>
          <a:p>
            <a:r>
              <a:rPr lang="en-IN" dirty="0"/>
              <a:t>This features are created using </a:t>
            </a:r>
            <a:r>
              <a:rPr lang="en-IN" b="1" dirty="0"/>
              <a:t>datetime</a:t>
            </a:r>
            <a:r>
              <a:rPr lang="en-IN" dirty="0"/>
              <a:t> module.</a:t>
            </a:r>
          </a:p>
          <a:p>
            <a:r>
              <a:rPr lang="en-IN" b="1" dirty="0"/>
              <a:t>Feature Scaling:</a:t>
            </a:r>
          </a:p>
          <a:p>
            <a:r>
              <a:rPr lang="en-IN" dirty="0"/>
              <a:t>Feature Scaling is done using </a:t>
            </a:r>
            <a:r>
              <a:rPr lang="en-IN" dirty="0" err="1"/>
              <a:t>MinMaxScaler</a:t>
            </a:r>
            <a:r>
              <a:rPr lang="en-IN" dirty="0"/>
              <a:t> module in </a:t>
            </a:r>
            <a:r>
              <a:rPr lang="en-IN" dirty="0" err="1"/>
              <a:t>Sklearn</a:t>
            </a:r>
            <a:r>
              <a:rPr lang="en-IN" dirty="0"/>
              <a:t> module </a:t>
            </a:r>
          </a:p>
          <a:p>
            <a:r>
              <a:rPr lang="en-IN" dirty="0"/>
              <a:t>Feature Scaling makes the values of features of the values under a certain range. </a:t>
            </a:r>
          </a:p>
        </p:txBody>
      </p:sp>
    </p:spTree>
    <p:extLst>
      <p:ext uri="{BB962C8B-B14F-4D97-AF65-F5344CB8AC3E}">
        <p14:creationId xmlns:p14="http://schemas.microsoft.com/office/powerpoint/2010/main" val="4123365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75123-76A9-6056-7469-F3EE281E3307}"/>
              </a:ext>
            </a:extLst>
          </p:cNvPr>
          <p:cNvSpPr>
            <a:spLocks noGrp="1"/>
          </p:cNvSpPr>
          <p:nvPr>
            <p:ph type="title"/>
          </p:nvPr>
        </p:nvSpPr>
        <p:spPr/>
        <p:txBody>
          <a:bodyPr/>
          <a:lstStyle/>
          <a:p>
            <a:r>
              <a:rPr lang="en-IN" dirty="0"/>
              <a:t>Data Preprocessing </a:t>
            </a:r>
          </a:p>
        </p:txBody>
      </p:sp>
      <p:sp>
        <p:nvSpPr>
          <p:cNvPr id="3" name="Content Placeholder 2">
            <a:extLst>
              <a:ext uri="{FF2B5EF4-FFF2-40B4-BE49-F238E27FC236}">
                <a16:creationId xmlns:a16="http://schemas.microsoft.com/office/drawing/2014/main" id="{73731DAA-9E85-37E9-BDFF-880FA6929C38}"/>
              </a:ext>
            </a:extLst>
          </p:cNvPr>
          <p:cNvSpPr>
            <a:spLocks noGrp="1"/>
          </p:cNvSpPr>
          <p:nvPr>
            <p:ph idx="1"/>
          </p:nvPr>
        </p:nvSpPr>
        <p:spPr>
          <a:xfrm>
            <a:off x="677334" y="1335025"/>
            <a:ext cx="8596668" cy="4706338"/>
          </a:xfrm>
        </p:spPr>
        <p:txBody>
          <a:bodyPr/>
          <a:lstStyle/>
          <a:p>
            <a:r>
              <a:rPr lang="en-US" dirty="0"/>
              <a:t>The data preprocessing phase focused on preparing the dataset for modeling by ensuring it was clean, consistent, and in a machine-readable format. Key steps included:</a:t>
            </a:r>
          </a:p>
          <a:p>
            <a:r>
              <a:rPr lang="en-US" b="1" dirty="0"/>
              <a:t>Handling Missing Values</a:t>
            </a:r>
            <a:r>
              <a:rPr lang="en-US" dirty="0"/>
              <a:t>: Columns with missing or null values were either filled using appropriate strategies (e.g., median imputation) or dropped based on their significance and proportion of missing data.</a:t>
            </a:r>
          </a:p>
          <a:p>
            <a:r>
              <a:rPr lang="en-US" b="1" dirty="0"/>
              <a:t>Encoding Categorical Features</a:t>
            </a:r>
            <a:r>
              <a:rPr lang="en-US" dirty="0"/>
              <a:t>: Categorical variables were transformed into numerical format using techniques such as </a:t>
            </a:r>
            <a:r>
              <a:rPr lang="en-US" b="1" dirty="0"/>
              <a:t>Label Encoding</a:t>
            </a:r>
            <a:r>
              <a:rPr lang="en-US" dirty="0"/>
              <a:t> and </a:t>
            </a:r>
            <a:r>
              <a:rPr lang="en-US" b="1" dirty="0"/>
              <a:t>One-Hot Encoding</a:t>
            </a:r>
            <a:r>
              <a:rPr lang="en-US" dirty="0"/>
              <a:t> to make them suitable for machine learning algorithms.</a:t>
            </a:r>
            <a:endParaRPr lang="en-IN" dirty="0"/>
          </a:p>
          <a:p>
            <a:r>
              <a:rPr lang="en-IN" b="1" dirty="0"/>
              <a:t>Datetime Transformation: </a:t>
            </a:r>
            <a:r>
              <a:rPr lang="en-IN" dirty="0"/>
              <a:t>The Timestamp feature was decomposed into date, month, hour, year features to capture patterns.</a:t>
            </a:r>
          </a:p>
          <a:p>
            <a:r>
              <a:rPr lang="en-US" dirty="0"/>
              <a:t>As a result of preprocessing, a clean and structured dataset was obtained, ready for model training. These steps improved data quality and helped the model learn more effectively from both categorical and numerical features.</a:t>
            </a:r>
            <a:endParaRPr lang="en-US" b="1" dirty="0"/>
          </a:p>
        </p:txBody>
      </p:sp>
    </p:spTree>
    <p:extLst>
      <p:ext uri="{BB962C8B-B14F-4D97-AF65-F5344CB8AC3E}">
        <p14:creationId xmlns:p14="http://schemas.microsoft.com/office/powerpoint/2010/main" val="202222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CCAF7-A1CC-E8BF-554B-B3D0BE00154B}"/>
              </a:ext>
            </a:extLst>
          </p:cNvPr>
          <p:cNvSpPr>
            <a:spLocks noGrp="1"/>
          </p:cNvSpPr>
          <p:nvPr>
            <p:ph type="title"/>
          </p:nvPr>
        </p:nvSpPr>
        <p:spPr/>
        <p:txBody>
          <a:bodyPr/>
          <a:lstStyle/>
          <a:p>
            <a:r>
              <a:rPr lang="en-IN" dirty="0"/>
              <a:t>Visualization </a:t>
            </a:r>
          </a:p>
        </p:txBody>
      </p:sp>
      <p:sp>
        <p:nvSpPr>
          <p:cNvPr id="3" name="Content Placeholder 2">
            <a:extLst>
              <a:ext uri="{FF2B5EF4-FFF2-40B4-BE49-F238E27FC236}">
                <a16:creationId xmlns:a16="http://schemas.microsoft.com/office/drawing/2014/main" id="{388029A4-B42B-3892-FA78-9EF2AE4FC418}"/>
              </a:ext>
            </a:extLst>
          </p:cNvPr>
          <p:cNvSpPr>
            <a:spLocks noGrp="1"/>
          </p:cNvSpPr>
          <p:nvPr>
            <p:ph idx="1"/>
          </p:nvPr>
        </p:nvSpPr>
        <p:spPr>
          <a:xfrm>
            <a:off x="677334" y="1453896"/>
            <a:ext cx="8596668" cy="4587467"/>
          </a:xfrm>
        </p:spPr>
        <p:txBody>
          <a:bodyPr/>
          <a:lstStyle/>
          <a:p>
            <a:r>
              <a:rPr lang="en-US" dirty="0"/>
              <a:t>To gain a deeper understanding of the dataset and uncover hidden patterns, </a:t>
            </a:r>
            <a:r>
              <a:rPr lang="en-US" b="1" dirty="0"/>
              <a:t>data visualization</a:t>
            </a:r>
            <a:r>
              <a:rPr lang="en-US" dirty="0"/>
              <a:t> techniques were employed. Visualizations provided critical insights into </a:t>
            </a:r>
            <a:r>
              <a:rPr lang="en-US" b="1" dirty="0"/>
              <a:t>class distributions</a:t>
            </a:r>
            <a:r>
              <a:rPr lang="en-US" dirty="0"/>
              <a:t>, </a:t>
            </a:r>
            <a:r>
              <a:rPr lang="en-US" b="1" dirty="0"/>
              <a:t>feature correlations</a:t>
            </a:r>
            <a:r>
              <a:rPr lang="en-US" dirty="0"/>
              <a:t>, and </a:t>
            </a:r>
            <a:r>
              <a:rPr lang="en-US" b="1" dirty="0"/>
              <a:t>categorical trends</a:t>
            </a:r>
            <a:r>
              <a:rPr lang="en-US" dirty="0"/>
              <a:t>, helping guide further preprocessing and modeling steps.</a:t>
            </a:r>
          </a:p>
          <a:p>
            <a:r>
              <a:rPr lang="en-US" dirty="0"/>
              <a:t>Libraries Used here are </a:t>
            </a:r>
            <a:r>
              <a:rPr lang="en-US" b="1" dirty="0"/>
              <a:t>Matplotlib and Seaborn.</a:t>
            </a:r>
            <a:r>
              <a:rPr lang="en-IN" b="1" dirty="0"/>
              <a:t> </a:t>
            </a:r>
            <a:r>
              <a:rPr lang="en-IN" dirty="0"/>
              <a:t>These steps are performed</a:t>
            </a:r>
          </a:p>
          <a:p>
            <a:r>
              <a:rPr lang="en-US" dirty="0"/>
              <a:t>The amount of values in categorical features are visualized using </a:t>
            </a:r>
            <a:r>
              <a:rPr lang="en-US" dirty="0" err="1"/>
              <a:t>histplot</a:t>
            </a:r>
            <a:endParaRPr lang="en-US" dirty="0"/>
          </a:p>
          <a:p>
            <a:r>
              <a:rPr lang="en-US" dirty="0"/>
              <a:t>The numerical features are visualized using </a:t>
            </a:r>
            <a:r>
              <a:rPr lang="en-US" dirty="0" err="1"/>
              <a:t>kde</a:t>
            </a:r>
            <a:r>
              <a:rPr lang="en-US" dirty="0"/>
              <a:t> plot </a:t>
            </a:r>
          </a:p>
          <a:p>
            <a:r>
              <a:rPr lang="en-US" dirty="0"/>
              <a:t>Outliers are visualized using bar plots and found that there are very less outliers in the data.</a:t>
            </a:r>
          </a:p>
          <a:p>
            <a:r>
              <a:rPr lang="en-US" dirty="0"/>
              <a:t>The relation between features are visualized using correlation heatmap, the relationship is taken for a reference.</a:t>
            </a:r>
          </a:p>
        </p:txBody>
      </p:sp>
    </p:spTree>
    <p:extLst>
      <p:ext uri="{BB962C8B-B14F-4D97-AF65-F5344CB8AC3E}">
        <p14:creationId xmlns:p14="http://schemas.microsoft.com/office/powerpoint/2010/main" val="1567608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8F755-3B6D-A7F5-9336-08BBDDA4F090}"/>
              </a:ext>
            </a:extLst>
          </p:cNvPr>
          <p:cNvSpPr>
            <a:spLocks noGrp="1"/>
          </p:cNvSpPr>
          <p:nvPr>
            <p:ph type="title"/>
          </p:nvPr>
        </p:nvSpPr>
        <p:spPr/>
        <p:txBody>
          <a:bodyPr/>
          <a:lstStyle/>
          <a:p>
            <a:r>
              <a:rPr lang="en-US" dirty="0"/>
              <a:t>Model Building</a:t>
            </a:r>
            <a:endParaRPr lang="en-IN" dirty="0"/>
          </a:p>
        </p:txBody>
      </p:sp>
      <p:sp>
        <p:nvSpPr>
          <p:cNvPr id="3" name="Content Placeholder 2">
            <a:extLst>
              <a:ext uri="{FF2B5EF4-FFF2-40B4-BE49-F238E27FC236}">
                <a16:creationId xmlns:a16="http://schemas.microsoft.com/office/drawing/2014/main" id="{53487A12-0BB3-84B9-8376-B489EAC2DB9D}"/>
              </a:ext>
            </a:extLst>
          </p:cNvPr>
          <p:cNvSpPr>
            <a:spLocks noGrp="1"/>
          </p:cNvSpPr>
          <p:nvPr>
            <p:ph idx="1"/>
          </p:nvPr>
        </p:nvSpPr>
        <p:spPr>
          <a:xfrm>
            <a:off x="677334" y="1353313"/>
            <a:ext cx="8596668" cy="4688050"/>
          </a:xfrm>
        </p:spPr>
        <p:txBody>
          <a:bodyPr/>
          <a:lstStyle/>
          <a:p>
            <a:r>
              <a:rPr lang="en-US" b="1" dirty="0"/>
              <a:t>Model Building</a:t>
            </a:r>
          </a:p>
          <a:p>
            <a:pPr marL="0" indent="0">
              <a:buNone/>
            </a:pPr>
            <a:r>
              <a:rPr lang="en-US" dirty="0"/>
              <a:t>	After preprocessing, the cleaned dataset was used to train machine learning models aimed at predicting the </a:t>
            </a:r>
            <a:r>
              <a:rPr lang="en-US" b="1" dirty="0"/>
              <a:t>triage grade</a:t>
            </a:r>
            <a:r>
              <a:rPr lang="en-US" dirty="0"/>
              <a:t> of cybersecurity incidents (True Positive, False Positive, Bening Positive). Various classification algorithm was </a:t>
            </a:r>
            <a:r>
              <a:rPr lang="en-IN" dirty="0"/>
              <a:t>were explored.</a:t>
            </a:r>
          </a:p>
          <a:p>
            <a:r>
              <a:rPr lang="en-IN" b="1" dirty="0"/>
              <a:t>Data Splitting </a:t>
            </a:r>
          </a:p>
          <a:p>
            <a:r>
              <a:rPr lang="en-IN" dirty="0"/>
              <a:t>Split the data into </a:t>
            </a:r>
            <a:r>
              <a:rPr lang="en-IN" b="1" dirty="0"/>
              <a:t>training</a:t>
            </a:r>
            <a:r>
              <a:rPr lang="en-IN" dirty="0"/>
              <a:t> and </a:t>
            </a:r>
            <a:r>
              <a:rPr lang="en-IN" b="1" dirty="0"/>
              <a:t>validation</a:t>
            </a:r>
            <a:r>
              <a:rPr lang="en-IN" dirty="0"/>
              <a:t> set to train and evaluate the model performance.</a:t>
            </a:r>
          </a:p>
          <a:p>
            <a:r>
              <a:rPr lang="en-IN" dirty="0"/>
              <a:t>In train-validation split the data is split into </a:t>
            </a:r>
            <a:r>
              <a:rPr lang="en-IN" b="1" dirty="0"/>
              <a:t>80%</a:t>
            </a:r>
            <a:r>
              <a:rPr lang="en-IN" dirty="0"/>
              <a:t> for </a:t>
            </a:r>
            <a:r>
              <a:rPr lang="en-IN" b="1" dirty="0"/>
              <a:t>training</a:t>
            </a:r>
            <a:r>
              <a:rPr lang="en-IN" dirty="0"/>
              <a:t>  and remaining </a:t>
            </a:r>
            <a:r>
              <a:rPr lang="en-IN" b="1" dirty="0"/>
              <a:t>20%</a:t>
            </a:r>
            <a:r>
              <a:rPr lang="en-IN" dirty="0"/>
              <a:t> for </a:t>
            </a:r>
            <a:r>
              <a:rPr lang="en-IN" b="1" dirty="0"/>
              <a:t>validation</a:t>
            </a:r>
            <a:r>
              <a:rPr lang="en-IN" dirty="0"/>
              <a:t>.</a:t>
            </a:r>
          </a:p>
          <a:p>
            <a:r>
              <a:rPr lang="en-IN" dirty="0"/>
              <a:t>With random state the split is random so sequence of values in the data can be avoided.</a:t>
            </a:r>
          </a:p>
          <a:p>
            <a:r>
              <a:rPr lang="en-IN" dirty="0"/>
              <a:t>Train-validation split also maintains the balance between the classes.</a:t>
            </a:r>
          </a:p>
        </p:txBody>
      </p:sp>
    </p:spTree>
    <p:extLst>
      <p:ext uri="{BB962C8B-B14F-4D97-AF65-F5344CB8AC3E}">
        <p14:creationId xmlns:p14="http://schemas.microsoft.com/office/powerpoint/2010/main" val="1643536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F47E-2461-A9A6-EBD9-355D58246F7E}"/>
              </a:ext>
            </a:extLst>
          </p:cNvPr>
          <p:cNvSpPr>
            <a:spLocks noGrp="1"/>
          </p:cNvSpPr>
          <p:nvPr>
            <p:ph type="title"/>
          </p:nvPr>
        </p:nvSpPr>
        <p:spPr/>
        <p:txBody>
          <a:bodyPr/>
          <a:lstStyle/>
          <a:p>
            <a:r>
              <a:rPr lang="en-US" dirty="0"/>
              <a:t>Model Selection and Training</a:t>
            </a:r>
            <a:endParaRPr lang="en-IN" dirty="0"/>
          </a:p>
        </p:txBody>
      </p:sp>
      <p:sp>
        <p:nvSpPr>
          <p:cNvPr id="3" name="Content Placeholder 2">
            <a:extLst>
              <a:ext uri="{FF2B5EF4-FFF2-40B4-BE49-F238E27FC236}">
                <a16:creationId xmlns:a16="http://schemas.microsoft.com/office/drawing/2014/main" id="{DAC0A9BB-4304-7BEC-963A-66AFE90ACA44}"/>
              </a:ext>
            </a:extLst>
          </p:cNvPr>
          <p:cNvSpPr>
            <a:spLocks noGrp="1"/>
          </p:cNvSpPr>
          <p:nvPr>
            <p:ph idx="1"/>
          </p:nvPr>
        </p:nvSpPr>
        <p:spPr>
          <a:xfrm>
            <a:off x="677334" y="1508761"/>
            <a:ext cx="8596668" cy="4532602"/>
          </a:xfrm>
        </p:spPr>
        <p:txBody>
          <a:bodyPr/>
          <a:lstStyle/>
          <a:p>
            <a:r>
              <a:rPr lang="en-US" dirty="0"/>
              <a:t>Logistic Regression - </a:t>
            </a:r>
            <a:r>
              <a:rPr lang="en-US" b="1" dirty="0"/>
              <a:t>Logistic Regression</a:t>
            </a:r>
            <a:r>
              <a:rPr lang="en-US" dirty="0"/>
              <a:t> is a supervised machine learning algorithm used for </a:t>
            </a:r>
            <a:r>
              <a:rPr lang="en-US" b="1" dirty="0"/>
              <a:t>classification tasks</a:t>
            </a:r>
            <a:r>
              <a:rPr lang="en-US" dirty="0"/>
              <a:t>, which models the probability of a target variable belonging to a particular class using a </a:t>
            </a:r>
            <a:r>
              <a:rPr lang="en-US" b="1" dirty="0"/>
              <a:t>logistic (sigmoid) function</a:t>
            </a:r>
            <a:r>
              <a:rPr lang="en-US" dirty="0"/>
              <a:t>.</a:t>
            </a:r>
          </a:p>
          <a:p>
            <a:r>
              <a:rPr lang="en-US" dirty="0"/>
              <a:t>Random Forest Classifier - </a:t>
            </a:r>
            <a:r>
              <a:rPr lang="en-US" b="1" dirty="0"/>
              <a:t>Random Forest Classifier</a:t>
            </a:r>
            <a:r>
              <a:rPr lang="en-US" dirty="0"/>
              <a:t> is an ensemble learning algorithm that builds multiple decision trees and combines their outputs to improve accuracy and reduce overfitting, making it highly effective for classification tasks.</a:t>
            </a:r>
          </a:p>
          <a:p>
            <a:r>
              <a:rPr lang="en-US" dirty="0"/>
              <a:t>Decision Tree Classifier - </a:t>
            </a:r>
            <a:r>
              <a:rPr lang="en-US" b="1" dirty="0"/>
              <a:t>Decision Tree Classifier</a:t>
            </a:r>
            <a:r>
              <a:rPr lang="en-US" dirty="0"/>
              <a:t> is a supervised learning algorithm that splits data into branches based on feature values, forming a tree-like structure to make decisions and classify outcomes.</a:t>
            </a:r>
          </a:p>
          <a:p>
            <a:r>
              <a:rPr lang="en-US" dirty="0"/>
              <a:t>K Neighbor Classifier - </a:t>
            </a:r>
            <a:r>
              <a:rPr lang="en-US" b="1" dirty="0"/>
              <a:t>K-Nearest Neighbors (KNN)</a:t>
            </a:r>
            <a:r>
              <a:rPr lang="en-US" dirty="0"/>
              <a:t> is a simple algorithm that classifies data points based on the majority class of their </a:t>
            </a:r>
            <a:r>
              <a:rPr lang="en-US" b="1" dirty="0"/>
              <a:t>k closest neighbors</a:t>
            </a:r>
            <a:r>
              <a:rPr lang="en-US" dirty="0"/>
              <a:t>.</a:t>
            </a:r>
          </a:p>
          <a:p>
            <a:r>
              <a:rPr lang="en-US" dirty="0" err="1"/>
              <a:t>XGBoost</a:t>
            </a:r>
            <a:r>
              <a:rPr lang="en-US" dirty="0"/>
              <a:t> - A powerful algorithm that handles large datasets efficiently</a:t>
            </a:r>
            <a:r>
              <a:rPr lang="en-US" b="1" dirty="0"/>
              <a:t>. </a:t>
            </a:r>
            <a:endParaRPr lang="en-US" dirty="0"/>
          </a:p>
        </p:txBody>
      </p:sp>
    </p:spTree>
    <p:extLst>
      <p:ext uri="{BB962C8B-B14F-4D97-AF65-F5344CB8AC3E}">
        <p14:creationId xmlns:p14="http://schemas.microsoft.com/office/powerpoint/2010/main" val="103731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307D5-D6CE-2828-26EE-5CF12CB47159}"/>
              </a:ext>
            </a:extLst>
          </p:cNvPr>
          <p:cNvSpPr>
            <a:spLocks noGrp="1"/>
          </p:cNvSpPr>
          <p:nvPr>
            <p:ph type="title"/>
          </p:nvPr>
        </p:nvSpPr>
        <p:spPr/>
        <p:txBody>
          <a:bodyPr/>
          <a:lstStyle/>
          <a:p>
            <a:r>
              <a:rPr lang="en-US" dirty="0"/>
              <a:t>Model Metrics</a:t>
            </a:r>
            <a:endParaRPr lang="en-IN" dirty="0"/>
          </a:p>
        </p:txBody>
      </p:sp>
      <p:sp>
        <p:nvSpPr>
          <p:cNvPr id="3" name="Content Placeholder 2">
            <a:extLst>
              <a:ext uri="{FF2B5EF4-FFF2-40B4-BE49-F238E27FC236}">
                <a16:creationId xmlns:a16="http://schemas.microsoft.com/office/drawing/2014/main" id="{120E0C90-CBA3-C745-350E-00F55EEE2A59}"/>
              </a:ext>
            </a:extLst>
          </p:cNvPr>
          <p:cNvSpPr>
            <a:spLocks noGrp="1"/>
          </p:cNvSpPr>
          <p:nvPr>
            <p:ph idx="1"/>
          </p:nvPr>
        </p:nvSpPr>
        <p:spPr>
          <a:xfrm>
            <a:off x="677334" y="1593661"/>
            <a:ext cx="8596668" cy="4654739"/>
          </a:xfrm>
        </p:spPr>
        <p:txBody>
          <a:bodyPr>
            <a:normAutofit/>
          </a:bodyPr>
          <a:lstStyle/>
          <a:p>
            <a:pPr marL="0" indent="0">
              <a:buNone/>
            </a:pPr>
            <a:r>
              <a:rPr lang="en-US" b="1" dirty="0"/>
              <a:t>Model metrics</a:t>
            </a:r>
            <a:r>
              <a:rPr lang="en-US" dirty="0"/>
              <a:t> are measurements used to evaluate how well a machine learning model performs, based on its predictions compared to actual outcomes.</a:t>
            </a:r>
          </a:p>
          <a:p>
            <a:endParaRPr lang="en-US" b="1" dirty="0"/>
          </a:p>
          <a:p>
            <a:r>
              <a:rPr lang="en-US" b="1" dirty="0"/>
              <a:t>Metrics Used:</a:t>
            </a:r>
          </a:p>
          <a:p>
            <a:r>
              <a:rPr lang="en-US" b="1" dirty="0"/>
              <a:t>Accuracy: </a:t>
            </a:r>
            <a:r>
              <a:rPr lang="en-US" dirty="0"/>
              <a:t>Presents the Overall Accuracy.</a:t>
            </a:r>
            <a:endParaRPr lang="en-US" b="1" dirty="0"/>
          </a:p>
          <a:p>
            <a:r>
              <a:rPr lang="en-US" b="1" dirty="0"/>
              <a:t>F1-score: </a:t>
            </a:r>
            <a:r>
              <a:rPr lang="en-US" dirty="0"/>
              <a:t>Presents how many positive predictions were correct.</a:t>
            </a:r>
            <a:endParaRPr lang="en-US" b="1" dirty="0"/>
          </a:p>
          <a:p>
            <a:r>
              <a:rPr lang="en-US" b="1" dirty="0"/>
              <a:t>Precision: </a:t>
            </a:r>
            <a:r>
              <a:rPr lang="en-US" dirty="0"/>
              <a:t>Presents how well model predicts actual positives.</a:t>
            </a:r>
            <a:endParaRPr lang="en-US" b="1" dirty="0"/>
          </a:p>
          <a:p>
            <a:r>
              <a:rPr lang="en-US" b="1" dirty="0"/>
              <a:t>Recall: </a:t>
            </a:r>
            <a:r>
              <a:rPr lang="en-US" dirty="0"/>
              <a:t>A balanced metric that treats all classes </a:t>
            </a:r>
            <a:r>
              <a:rPr lang="en-US" dirty="0" err="1"/>
              <a:t>equaly</a:t>
            </a:r>
            <a:r>
              <a:rPr lang="en-US" dirty="0"/>
              <a:t>.</a:t>
            </a:r>
            <a:endParaRPr lang="en-US" b="1" dirty="0"/>
          </a:p>
          <a:p>
            <a:r>
              <a:rPr lang="en-US" b="1" dirty="0"/>
              <a:t>Model Evaluation and Tuning:</a:t>
            </a:r>
          </a:p>
          <a:p>
            <a:pPr lvl="1"/>
            <a:r>
              <a:rPr lang="en-US" dirty="0"/>
              <a:t>Model’s Performance is evaluated using cross-validation and optimized using hyperparameter tuning with “Grid Search CV” algorithm.</a:t>
            </a:r>
          </a:p>
          <a:p>
            <a:pPr lvl="1"/>
            <a:r>
              <a:rPr lang="en-US" dirty="0"/>
              <a:t>Grid Search CV returned with accuracy of 82% on random forest classifier.</a:t>
            </a:r>
          </a:p>
        </p:txBody>
      </p:sp>
    </p:spTree>
    <p:extLst>
      <p:ext uri="{BB962C8B-B14F-4D97-AF65-F5344CB8AC3E}">
        <p14:creationId xmlns:p14="http://schemas.microsoft.com/office/powerpoint/2010/main" val="1473042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D3E76-DD78-F0A0-5B1A-FB432CB58C06}"/>
              </a:ext>
            </a:extLst>
          </p:cNvPr>
          <p:cNvSpPr>
            <a:spLocks noGrp="1"/>
          </p:cNvSpPr>
          <p:nvPr>
            <p:ph type="title"/>
          </p:nvPr>
        </p:nvSpPr>
        <p:spPr/>
        <p:txBody>
          <a:bodyPr/>
          <a:lstStyle/>
          <a:p>
            <a:r>
              <a:rPr lang="en-US" dirty="0"/>
              <a:t>Model Performance</a:t>
            </a:r>
            <a:endParaRPr lang="en-IN" dirty="0"/>
          </a:p>
        </p:txBody>
      </p:sp>
      <p:graphicFrame>
        <p:nvGraphicFramePr>
          <p:cNvPr id="4" name="Content Placeholder 3">
            <a:extLst>
              <a:ext uri="{FF2B5EF4-FFF2-40B4-BE49-F238E27FC236}">
                <a16:creationId xmlns:a16="http://schemas.microsoft.com/office/drawing/2014/main" id="{89BB11C3-4AEF-D02A-FE92-11CE61736E7F}"/>
              </a:ext>
            </a:extLst>
          </p:cNvPr>
          <p:cNvGraphicFramePr>
            <a:graphicFrameLocks noGrp="1"/>
          </p:cNvGraphicFramePr>
          <p:nvPr>
            <p:ph idx="1"/>
            <p:extLst>
              <p:ext uri="{D42A27DB-BD31-4B8C-83A1-F6EECF244321}">
                <p14:modId xmlns:p14="http://schemas.microsoft.com/office/powerpoint/2010/main" val="1353309489"/>
              </p:ext>
            </p:extLst>
          </p:nvPr>
        </p:nvGraphicFramePr>
        <p:xfrm>
          <a:off x="677863" y="2011680"/>
          <a:ext cx="8596310" cy="3281670"/>
        </p:xfrm>
        <a:graphic>
          <a:graphicData uri="http://schemas.openxmlformats.org/drawingml/2006/table">
            <a:tbl>
              <a:tblPr firstRow="1" bandRow="1">
                <a:tableStyleId>{5C22544A-7EE6-4342-B048-85BDC9FD1C3A}</a:tableStyleId>
              </a:tblPr>
              <a:tblGrid>
                <a:gridCol w="2815145">
                  <a:extLst>
                    <a:ext uri="{9D8B030D-6E8A-4147-A177-3AD203B41FA5}">
                      <a16:colId xmlns:a16="http://schemas.microsoft.com/office/drawing/2014/main" val="4199546909"/>
                    </a:ext>
                  </a:extLst>
                </a:gridCol>
                <a:gridCol w="1636776">
                  <a:extLst>
                    <a:ext uri="{9D8B030D-6E8A-4147-A177-3AD203B41FA5}">
                      <a16:colId xmlns:a16="http://schemas.microsoft.com/office/drawing/2014/main" val="1108893319"/>
                    </a:ext>
                  </a:extLst>
                </a:gridCol>
                <a:gridCol w="1453896">
                  <a:extLst>
                    <a:ext uri="{9D8B030D-6E8A-4147-A177-3AD203B41FA5}">
                      <a16:colId xmlns:a16="http://schemas.microsoft.com/office/drawing/2014/main" val="2557807481"/>
                    </a:ext>
                  </a:extLst>
                </a:gridCol>
                <a:gridCol w="1371600">
                  <a:extLst>
                    <a:ext uri="{9D8B030D-6E8A-4147-A177-3AD203B41FA5}">
                      <a16:colId xmlns:a16="http://schemas.microsoft.com/office/drawing/2014/main" val="621559895"/>
                    </a:ext>
                  </a:extLst>
                </a:gridCol>
                <a:gridCol w="1318893">
                  <a:extLst>
                    <a:ext uri="{9D8B030D-6E8A-4147-A177-3AD203B41FA5}">
                      <a16:colId xmlns:a16="http://schemas.microsoft.com/office/drawing/2014/main" val="3484003309"/>
                    </a:ext>
                  </a:extLst>
                </a:gridCol>
              </a:tblGrid>
              <a:tr h="468810">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F1-Score</a:t>
                      </a:r>
                      <a:endParaRPr lang="en-IN" dirty="0"/>
                    </a:p>
                  </a:txBody>
                  <a:tcPr/>
                </a:tc>
                <a:tc>
                  <a:txBody>
                    <a:bodyPr/>
                    <a:lstStyle/>
                    <a:p>
                      <a:pPr algn="ctr"/>
                      <a:r>
                        <a:rPr lang="en-US" dirty="0"/>
                        <a:t>Precision</a:t>
                      </a:r>
                      <a:endParaRPr lang="en-IN" dirty="0"/>
                    </a:p>
                  </a:txBody>
                  <a:tcPr/>
                </a:tc>
                <a:tc>
                  <a:txBody>
                    <a:bodyPr/>
                    <a:lstStyle/>
                    <a:p>
                      <a:pPr algn="ctr"/>
                      <a:r>
                        <a:rPr lang="en-US" dirty="0"/>
                        <a:t>Recall</a:t>
                      </a:r>
                      <a:endParaRPr lang="en-IN" dirty="0"/>
                    </a:p>
                  </a:txBody>
                  <a:tcPr/>
                </a:tc>
                <a:extLst>
                  <a:ext uri="{0D108BD9-81ED-4DB2-BD59-A6C34878D82A}">
                    <a16:rowId xmlns:a16="http://schemas.microsoft.com/office/drawing/2014/main" val="680885334"/>
                  </a:ext>
                </a:extLst>
              </a:tr>
              <a:tr h="468810">
                <a:tc>
                  <a:txBody>
                    <a:bodyPr/>
                    <a:lstStyle/>
                    <a:p>
                      <a:r>
                        <a:rPr lang="en-US" dirty="0"/>
                        <a:t>Logistic Regression</a:t>
                      </a:r>
                      <a:endParaRPr lang="en-IN" dirty="0"/>
                    </a:p>
                  </a:txBody>
                  <a:tcPr/>
                </a:tc>
                <a:tc>
                  <a:txBody>
                    <a:bodyPr/>
                    <a:lstStyle/>
                    <a:p>
                      <a:r>
                        <a:rPr lang="en-IN" dirty="0"/>
                        <a:t>0.55</a:t>
                      </a:r>
                    </a:p>
                  </a:txBody>
                  <a:tcPr/>
                </a:tc>
                <a:tc>
                  <a:txBody>
                    <a:bodyPr/>
                    <a:lstStyle/>
                    <a:p>
                      <a:r>
                        <a:rPr lang="en-IN" dirty="0"/>
                        <a:t>0.40</a:t>
                      </a:r>
                    </a:p>
                  </a:txBody>
                  <a:tcPr/>
                </a:tc>
                <a:tc>
                  <a:txBody>
                    <a:bodyPr/>
                    <a:lstStyle/>
                    <a:p>
                      <a:r>
                        <a:rPr lang="en-IN" dirty="0"/>
                        <a:t>0.31</a:t>
                      </a:r>
                    </a:p>
                  </a:txBody>
                  <a:tcPr/>
                </a:tc>
                <a:tc>
                  <a:txBody>
                    <a:bodyPr/>
                    <a:lstStyle/>
                    <a:p>
                      <a:r>
                        <a:rPr lang="en-IN" dirty="0"/>
                        <a:t>0.55</a:t>
                      </a:r>
                    </a:p>
                  </a:txBody>
                  <a:tcPr/>
                </a:tc>
                <a:extLst>
                  <a:ext uri="{0D108BD9-81ED-4DB2-BD59-A6C34878D82A}">
                    <a16:rowId xmlns:a16="http://schemas.microsoft.com/office/drawing/2014/main" val="2669341484"/>
                  </a:ext>
                </a:extLst>
              </a:tr>
              <a:tr h="468810">
                <a:tc>
                  <a:txBody>
                    <a:bodyPr/>
                    <a:lstStyle/>
                    <a:p>
                      <a:r>
                        <a:rPr lang="en-US" dirty="0"/>
                        <a:t>Random Forest Classifier</a:t>
                      </a:r>
                      <a:endParaRPr lang="en-IN" dirty="0"/>
                    </a:p>
                  </a:txBody>
                  <a:tcPr/>
                </a:tc>
                <a:tc>
                  <a:txBody>
                    <a:bodyPr/>
                    <a:lstStyle/>
                    <a:p>
                      <a:r>
                        <a:rPr lang="en-IN" dirty="0"/>
                        <a:t>0.65</a:t>
                      </a:r>
                    </a:p>
                  </a:txBody>
                  <a:tcPr/>
                </a:tc>
                <a:tc>
                  <a:txBody>
                    <a:bodyPr/>
                    <a:lstStyle/>
                    <a:p>
                      <a:r>
                        <a:rPr lang="en-IN" dirty="0"/>
                        <a:t>0.58</a:t>
                      </a:r>
                    </a:p>
                  </a:txBody>
                  <a:tcPr/>
                </a:tc>
                <a:tc>
                  <a:txBody>
                    <a:bodyPr/>
                    <a:lstStyle/>
                    <a:p>
                      <a:r>
                        <a:rPr lang="en-IN" dirty="0"/>
                        <a:t>0.77</a:t>
                      </a:r>
                    </a:p>
                  </a:txBody>
                  <a:tcPr/>
                </a:tc>
                <a:tc>
                  <a:txBody>
                    <a:bodyPr/>
                    <a:lstStyle/>
                    <a:p>
                      <a:r>
                        <a:rPr lang="en-IN" dirty="0"/>
                        <a:t>0.65</a:t>
                      </a:r>
                    </a:p>
                  </a:txBody>
                  <a:tcPr/>
                </a:tc>
                <a:extLst>
                  <a:ext uri="{0D108BD9-81ED-4DB2-BD59-A6C34878D82A}">
                    <a16:rowId xmlns:a16="http://schemas.microsoft.com/office/drawing/2014/main" val="4182182907"/>
                  </a:ext>
                </a:extLst>
              </a:tr>
              <a:tr h="468810">
                <a:tc>
                  <a:txBody>
                    <a:bodyPr/>
                    <a:lstStyle/>
                    <a:p>
                      <a:r>
                        <a:rPr lang="en-US" dirty="0"/>
                        <a:t>Decision Tree Classifier</a:t>
                      </a:r>
                      <a:endParaRPr lang="en-IN" dirty="0"/>
                    </a:p>
                  </a:txBody>
                  <a:tcPr/>
                </a:tc>
                <a:tc>
                  <a:txBody>
                    <a:bodyPr/>
                    <a:lstStyle/>
                    <a:p>
                      <a:r>
                        <a:rPr lang="en-IN" dirty="0"/>
                        <a:t>0.70</a:t>
                      </a:r>
                    </a:p>
                  </a:txBody>
                  <a:tcPr/>
                </a:tc>
                <a:tc>
                  <a:txBody>
                    <a:bodyPr/>
                    <a:lstStyle/>
                    <a:p>
                      <a:r>
                        <a:rPr lang="en-IN" dirty="0"/>
                        <a:t>0.66</a:t>
                      </a:r>
                    </a:p>
                  </a:txBody>
                  <a:tcPr/>
                </a:tc>
                <a:tc>
                  <a:txBody>
                    <a:bodyPr/>
                    <a:lstStyle/>
                    <a:p>
                      <a:r>
                        <a:rPr lang="en-IN" dirty="0"/>
                        <a:t>0.75</a:t>
                      </a:r>
                    </a:p>
                  </a:txBody>
                  <a:tcPr/>
                </a:tc>
                <a:tc>
                  <a:txBody>
                    <a:bodyPr/>
                    <a:lstStyle/>
                    <a:p>
                      <a:r>
                        <a:rPr lang="en-IN" dirty="0"/>
                        <a:t>0.70</a:t>
                      </a:r>
                    </a:p>
                  </a:txBody>
                  <a:tcPr/>
                </a:tc>
                <a:extLst>
                  <a:ext uri="{0D108BD9-81ED-4DB2-BD59-A6C34878D82A}">
                    <a16:rowId xmlns:a16="http://schemas.microsoft.com/office/drawing/2014/main" val="3441457532"/>
                  </a:ext>
                </a:extLst>
              </a:tr>
              <a:tr h="468810">
                <a:tc>
                  <a:txBody>
                    <a:bodyPr/>
                    <a:lstStyle/>
                    <a:p>
                      <a:r>
                        <a:rPr lang="en-US" dirty="0"/>
                        <a:t>K Neighbor Classifier</a:t>
                      </a:r>
                      <a:endParaRPr lang="en-IN" dirty="0"/>
                    </a:p>
                  </a:txBody>
                  <a:tcPr/>
                </a:tc>
                <a:tc>
                  <a:txBody>
                    <a:bodyPr/>
                    <a:lstStyle/>
                    <a:p>
                      <a:r>
                        <a:rPr lang="en-IN" dirty="0"/>
                        <a:t>0.58</a:t>
                      </a:r>
                    </a:p>
                  </a:txBody>
                  <a:tcPr/>
                </a:tc>
                <a:tc>
                  <a:txBody>
                    <a:bodyPr/>
                    <a:lstStyle/>
                    <a:p>
                      <a:r>
                        <a:rPr lang="en-IN" dirty="0"/>
                        <a:t>0.57</a:t>
                      </a:r>
                    </a:p>
                  </a:txBody>
                  <a:tcPr/>
                </a:tc>
                <a:tc>
                  <a:txBody>
                    <a:bodyPr/>
                    <a:lstStyle/>
                    <a:p>
                      <a:r>
                        <a:rPr lang="en-IN" dirty="0"/>
                        <a:t>0.56</a:t>
                      </a:r>
                    </a:p>
                  </a:txBody>
                  <a:tcPr/>
                </a:tc>
                <a:tc>
                  <a:txBody>
                    <a:bodyPr/>
                    <a:lstStyle/>
                    <a:p>
                      <a:r>
                        <a:rPr lang="en-IN" dirty="0"/>
                        <a:t>0.58</a:t>
                      </a:r>
                    </a:p>
                  </a:txBody>
                  <a:tcPr/>
                </a:tc>
                <a:extLst>
                  <a:ext uri="{0D108BD9-81ED-4DB2-BD59-A6C34878D82A}">
                    <a16:rowId xmlns:a16="http://schemas.microsoft.com/office/drawing/2014/main" val="3562374544"/>
                  </a:ext>
                </a:extLst>
              </a:tr>
              <a:tr h="468810">
                <a:tc>
                  <a:txBody>
                    <a:bodyPr/>
                    <a:lstStyle/>
                    <a:p>
                      <a:r>
                        <a:rPr lang="en-US" dirty="0" err="1"/>
                        <a:t>XGBoost</a:t>
                      </a:r>
                      <a:endParaRPr lang="en-IN" dirty="0"/>
                    </a:p>
                  </a:txBody>
                  <a:tcPr/>
                </a:tc>
                <a:tc>
                  <a:txBody>
                    <a:bodyPr/>
                    <a:lstStyle/>
                    <a:p>
                      <a:r>
                        <a:rPr lang="en-IN" dirty="0"/>
                        <a:t>0.91</a:t>
                      </a:r>
                    </a:p>
                  </a:txBody>
                  <a:tcPr/>
                </a:tc>
                <a:tc>
                  <a:txBody>
                    <a:bodyPr/>
                    <a:lstStyle/>
                    <a:p>
                      <a:r>
                        <a:rPr lang="en-IN" dirty="0"/>
                        <a:t>0.91</a:t>
                      </a:r>
                    </a:p>
                  </a:txBody>
                  <a:tcPr/>
                </a:tc>
                <a:tc>
                  <a:txBody>
                    <a:bodyPr/>
                    <a:lstStyle/>
                    <a:p>
                      <a:r>
                        <a:rPr lang="en-IN" dirty="0"/>
                        <a:t>0.91</a:t>
                      </a:r>
                    </a:p>
                  </a:txBody>
                  <a:tcPr/>
                </a:tc>
                <a:tc>
                  <a:txBody>
                    <a:bodyPr/>
                    <a:lstStyle/>
                    <a:p>
                      <a:r>
                        <a:rPr lang="en-IN" dirty="0"/>
                        <a:t>0.91</a:t>
                      </a:r>
                    </a:p>
                  </a:txBody>
                  <a:tcPr/>
                </a:tc>
                <a:extLst>
                  <a:ext uri="{0D108BD9-81ED-4DB2-BD59-A6C34878D82A}">
                    <a16:rowId xmlns:a16="http://schemas.microsoft.com/office/drawing/2014/main" val="1195696308"/>
                  </a:ext>
                </a:extLst>
              </a:tr>
              <a:tr h="468810">
                <a:tc>
                  <a:txBody>
                    <a:bodyPr/>
                    <a:lstStyle/>
                    <a:p>
                      <a:r>
                        <a:rPr lang="en-US" dirty="0"/>
                        <a:t>Grid Search </a:t>
                      </a:r>
                      <a:endParaRPr lang="en-IN" dirty="0"/>
                    </a:p>
                  </a:txBody>
                  <a:tcPr/>
                </a:tc>
                <a:tc>
                  <a:txBody>
                    <a:bodyPr/>
                    <a:lstStyle/>
                    <a:p>
                      <a:r>
                        <a:rPr lang="en-IN" dirty="0"/>
                        <a:t>0.82</a:t>
                      </a:r>
                    </a:p>
                  </a:txBody>
                  <a:tcPr/>
                </a:tc>
                <a:tc>
                  <a:txBody>
                    <a:bodyPr/>
                    <a:lstStyle/>
                    <a:p>
                      <a:r>
                        <a:rPr lang="en-IN" dirty="0"/>
                        <a:t>0.81</a:t>
                      </a:r>
                    </a:p>
                  </a:txBody>
                  <a:tcPr/>
                </a:tc>
                <a:tc>
                  <a:txBody>
                    <a:bodyPr/>
                    <a:lstStyle/>
                    <a:p>
                      <a:r>
                        <a:rPr lang="en-IN" dirty="0"/>
                        <a:t>0.84</a:t>
                      </a:r>
                    </a:p>
                  </a:txBody>
                  <a:tcPr/>
                </a:tc>
                <a:tc>
                  <a:txBody>
                    <a:bodyPr/>
                    <a:lstStyle/>
                    <a:p>
                      <a:r>
                        <a:rPr lang="en-IN" dirty="0"/>
                        <a:t>0.82</a:t>
                      </a:r>
                    </a:p>
                  </a:txBody>
                  <a:tcPr/>
                </a:tc>
                <a:extLst>
                  <a:ext uri="{0D108BD9-81ED-4DB2-BD59-A6C34878D82A}">
                    <a16:rowId xmlns:a16="http://schemas.microsoft.com/office/drawing/2014/main" val="1352753"/>
                  </a:ext>
                </a:extLst>
              </a:tr>
            </a:tbl>
          </a:graphicData>
        </a:graphic>
      </p:graphicFrame>
      <p:sp>
        <p:nvSpPr>
          <p:cNvPr id="3" name="TextBox 2">
            <a:extLst>
              <a:ext uri="{FF2B5EF4-FFF2-40B4-BE49-F238E27FC236}">
                <a16:creationId xmlns:a16="http://schemas.microsoft.com/office/drawing/2014/main" id="{E5EA9F07-1B47-F149-6AE3-819F2532A6DE}"/>
              </a:ext>
            </a:extLst>
          </p:cNvPr>
          <p:cNvSpPr txBox="1"/>
          <p:nvPr/>
        </p:nvSpPr>
        <p:spPr>
          <a:xfrm>
            <a:off x="677334" y="5385816"/>
            <a:ext cx="8494098" cy="1200329"/>
          </a:xfrm>
          <a:prstGeom prst="rect">
            <a:avLst/>
          </a:prstGeom>
          <a:noFill/>
        </p:spPr>
        <p:txBody>
          <a:bodyPr wrap="square" rtlCol="0">
            <a:spAutoFit/>
          </a:bodyPr>
          <a:lstStyle/>
          <a:p>
            <a:pPr marL="285750" indent="-285750">
              <a:buFont typeface="Arial" panose="020B0604020202020204" pitchFamily="34" charset="0"/>
              <a:buChar char="•"/>
            </a:pPr>
            <a:r>
              <a:rPr lang="en-US" dirty="0"/>
              <a:t>Overall, the Performance of </a:t>
            </a:r>
            <a:r>
              <a:rPr lang="en-US" dirty="0" err="1"/>
              <a:t>XGBoost</a:t>
            </a:r>
            <a:r>
              <a:rPr lang="en-US" dirty="0"/>
              <a:t> model is better than all the other models with accuracy 91%.</a:t>
            </a:r>
          </a:p>
          <a:p>
            <a:pPr marL="285750" indent="-285750">
              <a:buFont typeface="Arial" panose="020B0604020202020204" pitchFamily="34" charset="0"/>
              <a:buChar char="•"/>
            </a:pPr>
            <a:r>
              <a:rPr lang="en-US" dirty="0"/>
              <a:t>The Grid Search and Decision tree also performed well but the output doesn’t meet the requirement</a:t>
            </a:r>
            <a:r>
              <a:rPr lang="en-IN" dirty="0"/>
              <a:t>.</a:t>
            </a:r>
            <a:endParaRPr lang="en-US" dirty="0"/>
          </a:p>
        </p:txBody>
      </p:sp>
      <p:sp>
        <p:nvSpPr>
          <p:cNvPr id="5" name="TextBox 4">
            <a:extLst>
              <a:ext uri="{FF2B5EF4-FFF2-40B4-BE49-F238E27FC236}">
                <a16:creationId xmlns:a16="http://schemas.microsoft.com/office/drawing/2014/main" id="{C5A18D1E-596C-5ED1-50A4-B6830AF15649}"/>
              </a:ext>
            </a:extLst>
          </p:cNvPr>
          <p:cNvSpPr txBox="1"/>
          <p:nvPr/>
        </p:nvSpPr>
        <p:spPr>
          <a:xfrm>
            <a:off x="677334" y="1563624"/>
            <a:ext cx="8869002"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Performance of test size data based on weighed average.</a:t>
            </a:r>
            <a:endParaRPr lang="en-IN" b="1" dirty="0"/>
          </a:p>
        </p:txBody>
      </p:sp>
    </p:spTree>
    <p:extLst>
      <p:ext uri="{BB962C8B-B14F-4D97-AF65-F5344CB8AC3E}">
        <p14:creationId xmlns:p14="http://schemas.microsoft.com/office/powerpoint/2010/main" val="1695417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827C-514E-51C8-1DAC-38B05D609E90}"/>
              </a:ext>
            </a:extLst>
          </p:cNvPr>
          <p:cNvSpPr>
            <a:spLocks noGrp="1"/>
          </p:cNvSpPr>
          <p:nvPr>
            <p:ph type="title"/>
          </p:nvPr>
        </p:nvSpPr>
        <p:spPr/>
        <p:txBody>
          <a:bodyPr/>
          <a:lstStyle/>
          <a:p>
            <a:r>
              <a:rPr lang="en-US" dirty="0"/>
              <a:t>Result with GUIDE_test.csv data</a:t>
            </a:r>
            <a:endParaRPr lang="en-IN" dirty="0"/>
          </a:p>
        </p:txBody>
      </p:sp>
      <p:sp>
        <p:nvSpPr>
          <p:cNvPr id="3" name="Content Placeholder 2">
            <a:extLst>
              <a:ext uri="{FF2B5EF4-FFF2-40B4-BE49-F238E27FC236}">
                <a16:creationId xmlns:a16="http://schemas.microsoft.com/office/drawing/2014/main" id="{74715B7A-08B1-9EC2-4222-9D8BF6A99CD7}"/>
              </a:ext>
            </a:extLst>
          </p:cNvPr>
          <p:cNvSpPr>
            <a:spLocks noGrp="1"/>
          </p:cNvSpPr>
          <p:nvPr>
            <p:ph idx="1"/>
          </p:nvPr>
        </p:nvSpPr>
        <p:spPr>
          <a:xfrm>
            <a:off x="677334" y="3078654"/>
            <a:ext cx="8596668" cy="3880773"/>
          </a:xfrm>
        </p:spPr>
        <p:txBody>
          <a:bodyPr/>
          <a:lstStyle/>
          <a:p>
            <a:r>
              <a:rPr lang="en-US" dirty="0" err="1"/>
              <a:t>XGBoost</a:t>
            </a:r>
            <a:r>
              <a:rPr lang="en-US" dirty="0"/>
              <a:t> which performed well with 91% accuracy was again tested with the test data “GUIDE_Test.csv”, so that we could check the model’s performance on new and unseen data.</a:t>
            </a:r>
          </a:p>
          <a:p>
            <a:r>
              <a:rPr lang="en-US" dirty="0"/>
              <a:t>The model performed well with accuracy of 86% which is a good performance. </a:t>
            </a:r>
          </a:p>
          <a:p>
            <a:r>
              <a:rPr lang="en-US" dirty="0"/>
              <a:t>From this we can find that the model performs well but the accuracy is slightly dropped on new data.</a:t>
            </a:r>
          </a:p>
          <a:p>
            <a:pPr marL="0" indent="0">
              <a:buNone/>
            </a:pPr>
            <a:endParaRPr lang="en-IN" dirty="0"/>
          </a:p>
          <a:p>
            <a:pPr marL="0" indent="0">
              <a:buNone/>
            </a:pPr>
            <a:r>
              <a:rPr lang="en-IN" b="1" dirty="0"/>
              <a:t>Key Outcomes:</a:t>
            </a:r>
          </a:p>
          <a:p>
            <a:pPr marL="0" indent="0">
              <a:buNone/>
            </a:pPr>
            <a:r>
              <a:rPr lang="en-IN" dirty="0" err="1"/>
              <a:t>XGBoost</a:t>
            </a:r>
            <a:r>
              <a:rPr lang="en-IN" dirty="0"/>
              <a:t> Performed well, achieving accuracy of 91% and weighted-</a:t>
            </a:r>
            <a:r>
              <a:rPr lang="en-IN" dirty="0" err="1"/>
              <a:t>avg</a:t>
            </a:r>
            <a:r>
              <a:rPr lang="en-IN" dirty="0"/>
              <a:t> f1-score of 91% and 86% on new test data.</a:t>
            </a:r>
          </a:p>
        </p:txBody>
      </p:sp>
      <p:graphicFrame>
        <p:nvGraphicFramePr>
          <p:cNvPr id="5" name="Table 4">
            <a:extLst>
              <a:ext uri="{FF2B5EF4-FFF2-40B4-BE49-F238E27FC236}">
                <a16:creationId xmlns:a16="http://schemas.microsoft.com/office/drawing/2014/main" id="{ACBCBEA9-5BDF-AFAC-DB55-47A6E6128417}"/>
              </a:ext>
            </a:extLst>
          </p:cNvPr>
          <p:cNvGraphicFramePr>
            <a:graphicFrameLocks noGrp="1"/>
          </p:cNvGraphicFramePr>
          <p:nvPr>
            <p:extLst>
              <p:ext uri="{D42A27DB-BD31-4B8C-83A1-F6EECF244321}">
                <p14:modId xmlns:p14="http://schemas.microsoft.com/office/powerpoint/2010/main" val="2792179403"/>
              </p:ext>
            </p:extLst>
          </p:nvPr>
        </p:nvGraphicFramePr>
        <p:xfrm>
          <a:off x="824992" y="2133687"/>
          <a:ext cx="8128000" cy="7416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426448924"/>
                    </a:ext>
                  </a:extLst>
                </a:gridCol>
                <a:gridCol w="1625600">
                  <a:extLst>
                    <a:ext uri="{9D8B030D-6E8A-4147-A177-3AD203B41FA5}">
                      <a16:colId xmlns:a16="http://schemas.microsoft.com/office/drawing/2014/main" val="19696724"/>
                    </a:ext>
                  </a:extLst>
                </a:gridCol>
                <a:gridCol w="1625600">
                  <a:extLst>
                    <a:ext uri="{9D8B030D-6E8A-4147-A177-3AD203B41FA5}">
                      <a16:colId xmlns:a16="http://schemas.microsoft.com/office/drawing/2014/main" val="2335278918"/>
                    </a:ext>
                  </a:extLst>
                </a:gridCol>
                <a:gridCol w="1625600">
                  <a:extLst>
                    <a:ext uri="{9D8B030D-6E8A-4147-A177-3AD203B41FA5}">
                      <a16:colId xmlns:a16="http://schemas.microsoft.com/office/drawing/2014/main" val="1962739835"/>
                    </a:ext>
                  </a:extLst>
                </a:gridCol>
                <a:gridCol w="1625600">
                  <a:extLst>
                    <a:ext uri="{9D8B030D-6E8A-4147-A177-3AD203B41FA5}">
                      <a16:colId xmlns:a16="http://schemas.microsoft.com/office/drawing/2014/main" val="1090081446"/>
                    </a:ext>
                  </a:extLst>
                </a:gridCol>
              </a:tblGrid>
              <a:tr h="370840">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F1-Score</a:t>
                      </a:r>
                      <a:endParaRPr lang="en-IN" dirty="0"/>
                    </a:p>
                  </a:txBody>
                  <a:tcPr/>
                </a:tc>
                <a:tc>
                  <a:txBody>
                    <a:bodyPr/>
                    <a:lstStyle/>
                    <a:p>
                      <a:pPr algn="ctr"/>
                      <a:r>
                        <a:rPr lang="en-US" dirty="0"/>
                        <a:t>Precision</a:t>
                      </a:r>
                      <a:endParaRPr lang="en-IN" dirty="0"/>
                    </a:p>
                  </a:txBody>
                  <a:tcPr/>
                </a:tc>
                <a:tc>
                  <a:txBody>
                    <a:bodyPr/>
                    <a:lstStyle/>
                    <a:p>
                      <a:r>
                        <a:rPr lang="en-US" dirty="0"/>
                        <a:t>Recall</a:t>
                      </a:r>
                      <a:endParaRPr lang="en-IN" dirty="0"/>
                    </a:p>
                  </a:txBody>
                  <a:tcPr/>
                </a:tc>
                <a:extLst>
                  <a:ext uri="{0D108BD9-81ED-4DB2-BD59-A6C34878D82A}">
                    <a16:rowId xmlns:a16="http://schemas.microsoft.com/office/drawing/2014/main" val="861626780"/>
                  </a:ext>
                </a:extLst>
              </a:tr>
              <a:tr h="370840">
                <a:tc>
                  <a:txBody>
                    <a:bodyPr/>
                    <a:lstStyle/>
                    <a:p>
                      <a:r>
                        <a:rPr lang="en-US" dirty="0" err="1"/>
                        <a:t>XGBoost</a:t>
                      </a:r>
                      <a:endParaRPr lang="en-IN" dirty="0"/>
                    </a:p>
                  </a:txBody>
                  <a:tcPr/>
                </a:tc>
                <a:tc>
                  <a:txBody>
                    <a:bodyPr/>
                    <a:lstStyle/>
                    <a:p>
                      <a:r>
                        <a:rPr lang="en-US" dirty="0"/>
                        <a:t>0.86</a:t>
                      </a:r>
                      <a:endParaRPr lang="en-IN" dirty="0"/>
                    </a:p>
                  </a:txBody>
                  <a:tcPr/>
                </a:tc>
                <a:tc>
                  <a:txBody>
                    <a:bodyPr/>
                    <a:lstStyle/>
                    <a:p>
                      <a:r>
                        <a:rPr lang="en-US" dirty="0"/>
                        <a:t>0.86</a:t>
                      </a:r>
                      <a:endParaRPr lang="en-IN" dirty="0"/>
                    </a:p>
                  </a:txBody>
                  <a:tcPr/>
                </a:tc>
                <a:tc>
                  <a:txBody>
                    <a:bodyPr/>
                    <a:lstStyle/>
                    <a:p>
                      <a:r>
                        <a:rPr lang="en-US" dirty="0"/>
                        <a:t>0.86</a:t>
                      </a:r>
                      <a:endParaRPr lang="en-IN" dirty="0"/>
                    </a:p>
                  </a:txBody>
                  <a:tcPr/>
                </a:tc>
                <a:tc>
                  <a:txBody>
                    <a:bodyPr/>
                    <a:lstStyle/>
                    <a:p>
                      <a:r>
                        <a:rPr lang="en-US" dirty="0"/>
                        <a:t>0.86</a:t>
                      </a:r>
                      <a:endParaRPr lang="en-IN" dirty="0"/>
                    </a:p>
                  </a:txBody>
                  <a:tcPr/>
                </a:tc>
                <a:extLst>
                  <a:ext uri="{0D108BD9-81ED-4DB2-BD59-A6C34878D82A}">
                    <a16:rowId xmlns:a16="http://schemas.microsoft.com/office/drawing/2014/main" val="2113053071"/>
                  </a:ext>
                </a:extLst>
              </a:tr>
            </a:tbl>
          </a:graphicData>
        </a:graphic>
      </p:graphicFrame>
      <p:sp>
        <p:nvSpPr>
          <p:cNvPr id="6" name="TextBox 5">
            <a:extLst>
              <a:ext uri="{FF2B5EF4-FFF2-40B4-BE49-F238E27FC236}">
                <a16:creationId xmlns:a16="http://schemas.microsoft.com/office/drawing/2014/main" id="{D6844765-FF06-47D2-B25E-DCCBC614F6BE}"/>
              </a:ext>
            </a:extLst>
          </p:cNvPr>
          <p:cNvSpPr txBox="1"/>
          <p:nvPr/>
        </p:nvSpPr>
        <p:spPr>
          <a:xfrm>
            <a:off x="824992" y="1662712"/>
            <a:ext cx="8128000" cy="369332"/>
          </a:xfrm>
          <a:prstGeom prst="rect">
            <a:avLst/>
          </a:prstGeom>
          <a:noFill/>
        </p:spPr>
        <p:txBody>
          <a:bodyPr wrap="square" rtlCol="0">
            <a:spAutoFit/>
          </a:bodyPr>
          <a:lstStyle/>
          <a:p>
            <a:r>
              <a:rPr lang="en-US" b="1" dirty="0"/>
              <a:t>Performance when </a:t>
            </a:r>
            <a:r>
              <a:rPr lang="en-US" b="1" dirty="0" err="1"/>
              <a:t>GUIDE_test</a:t>
            </a:r>
            <a:r>
              <a:rPr lang="en-US" b="1" dirty="0"/>
              <a:t> data is passed in XGB model</a:t>
            </a:r>
            <a:endParaRPr lang="en-IN" b="1" dirty="0"/>
          </a:p>
        </p:txBody>
      </p:sp>
    </p:spTree>
    <p:extLst>
      <p:ext uri="{BB962C8B-B14F-4D97-AF65-F5344CB8AC3E}">
        <p14:creationId xmlns:p14="http://schemas.microsoft.com/office/powerpoint/2010/main" val="247546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B0F5-DB72-35F3-46F0-278335BD74F1}"/>
              </a:ext>
            </a:extLst>
          </p:cNvPr>
          <p:cNvSpPr>
            <a:spLocks noGrp="1"/>
          </p:cNvSpPr>
          <p:nvPr>
            <p:ph type="title"/>
          </p:nvPr>
        </p:nvSpPr>
        <p:spPr/>
        <p:txBody>
          <a:bodyPr/>
          <a:lstStyle/>
          <a:p>
            <a:r>
              <a:rPr lang="en-US" dirty="0"/>
              <a:t>Project Summary</a:t>
            </a:r>
            <a:endParaRPr lang="en-IN" dirty="0"/>
          </a:p>
        </p:txBody>
      </p:sp>
      <p:sp>
        <p:nvSpPr>
          <p:cNvPr id="3" name="Content Placeholder 2">
            <a:extLst>
              <a:ext uri="{FF2B5EF4-FFF2-40B4-BE49-F238E27FC236}">
                <a16:creationId xmlns:a16="http://schemas.microsoft.com/office/drawing/2014/main" id="{0E40337B-2147-AF4F-022B-ABD40959CFB6}"/>
              </a:ext>
            </a:extLst>
          </p:cNvPr>
          <p:cNvSpPr>
            <a:spLocks noGrp="1"/>
          </p:cNvSpPr>
          <p:nvPr>
            <p:ph idx="1"/>
          </p:nvPr>
        </p:nvSpPr>
        <p:spPr>
          <a:xfrm>
            <a:off x="677334" y="1488613"/>
            <a:ext cx="8596668" cy="4985339"/>
          </a:xfrm>
        </p:spPr>
        <p:txBody>
          <a:bodyPr>
            <a:normAutofit lnSpcReduction="10000"/>
          </a:bodyPr>
          <a:lstStyle/>
          <a:p>
            <a:pPr>
              <a:buNone/>
            </a:pPr>
            <a:r>
              <a:rPr lang="en-US" dirty="0">
                <a:latin typeface="Trebuchet MS (Body)"/>
                <a:cs typeface="Times New Roman" panose="02020603050405020304" pitchFamily="18" charset="0"/>
              </a:rPr>
              <a:t>In today’s rapidly evolving threat landscape, Security Operation Centers (SOCs) face an overwhelming volume of cybersecurity incidents, making efficient triage and response increasingly critical. As a data scientist at Microsoft, your mission is to enhance the effectiveness of SOCs by building an intelligent classification model that accurately predicts the </a:t>
            </a:r>
            <a:r>
              <a:rPr lang="en-US" b="1" dirty="0">
                <a:latin typeface="Trebuchet MS (Body)"/>
                <a:cs typeface="Times New Roman" panose="02020603050405020304" pitchFamily="18" charset="0"/>
              </a:rPr>
              <a:t>triage grade</a:t>
            </a:r>
            <a:r>
              <a:rPr lang="en-US" dirty="0">
                <a:latin typeface="Trebuchet MS (Body)"/>
                <a:cs typeface="Times New Roman" panose="02020603050405020304" pitchFamily="18" charset="0"/>
              </a:rPr>
              <a:t> of security incidents.</a:t>
            </a:r>
          </a:p>
          <a:p>
            <a:pPr>
              <a:buNone/>
            </a:pPr>
            <a:r>
              <a:rPr lang="en-US" dirty="0">
                <a:latin typeface="Trebuchet MS (Body)"/>
                <a:cs typeface="Times New Roman" panose="02020603050405020304" pitchFamily="18" charset="0"/>
              </a:rPr>
              <a:t>Leveraging the comprehensive </a:t>
            </a:r>
            <a:r>
              <a:rPr lang="en-US" b="1" dirty="0">
                <a:latin typeface="Trebuchet MS (Body)"/>
                <a:cs typeface="Times New Roman" panose="02020603050405020304" pitchFamily="18" charset="0"/>
              </a:rPr>
              <a:t>GUIDE dataset</a:t>
            </a:r>
            <a:r>
              <a:rPr lang="en-US" dirty="0">
                <a:latin typeface="Trebuchet MS (Body)"/>
                <a:cs typeface="Times New Roman" panose="02020603050405020304" pitchFamily="18" charset="0"/>
              </a:rPr>
              <a:t>, the objective is to develop a machine learning model capable of categorizing incidents into one of three classes:</a:t>
            </a:r>
          </a:p>
          <a:p>
            <a:pPr>
              <a:buFont typeface="Arial" panose="020B0604020202020204" pitchFamily="34" charset="0"/>
              <a:buChar char="•"/>
            </a:pPr>
            <a:r>
              <a:rPr lang="en-US" b="1" dirty="0">
                <a:latin typeface="Trebuchet MS (Body)"/>
                <a:cs typeface="Times New Roman" panose="02020603050405020304" pitchFamily="18" charset="0"/>
              </a:rPr>
              <a:t>True Positive (TP)</a:t>
            </a:r>
            <a:r>
              <a:rPr lang="en-US" dirty="0">
                <a:latin typeface="Trebuchet MS (Body)"/>
                <a:cs typeface="Times New Roman" panose="02020603050405020304" pitchFamily="18" charset="0"/>
              </a:rPr>
              <a:t> – Legitimate security threats.</a:t>
            </a:r>
          </a:p>
          <a:p>
            <a:pPr>
              <a:buFont typeface="Arial" panose="020B0604020202020204" pitchFamily="34" charset="0"/>
              <a:buChar char="•"/>
            </a:pPr>
            <a:r>
              <a:rPr lang="en-US" b="1" dirty="0">
                <a:latin typeface="Trebuchet MS (Body)"/>
                <a:cs typeface="Times New Roman" panose="02020603050405020304" pitchFamily="18" charset="0"/>
              </a:rPr>
              <a:t>Benign Positive (BP)</a:t>
            </a:r>
            <a:r>
              <a:rPr lang="en-US" dirty="0">
                <a:latin typeface="Trebuchet MS (Body)"/>
                <a:cs typeface="Times New Roman" panose="02020603050405020304" pitchFamily="18" charset="0"/>
              </a:rPr>
              <a:t> – Non-malicious incidents that appear suspicious.</a:t>
            </a:r>
          </a:p>
          <a:p>
            <a:pPr>
              <a:buFont typeface="Arial" panose="020B0604020202020204" pitchFamily="34" charset="0"/>
              <a:buChar char="•"/>
            </a:pPr>
            <a:r>
              <a:rPr lang="en-US" b="1" dirty="0">
                <a:latin typeface="Trebuchet MS (Body)"/>
                <a:cs typeface="Times New Roman" panose="02020603050405020304" pitchFamily="18" charset="0"/>
              </a:rPr>
              <a:t>False Positive (FP)</a:t>
            </a:r>
            <a:r>
              <a:rPr lang="en-US" dirty="0">
                <a:latin typeface="Trebuchet MS (Body)"/>
                <a:cs typeface="Times New Roman" panose="02020603050405020304" pitchFamily="18" charset="0"/>
              </a:rPr>
              <a:t> – Alerts triggered incorrectly or without real threats.</a:t>
            </a:r>
          </a:p>
          <a:p>
            <a:pPr marL="0" indent="0">
              <a:buNone/>
            </a:pPr>
            <a:r>
              <a:rPr lang="en-US" dirty="0">
                <a:latin typeface="Trebuchet MS (Body)"/>
                <a:cs typeface="Times New Roman" panose="02020603050405020304" pitchFamily="18" charset="0"/>
              </a:rPr>
              <a:t>The aim is to integrate this model into </a:t>
            </a:r>
            <a:r>
              <a:rPr lang="en-US" b="1" dirty="0">
                <a:latin typeface="Trebuchet MS (Body)"/>
                <a:cs typeface="Times New Roman" panose="02020603050405020304" pitchFamily="18" charset="0"/>
              </a:rPr>
              <a:t>guided response systems</a:t>
            </a:r>
            <a:r>
              <a:rPr lang="en-US" dirty="0">
                <a:latin typeface="Trebuchet MS (Body)"/>
                <a:cs typeface="Times New Roman" panose="02020603050405020304" pitchFamily="18" charset="0"/>
              </a:rPr>
              <a:t>, equipping SOC analysts with </a:t>
            </a:r>
            <a:r>
              <a:rPr lang="en-US" b="1" dirty="0">
                <a:latin typeface="Trebuchet MS (Body)"/>
                <a:cs typeface="Times New Roman" panose="02020603050405020304" pitchFamily="18" charset="0"/>
              </a:rPr>
              <a:t>context-rich, actionable insights</a:t>
            </a:r>
            <a:r>
              <a:rPr lang="en-US" dirty="0">
                <a:latin typeface="Trebuchet MS (Body)"/>
                <a:cs typeface="Times New Roman" panose="02020603050405020304" pitchFamily="18" charset="0"/>
              </a:rPr>
              <a:t> that streamline incident response and reduce investigation time. Ultimately, this solution will contribute to a </a:t>
            </a:r>
            <a:r>
              <a:rPr lang="en-US" b="1" dirty="0">
                <a:latin typeface="Trebuchet MS (Body)"/>
                <a:cs typeface="Times New Roman" panose="02020603050405020304" pitchFamily="18" charset="0"/>
              </a:rPr>
              <a:t>proactive and resilient security infrastructure</a:t>
            </a:r>
            <a:r>
              <a:rPr lang="en-US" dirty="0">
                <a:latin typeface="Trebuchet MS (Body)"/>
                <a:cs typeface="Times New Roman" panose="02020603050405020304" pitchFamily="18" charset="0"/>
              </a:rPr>
              <a:t> across enterprise environments.</a:t>
            </a:r>
          </a:p>
          <a:p>
            <a:endParaRPr lang="en-IN" dirty="0">
              <a:latin typeface="Trebuchet MS (Body)"/>
            </a:endParaRPr>
          </a:p>
        </p:txBody>
      </p:sp>
    </p:spTree>
    <p:extLst>
      <p:ext uri="{BB962C8B-B14F-4D97-AF65-F5344CB8AC3E}">
        <p14:creationId xmlns:p14="http://schemas.microsoft.com/office/powerpoint/2010/main" val="771982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EE15C-454A-4837-C578-B0E6AF3AEB49}"/>
              </a:ext>
            </a:extLst>
          </p:cNvPr>
          <p:cNvSpPr>
            <a:spLocks noGrp="1"/>
          </p:cNvSpPr>
          <p:nvPr>
            <p:ph type="title"/>
          </p:nvPr>
        </p:nvSpPr>
        <p:spPr/>
        <p:txBody>
          <a:bodyPr/>
          <a:lstStyle/>
          <a:p>
            <a:r>
              <a:rPr lang="en-US" dirty="0"/>
              <a:t>Dataset Description</a:t>
            </a:r>
            <a:endParaRPr lang="en-IN" dirty="0"/>
          </a:p>
        </p:txBody>
      </p:sp>
      <p:sp>
        <p:nvSpPr>
          <p:cNvPr id="3" name="Content Placeholder 2">
            <a:extLst>
              <a:ext uri="{FF2B5EF4-FFF2-40B4-BE49-F238E27FC236}">
                <a16:creationId xmlns:a16="http://schemas.microsoft.com/office/drawing/2014/main" id="{6471937A-6626-2601-1965-F9F262EE548C}"/>
              </a:ext>
            </a:extLst>
          </p:cNvPr>
          <p:cNvSpPr>
            <a:spLocks noGrp="1"/>
          </p:cNvSpPr>
          <p:nvPr>
            <p:ph idx="1"/>
          </p:nvPr>
        </p:nvSpPr>
        <p:spPr>
          <a:xfrm>
            <a:off x="677334" y="1270000"/>
            <a:ext cx="8596668" cy="4978400"/>
          </a:xfrm>
        </p:spPr>
        <p:txBody>
          <a:bodyPr>
            <a:normAutofit fontScale="92500" lnSpcReduction="10000"/>
          </a:bodyPr>
          <a:lstStyle/>
          <a:p>
            <a:r>
              <a:rPr lang="en-US" dirty="0"/>
              <a:t>The project utilizes the </a:t>
            </a:r>
            <a:r>
              <a:rPr lang="en-US" b="1" dirty="0"/>
              <a:t>GUIDE dataset</a:t>
            </a:r>
            <a:r>
              <a:rPr lang="en-US" dirty="0"/>
              <a:t>, a rich and complex collection of cybersecurity incident data designed to simulate real-world threats and responses in enterprise environments.</a:t>
            </a:r>
          </a:p>
          <a:p>
            <a:pPr marL="0" indent="0">
              <a:buNone/>
            </a:pPr>
            <a:endParaRPr lang="en-US" dirty="0"/>
          </a:p>
          <a:p>
            <a:pPr marL="0" indent="0">
              <a:buNone/>
            </a:pPr>
            <a:r>
              <a:rPr lang="en-US" dirty="0"/>
              <a:t>Some of the features in data are:</a:t>
            </a:r>
          </a:p>
          <a:p>
            <a:pPr marL="0" indent="0">
              <a:buNone/>
            </a:pPr>
            <a:r>
              <a:rPr lang="en-US" b="1" dirty="0"/>
              <a:t>Id:</a:t>
            </a:r>
            <a:r>
              <a:rPr lang="en-US" dirty="0"/>
              <a:t> Unique identifier for each record.</a:t>
            </a:r>
          </a:p>
          <a:p>
            <a:pPr marL="0" indent="0">
              <a:buNone/>
            </a:pPr>
            <a:r>
              <a:rPr lang="en-US" b="1" dirty="0" err="1"/>
              <a:t>OrgId</a:t>
            </a:r>
            <a:r>
              <a:rPr lang="en-US" b="1" dirty="0"/>
              <a:t>: </a:t>
            </a:r>
            <a:r>
              <a:rPr lang="en-US" dirty="0"/>
              <a:t>Identifier for the organization affected by the incident.</a:t>
            </a:r>
          </a:p>
          <a:p>
            <a:pPr marL="0" indent="0">
              <a:buNone/>
            </a:pPr>
            <a:r>
              <a:rPr lang="en-US" b="1" dirty="0" err="1"/>
              <a:t>IncidentId</a:t>
            </a:r>
            <a:r>
              <a:rPr lang="en-US" b="1" dirty="0"/>
              <a:t>: </a:t>
            </a:r>
            <a:r>
              <a:rPr lang="en-US" dirty="0"/>
              <a:t>Unique identifier for the incident involving one or more alerts.</a:t>
            </a:r>
          </a:p>
          <a:p>
            <a:pPr marL="0" indent="0">
              <a:buNone/>
            </a:pPr>
            <a:r>
              <a:rPr lang="en-US" b="1" dirty="0" err="1"/>
              <a:t>AlertId</a:t>
            </a:r>
            <a:r>
              <a:rPr lang="en-US" b="1" dirty="0"/>
              <a:t>: </a:t>
            </a:r>
            <a:r>
              <a:rPr lang="en-US" dirty="0"/>
              <a:t>Unique ID of the specific alert.</a:t>
            </a:r>
          </a:p>
          <a:p>
            <a:pPr marL="0" indent="0">
              <a:buNone/>
            </a:pPr>
            <a:r>
              <a:rPr lang="en-US" b="1" dirty="0"/>
              <a:t>Timestamp: </a:t>
            </a:r>
            <a:r>
              <a:rPr lang="en-US" dirty="0"/>
              <a:t>Date and time when the alert was generated.</a:t>
            </a:r>
          </a:p>
          <a:p>
            <a:pPr marL="0" indent="0">
              <a:buNone/>
            </a:pPr>
            <a:r>
              <a:rPr lang="en-US" b="1" dirty="0" err="1"/>
              <a:t>DetectorId</a:t>
            </a:r>
            <a:r>
              <a:rPr lang="en-US" b="1" dirty="0"/>
              <a:t>:</a:t>
            </a:r>
            <a:r>
              <a:rPr lang="en-US" dirty="0"/>
              <a:t> ID of the system or rule that triggered the alert.</a:t>
            </a:r>
          </a:p>
          <a:p>
            <a:pPr marL="0" indent="0">
              <a:buNone/>
            </a:pPr>
            <a:r>
              <a:rPr lang="en-US" b="1" dirty="0" err="1"/>
              <a:t>AlertTitle</a:t>
            </a:r>
            <a:r>
              <a:rPr lang="en-US" b="1" dirty="0"/>
              <a:t>:</a:t>
            </a:r>
            <a:r>
              <a:rPr lang="en-US" dirty="0"/>
              <a:t> Encoded title or name of the alert.</a:t>
            </a:r>
          </a:p>
          <a:p>
            <a:pPr marL="0" indent="0">
              <a:buNone/>
            </a:pPr>
            <a:r>
              <a:rPr lang="en-US" b="1" dirty="0"/>
              <a:t>Category:</a:t>
            </a:r>
            <a:r>
              <a:rPr lang="en-US" dirty="0"/>
              <a:t> Category of the alert (e.g., Malware, Phishing).</a:t>
            </a:r>
          </a:p>
          <a:p>
            <a:pPr marL="0" indent="0">
              <a:buNone/>
            </a:pPr>
            <a:r>
              <a:rPr lang="en-US" b="1" dirty="0" err="1"/>
              <a:t>MitreTechniques</a:t>
            </a:r>
            <a:r>
              <a:rPr lang="en-US" b="1" dirty="0"/>
              <a:t>:</a:t>
            </a:r>
            <a:r>
              <a:rPr lang="en-US" dirty="0"/>
              <a:t> MITRE ATT&amp;CK techniques associated with the alert</a:t>
            </a:r>
          </a:p>
          <a:p>
            <a:pPr marL="0" indent="0">
              <a:buNone/>
            </a:pPr>
            <a:endParaRPr lang="en-IN" dirty="0"/>
          </a:p>
        </p:txBody>
      </p:sp>
    </p:spTree>
    <p:extLst>
      <p:ext uri="{BB962C8B-B14F-4D97-AF65-F5344CB8AC3E}">
        <p14:creationId xmlns:p14="http://schemas.microsoft.com/office/powerpoint/2010/main" val="22606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38AFC4-D925-6C86-A677-4B0862873596}"/>
              </a:ext>
            </a:extLst>
          </p:cNvPr>
          <p:cNvSpPr>
            <a:spLocks noGrp="1"/>
          </p:cNvSpPr>
          <p:nvPr>
            <p:ph idx="1"/>
          </p:nvPr>
        </p:nvSpPr>
        <p:spPr>
          <a:xfrm>
            <a:off x="677334" y="411480"/>
            <a:ext cx="8596668" cy="5852159"/>
          </a:xfrm>
        </p:spPr>
        <p:txBody>
          <a:bodyPr>
            <a:normAutofit fontScale="92500" lnSpcReduction="20000"/>
          </a:bodyPr>
          <a:lstStyle/>
          <a:p>
            <a:pPr marL="0" indent="0">
              <a:buNone/>
            </a:pPr>
            <a:r>
              <a:rPr lang="en-US" b="1" dirty="0" err="1"/>
              <a:t>IncidentGrade</a:t>
            </a:r>
            <a:r>
              <a:rPr lang="en-US" b="1" dirty="0"/>
              <a:t>: </a:t>
            </a:r>
            <a:r>
              <a:rPr lang="en-US" dirty="0"/>
              <a:t>Target variable – TP (True Positive), BP (Benign Positive), or FP (False Positive).</a:t>
            </a:r>
          </a:p>
          <a:p>
            <a:pPr marL="0" indent="0">
              <a:buNone/>
            </a:pPr>
            <a:r>
              <a:rPr lang="en-US" b="1" dirty="0" err="1"/>
              <a:t>ActionGrouped</a:t>
            </a:r>
            <a:r>
              <a:rPr lang="en-US" b="1" dirty="0"/>
              <a:t>: </a:t>
            </a:r>
            <a:r>
              <a:rPr lang="en-US" dirty="0"/>
              <a:t>High-level summary of actions taken in response to the alert.</a:t>
            </a:r>
          </a:p>
          <a:p>
            <a:pPr marL="0" indent="0">
              <a:buNone/>
            </a:pPr>
            <a:r>
              <a:rPr lang="en-US" b="1" dirty="0" err="1"/>
              <a:t>ActionGranular</a:t>
            </a:r>
            <a:r>
              <a:rPr lang="en-US" b="1" dirty="0"/>
              <a:t>: </a:t>
            </a:r>
            <a:r>
              <a:rPr lang="en-US" dirty="0"/>
              <a:t>Detailed actions or operations carried out.</a:t>
            </a:r>
          </a:p>
          <a:p>
            <a:pPr marL="0" indent="0">
              <a:buNone/>
            </a:pPr>
            <a:r>
              <a:rPr lang="en-US" b="1" dirty="0" err="1"/>
              <a:t>EntityType</a:t>
            </a:r>
            <a:r>
              <a:rPr lang="en-US" b="1" dirty="0"/>
              <a:t>: </a:t>
            </a:r>
            <a:r>
              <a:rPr lang="en-US" dirty="0"/>
              <a:t>Type of entity involved (User, Device, etc.).</a:t>
            </a:r>
          </a:p>
          <a:p>
            <a:pPr marL="0" indent="0">
              <a:buNone/>
            </a:pPr>
            <a:r>
              <a:rPr lang="en-US" b="1" dirty="0" err="1"/>
              <a:t>EvidenceRole</a:t>
            </a:r>
            <a:r>
              <a:rPr lang="en-US" b="1" dirty="0"/>
              <a:t>: </a:t>
            </a:r>
            <a:r>
              <a:rPr lang="en-US" dirty="0"/>
              <a:t>Role of the evidence in supporting the alert.</a:t>
            </a:r>
          </a:p>
          <a:p>
            <a:pPr marL="0" indent="0">
              <a:buNone/>
            </a:pPr>
            <a:r>
              <a:rPr lang="en-US" b="1" dirty="0" err="1"/>
              <a:t>DeviceId</a:t>
            </a:r>
            <a:r>
              <a:rPr lang="en-US" b="1" dirty="0"/>
              <a:t>: </a:t>
            </a:r>
            <a:r>
              <a:rPr lang="en-US" dirty="0"/>
              <a:t>ID of the device on which the incident occurred.</a:t>
            </a:r>
          </a:p>
          <a:p>
            <a:pPr marL="0" indent="0">
              <a:buNone/>
            </a:pPr>
            <a:r>
              <a:rPr lang="en-US" b="1" dirty="0"/>
              <a:t>Sha256: </a:t>
            </a:r>
            <a:r>
              <a:rPr lang="en-US" dirty="0"/>
              <a:t>Encoded file hash involved in the alert.</a:t>
            </a:r>
          </a:p>
          <a:p>
            <a:pPr marL="0" indent="0">
              <a:buNone/>
            </a:pPr>
            <a:r>
              <a:rPr lang="en-US" b="1" dirty="0" err="1"/>
              <a:t>IpAddress</a:t>
            </a:r>
            <a:r>
              <a:rPr lang="en-US" b="1" dirty="0"/>
              <a:t>:</a:t>
            </a:r>
            <a:r>
              <a:rPr lang="en-US" dirty="0"/>
              <a:t> IP address associated with the incident.</a:t>
            </a:r>
          </a:p>
          <a:p>
            <a:pPr marL="0" indent="0">
              <a:buNone/>
            </a:pPr>
            <a:r>
              <a:rPr lang="en-US" b="1" dirty="0"/>
              <a:t>Url: </a:t>
            </a:r>
            <a:r>
              <a:rPr lang="en-US" dirty="0"/>
              <a:t>Encoded representation of the URL linked to the alert.</a:t>
            </a:r>
          </a:p>
          <a:p>
            <a:pPr marL="0" indent="0">
              <a:buNone/>
            </a:pPr>
            <a:r>
              <a:rPr lang="en-US" b="1" dirty="0" err="1"/>
              <a:t>AccountSid</a:t>
            </a:r>
            <a:r>
              <a:rPr lang="en-US" b="1" dirty="0"/>
              <a:t>: </a:t>
            </a:r>
            <a:r>
              <a:rPr lang="en-US" dirty="0"/>
              <a:t>Security Identifier (SID) of the account involved.</a:t>
            </a:r>
          </a:p>
          <a:p>
            <a:pPr marL="0" indent="0">
              <a:buNone/>
            </a:pPr>
            <a:r>
              <a:rPr lang="en-US" b="1" dirty="0" err="1"/>
              <a:t>AccountUpn</a:t>
            </a:r>
            <a:r>
              <a:rPr lang="en-US" b="1" dirty="0"/>
              <a:t>: </a:t>
            </a:r>
            <a:r>
              <a:rPr lang="en-US" dirty="0"/>
              <a:t>User Principal Name of the account.</a:t>
            </a:r>
          </a:p>
          <a:p>
            <a:pPr marL="0" indent="0">
              <a:buNone/>
            </a:pPr>
            <a:r>
              <a:rPr lang="en-US" b="1" dirty="0" err="1"/>
              <a:t>AccountObjectId</a:t>
            </a:r>
            <a:r>
              <a:rPr lang="en-US" b="1" dirty="0"/>
              <a:t>: </a:t>
            </a:r>
            <a:r>
              <a:rPr lang="en-US" dirty="0"/>
              <a:t>Unique ID of the user account.</a:t>
            </a:r>
          </a:p>
          <a:p>
            <a:pPr marL="0" indent="0">
              <a:buNone/>
            </a:pPr>
            <a:r>
              <a:rPr lang="en-US" b="1" dirty="0" err="1"/>
              <a:t>AccountName</a:t>
            </a:r>
            <a:r>
              <a:rPr lang="en-US" b="1" dirty="0"/>
              <a:t>: </a:t>
            </a:r>
            <a:r>
              <a:rPr lang="en-US" dirty="0"/>
              <a:t>Encoded representation of the user’s name.</a:t>
            </a:r>
          </a:p>
          <a:p>
            <a:pPr marL="0" indent="0">
              <a:buNone/>
            </a:pPr>
            <a:r>
              <a:rPr lang="en-US" b="1" dirty="0" err="1"/>
              <a:t>DeviceName</a:t>
            </a:r>
            <a:r>
              <a:rPr lang="en-US" b="1" dirty="0"/>
              <a:t>: </a:t>
            </a:r>
            <a:r>
              <a:rPr lang="en-US" dirty="0"/>
              <a:t>Encoded name of the affected device.</a:t>
            </a:r>
          </a:p>
          <a:p>
            <a:pPr marL="0" indent="0">
              <a:buNone/>
            </a:pPr>
            <a:r>
              <a:rPr lang="en-US" b="1" dirty="0" err="1"/>
              <a:t>NetworkMessageId</a:t>
            </a:r>
            <a:r>
              <a:rPr lang="en-US" b="1" dirty="0"/>
              <a:t>: </a:t>
            </a:r>
            <a:r>
              <a:rPr lang="en-US" dirty="0"/>
              <a:t>Identifier for network-level message related to the alert.</a:t>
            </a:r>
          </a:p>
          <a:p>
            <a:pPr marL="0" indent="0">
              <a:buNone/>
            </a:pPr>
            <a:r>
              <a:rPr lang="en-US" b="1" dirty="0" err="1"/>
              <a:t>EmailClusterId</a:t>
            </a:r>
            <a:r>
              <a:rPr lang="en-US" b="1" dirty="0"/>
              <a:t>: </a:t>
            </a:r>
            <a:r>
              <a:rPr lang="en-US" dirty="0"/>
              <a:t>Cluster ID for related email alerts (if applicable).</a:t>
            </a:r>
          </a:p>
        </p:txBody>
      </p:sp>
    </p:spTree>
    <p:extLst>
      <p:ext uri="{BB962C8B-B14F-4D97-AF65-F5344CB8AC3E}">
        <p14:creationId xmlns:p14="http://schemas.microsoft.com/office/powerpoint/2010/main" val="1724925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44952-438E-4C36-41DB-C1CA7F220E75}"/>
              </a:ext>
            </a:extLst>
          </p:cNvPr>
          <p:cNvSpPr>
            <a:spLocks noGrp="1"/>
          </p:cNvSpPr>
          <p:nvPr>
            <p:ph type="title"/>
          </p:nvPr>
        </p:nvSpPr>
        <p:spPr>
          <a:xfrm>
            <a:off x="677334" y="627888"/>
            <a:ext cx="8596668" cy="1320800"/>
          </a:xfrm>
        </p:spPr>
        <p:txBody>
          <a:bodyPr/>
          <a:lstStyle/>
          <a:p>
            <a:r>
              <a:rPr lang="en-IN" dirty="0"/>
              <a:t>Target Variable</a:t>
            </a:r>
          </a:p>
        </p:txBody>
      </p:sp>
      <p:sp>
        <p:nvSpPr>
          <p:cNvPr id="3" name="Content Placeholder 2">
            <a:extLst>
              <a:ext uri="{FF2B5EF4-FFF2-40B4-BE49-F238E27FC236}">
                <a16:creationId xmlns:a16="http://schemas.microsoft.com/office/drawing/2014/main" id="{16266BC1-1F9D-E341-EBBF-6E7B8834EE19}"/>
              </a:ext>
            </a:extLst>
          </p:cNvPr>
          <p:cNvSpPr>
            <a:spLocks noGrp="1"/>
          </p:cNvSpPr>
          <p:nvPr>
            <p:ph idx="1"/>
          </p:nvPr>
        </p:nvSpPr>
        <p:spPr>
          <a:xfrm>
            <a:off x="768774" y="1288288"/>
            <a:ext cx="8596668" cy="3880773"/>
          </a:xfrm>
        </p:spPr>
        <p:txBody>
          <a:bodyPr/>
          <a:lstStyle/>
          <a:p>
            <a:r>
              <a:rPr lang="en-IN" dirty="0" err="1"/>
              <a:t>IncidentGrade</a:t>
            </a:r>
            <a:r>
              <a:rPr lang="en-IN" dirty="0"/>
              <a:t> is the target variable in this data with three values</a:t>
            </a:r>
          </a:p>
          <a:p>
            <a:pPr marL="0" indent="0">
              <a:buNone/>
            </a:pPr>
            <a:r>
              <a:rPr lang="en-IN" dirty="0"/>
              <a:t>	Bening Positive(BP) - </a:t>
            </a:r>
          </a:p>
          <a:p>
            <a:pPr marL="0" indent="0">
              <a:buNone/>
            </a:pPr>
            <a:r>
              <a:rPr lang="en-IN" dirty="0"/>
              <a:t>	True Positive(TP) - </a:t>
            </a:r>
          </a:p>
          <a:p>
            <a:pPr marL="0" indent="0">
              <a:buNone/>
            </a:pPr>
            <a:r>
              <a:rPr lang="en-IN" dirty="0"/>
              <a:t>	False Positive(FP) – </a:t>
            </a:r>
          </a:p>
          <a:p>
            <a:r>
              <a:rPr lang="en-IN" dirty="0"/>
              <a:t>chart</a:t>
            </a:r>
          </a:p>
        </p:txBody>
      </p:sp>
      <p:pic>
        <p:nvPicPr>
          <p:cNvPr id="5" name="Picture 4">
            <a:extLst>
              <a:ext uri="{FF2B5EF4-FFF2-40B4-BE49-F238E27FC236}">
                <a16:creationId xmlns:a16="http://schemas.microsoft.com/office/drawing/2014/main" id="{479799C9-BFC2-0841-C9C0-12A654142A93}"/>
              </a:ext>
            </a:extLst>
          </p:cNvPr>
          <p:cNvPicPr>
            <a:picLocks noChangeAspect="1"/>
          </p:cNvPicPr>
          <p:nvPr/>
        </p:nvPicPr>
        <p:blipFill>
          <a:blip r:embed="rId2"/>
          <a:srcRect l="1155" t="-611" b="611"/>
          <a:stretch/>
        </p:blipFill>
        <p:spPr>
          <a:xfrm>
            <a:off x="1378007" y="3394524"/>
            <a:ext cx="7082705" cy="3362729"/>
          </a:xfrm>
          <a:prstGeom prst="rect">
            <a:avLst/>
          </a:prstGeom>
        </p:spPr>
      </p:pic>
    </p:spTree>
    <p:extLst>
      <p:ext uri="{BB962C8B-B14F-4D97-AF65-F5344CB8AC3E}">
        <p14:creationId xmlns:p14="http://schemas.microsoft.com/office/powerpoint/2010/main" val="2553236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0446-4A9D-5918-98A5-D53F868C0858}"/>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4AE14B64-ACFC-C6AA-5CCD-E811B74C4973}"/>
              </a:ext>
            </a:extLst>
          </p:cNvPr>
          <p:cNvSpPr>
            <a:spLocks noGrp="1"/>
          </p:cNvSpPr>
          <p:nvPr>
            <p:ph idx="1"/>
          </p:nvPr>
        </p:nvSpPr>
        <p:spPr>
          <a:xfrm>
            <a:off x="677334" y="1243585"/>
            <a:ext cx="8596668" cy="4797778"/>
          </a:xfrm>
        </p:spPr>
        <p:txBody>
          <a:bodyPr/>
          <a:lstStyle/>
          <a:p>
            <a:r>
              <a:rPr lang="en-IN" dirty="0"/>
              <a:t>Data Loading</a:t>
            </a:r>
          </a:p>
          <a:p>
            <a:pPr marL="0" indent="0">
              <a:buNone/>
            </a:pPr>
            <a:r>
              <a:rPr lang="en-US" dirty="0"/>
              <a:t>	The training and testing datasets were loaded using the </a:t>
            </a:r>
            <a:r>
              <a:rPr lang="en-US" b="1" dirty="0"/>
              <a:t>Pandas</a:t>
            </a:r>
            <a:r>
              <a:rPr lang="en-US" dirty="0"/>
              <a:t> library, which offers efficient and flexible data handling capabilities. Given the </a:t>
            </a:r>
            <a:r>
              <a:rPr lang="en-US" b="1" dirty="0"/>
              <a:t>large size and high dimensionality</a:t>
            </a:r>
            <a:r>
              <a:rPr lang="en-US" dirty="0"/>
              <a:t> of the data, initial loading and inspection required significant memory and processing power.</a:t>
            </a:r>
            <a:endParaRPr lang="en-IN" dirty="0"/>
          </a:p>
          <a:p>
            <a:r>
              <a:rPr lang="en-IN" dirty="0"/>
              <a:t>Data Summary </a:t>
            </a:r>
          </a:p>
          <a:p>
            <a:pPr marL="0" indent="0">
              <a:buNone/>
            </a:pPr>
            <a:r>
              <a:rPr lang="en-IN" dirty="0"/>
              <a:t>	After loading the dataset, a comprehensive summary was conducted using pandas methods such as .info(), .describe(), and .</a:t>
            </a:r>
            <a:r>
              <a:rPr lang="en-IN" dirty="0" err="1"/>
              <a:t>isnull</a:t>
            </a:r>
            <a:r>
              <a:rPr lang="en-IN" dirty="0"/>
              <a:t>().sum() to understand the structure, data types, and completeness of the dataset. </a:t>
            </a:r>
          </a:p>
          <a:p>
            <a:r>
              <a:rPr lang="en-IN" dirty="0"/>
              <a:t>Data Understanding </a:t>
            </a:r>
          </a:p>
          <a:p>
            <a:pPr marL="0" indent="0">
              <a:buNone/>
            </a:pPr>
            <a:r>
              <a:rPr lang="en-IN" dirty="0"/>
              <a:t>	The data is further understood with visualizations and also using pandas methods and some insights such as nulls, duplicates and distributions are understood.</a:t>
            </a:r>
          </a:p>
        </p:txBody>
      </p:sp>
    </p:spTree>
    <p:extLst>
      <p:ext uri="{BB962C8B-B14F-4D97-AF65-F5344CB8AC3E}">
        <p14:creationId xmlns:p14="http://schemas.microsoft.com/office/powerpoint/2010/main" val="15751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64FB-FD9E-7BC3-ABC2-6C5791A7E7BB}"/>
              </a:ext>
            </a:extLst>
          </p:cNvPr>
          <p:cNvSpPr>
            <a:spLocks noGrp="1"/>
          </p:cNvSpPr>
          <p:nvPr>
            <p:ph type="title"/>
          </p:nvPr>
        </p:nvSpPr>
        <p:spPr/>
        <p:txBody>
          <a:bodyPr/>
          <a:lstStyle/>
          <a:p>
            <a:r>
              <a:rPr lang="en-US" dirty="0"/>
              <a:t>Cleaning Null Values</a:t>
            </a:r>
            <a:endParaRPr lang="en-IN" dirty="0"/>
          </a:p>
        </p:txBody>
      </p:sp>
      <p:sp>
        <p:nvSpPr>
          <p:cNvPr id="3" name="Content Placeholder 2">
            <a:extLst>
              <a:ext uri="{FF2B5EF4-FFF2-40B4-BE49-F238E27FC236}">
                <a16:creationId xmlns:a16="http://schemas.microsoft.com/office/drawing/2014/main" id="{706A9643-A0B9-E74A-E2C8-CA5333031CDA}"/>
              </a:ext>
            </a:extLst>
          </p:cNvPr>
          <p:cNvSpPr>
            <a:spLocks noGrp="1"/>
          </p:cNvSpPr>
          <p:nvPr>
            <p:ph idx="1"/>
          </p:nvPr>
        </p:nvSpPr>
        <p:spPr>
          <a:xfrm>
            <a:off x="677334" y="1346773"/>
            <a:ext cx="8596668" cy="5081459"/>
          </a:xfrm>
        </p:spPr>
        <p:txBody>
          <a:bodyPr>
            <a:normAutofit/>
          </a:bodyPr>
          <a:lstStyle/>
          <a:p>
            <a:r>
              <a:rPr lang="en-US" dirty="0"/>
              <a:t>Dropping columns with null values more than 50%</a:t>
            </a:r>
          </a:p>
          <a:p>
            <a:pPr marL="0" indent="0">
              <a:buNone/>
            </a:pPr>
            <a:r>
              <a:rPr lang="en-US" dirty="0"/>
              <a:t>	Columns with null values more that 50% could make the model weak so these columns are removed from the dataset </a:t>
            </a:r>
          </a:p>
          <a:p>
            <a:r>
              <a:rPr lang="en-US" dirty="0"/>
              <a:t>Cleaning null values:</a:t>
            </a:r>
          </a:p>
          <a:p>
            <a:pPr marL="0" indent="0">
              <a:buNone/>
            </a:pPr>
            <a:r>
              <a:rPr lang="en-IN" dirty="0"/>
              <a:t>	Null values are cleaned using some methods like .mean(), .median(), .mode()</a:t>
            </a:r>
          </a:p>
          <a:p>
            <a:r>
              <a:rPr lang="en-IN" dirty="0"/>
              <a:t>Why .mean() and .median()</a:t>
            </a:r>
            <a:r>
              <a:rPr lang="en-US" dirty="0"/>
              <a:t>?</a:t>
            </a:r>
          </a:p>
          <a:p>
            <a:pPr marL="0" indent="0">
              <a:buNone/>
            </a:pPr>
            <a:r>
              <a:rPr lang="en-US" dirty="0"/>
              <a:t>	Mean returns the average and median returns the middle value. These methods are used where the values in columns are continuous so that the null values are filled with average value.</a:t>
            </a:r>
          </a:p>
          <a:p>
            <a:r>
              <a:rPr lang="en-US" dirty="0"/>
              <a:t>Why .mode()?</a:t>
            </a:r>
          </a:p>
          <a:p>
            <a:pPr marL="0" indent="0">
              <a:buNone/>
            </a:pPr>
            <a:r>
              <a:rPr lang="en-US" dirty="0"/>
              <a:t>	Mode returns the value which is mostly appeared. This method is useful for categorical variables.</a:t>
            </a:r>
            <a:endParaRPr lang="en-IN" dirty="0"/>
          </a:p>
        </p:txBody>
      </p:sp>
    </p:spTree>
    <p:extLst>
      <p:ext uri="{BB962C8B-B14F-4D97-AF65-F5344CB8AC3E}">
        <p14:creationId xmlns:p14="http://schemas.microsoft.com/office/powerpoint/2010/main" val="413789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7E465-A4DD-962B-CC19-081B3A68C999}"/>
              </a:ext>
            </a:extLst>
          </p:cNvPr>
          <p:cNvSpPr>
            <a:spLocks noGrp="1"/>
          </p:cNvSpPr>
          <p:nvPr>
            <p:ph type="title"/>
          </p:nvPr>
        </p:nvSpPr>
        <p:spPr/>
        <p:txBody>
          <a:bodyPr/>
          <a:lstStyle/>
          <a:p>
            <a:r>
              <a:rPr lang="en-US" dirty="0"/>
              <a:t>Encoding Categorical Variables</a:t>
            </a:r>
            <a:endParaRPr lang="en-IN" dirty="0"/>
          </a:p>
        </p:txBody>
      </p:sp>
      <p:sp>
        <p:nvSpPr>
          <p:cNvPr id="3" name="Content Placeholder 2">
            <a:extLst>
              <a:ext uri="{FF2B5EF4-FFF2-40B4-BE49-F238E27FC236}">
                <a16:creationId xmlns:a16="http://schemas.microsoft.com/office/drawing/2014/main" id="{E7119170-0E99-789C-0357-8CF560D726B8}"/>
              </a:ext>
            </a:extLst>
          </p:cNvPr>
          <p:cNvSpPr>
            <a:spLocks noGrp="1"/>
          </p:cNvSpPr>
          <p:nvPr>
            <p:ph idx="1"/>
          </p:nvPr>
        </p:nvSpPr>
        <p:spPr>
          <a:xfrm>
            <a:off x="677334" y="1420369"/>
            <a:ext cx="8596668" cy="5004815"/>
          </a:xfrm>
        </p:spPr>
        <p:txBody>
          <a:bodyPr/>
          <a:lstStyle/>
          <a:p>
            <a:r>
              <a:rPr lang="en-US" dirty="0"/>
              <a:t>Encoding </a:t>
            </a:r>
          </a:p>
          <a:p>
            <a:pPr marL="0" indent="0">
              <a:buNone/>
            </a:pPr>
            <a:r>
              <a:rPr lang="en-US" b="1" dirty="0"/>
              <a:t>	Encoding</a:t>
            </a:r>
            <a:r>
              <a:rPr lang="en-US" dirty="0"/>
              <a:t> is the process of converting </a:t>
            </a:r>
            <a:r>
              <a:rPr lang="en-US" b="1" dirty="0"/>
              <a:t>categorical data</a:t>
            </a:r>
            <a:r>
              <a:rPr lang="en-US" dirty="0"/>
              <a:t> (text or labels) into a </a:t>
            </a:r>
            <a:r>
              <a:rPr lang="en-US" b="1" dirty="0"/>
              <a:t>numerical format</a:t>
            </a:r>
            <a:r>
              <a:rPr lang="en-US" dirty="0"/>
              <a:t> so that machine learning algorithms can interpret and process it effectively.</a:t>
            </a:r>
          </a:p>
          <a:p>
            <a:r>
              <a:rPr lang="en-US" dirty="0"/>
              <a:t>Encoding methods</a:t>
            </a:r>
          </a:p>
          <a:p>
            <a:pPr marL="0" indent="0">
              <a:buNone/>
            </a:pPr>
            <a:r>
              <a:rPr lang="en-US" dirty="0"/>
              <a:t>	There are three types of methods (</a:t>
            </a:r>
            <a:r>
              <a:rPr lang="en-US" dirty="0" err="1"/>
              <a:t>i</a:t>
            </a:r>
            <a:r>
              <a:rPr lang="en-US" dirty="0"/>
              <a:t>) </a:t>
            </a:r>
            <a:r>
              <a:rPr lang="en-US" dirty="0" err="1"/>
              <a:t>LableEncoder</a:t>
            </a:r>
            <a:r>
              <a:rPr lang="en-US" dirty="0"/>
              <a:t> (ii) </a:t>
            </a:r>
            <a:r>
              <a:rPr lang="en-US" dirty="0" err="1"/>
              <a:t>OneHotEncoder</a:t>
            </a:r>
            <a:r>
              <a:rPr lang="en-US" dirty="0"/>
              <a:t> (iii) Ordinal Encoding.</a:t>
            </a:r>
          </a:p>
          <a:p>
            <a:r>
              <a:rPr lang="en-US" dirty="0"/>
              <a:t>Here </a:t>
            </a:r>
            <a:r>
              <a:rPr lang="en-US" dirty="0" err="1"/>
              <a:t>LabelEncoding</a:t>
            </a:r>
            <a:r>
              <a:rPr lang="en-US" dirty="0"/>
              <a:t> is used, this method</a:t>
            </a:r>
          </a:p>
          <a:p>
            <a:pPr lvl="1">
              <a:buFont typeface="+mj-lt"/>
              <a:buAutoNum type="arabicPeriod"/>
            </a:pPr>
            <a:r>
              <a:rPr lang="en-US" dirty="0"/>
              <a:t>Sorts the unique values in ascending order</a:t>
            </a:r>
          </a:p>
          <a:p>
            <a:pPr lvl="1">
              <a:buFont typeface="+mj-lt"/>
              <a:buAutoNum type="arabicPeriod"/>
            </a:pPr>
            <a:r>
              <a:rPr lang="en-US" dirty="0"/>
              <a:t>Assigns numbers to the values</a:t>
            </a:r>
          </a:p>
          <a:p>
            <a:r>
              <a:rPr lang="en-US" dirty="0" err="1"/>
              <a:t>OneHotEncoding</a:t>
            </a:r>
            <a:r>
              <a:rPr lang="en-US" dirty="0"/>
              <a:t> is not used because it will increase the number of features so that the model may become weak.</a:t>
            </a:r>
          </a:p>
          <a:p>
            <a:endParaRPr lang="en-US" dirty="0"/>
          </a:p>
        </p:txBody>
      </p:sp>
    </p:spTree>
    <p:extLst>
      <p:ext uri="{BB962C8B-B14F-4D97-AF65-F5344CB8AC3E}">
        <p14:creationId xmlns:p14="http://schemas.microsoft.com/office/powerpoint/2010/main" val="1612110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164D-AEC1-756C-2876-FFF6274EEFD7}"/>
              </a:ext>
            </a:extLst>
          </p:cNvPr>
          <p:cNvSpPr>
            <a:spLocks noGrp="1"/>
          </p:cNvSpPr>
          <p:nvPr>
            <p:ph type="title"/>
          </p:nvPr>
        </p:nvSpPr>
        <p:spPr/>
        <p:txBody>
          <a:bodyPr/>
          <a:lstStyle/>
          <a:p>
            <a:r>
              <a:rPr lang="en-US" dirty="0"/>
              <a:t>Cleaning Outliers</a:t>
            </a:r>
            <a:endParaRPr lang="en-IN" dirty="0"/>
          </a:p>
        </p:txBody>
      </p:sp>
      <p:sp>
        <p:nvSpPr>
          <p:cNvPr id="3" name="Content Placeholder 2">
            <a:extLst>
              <a:ext uri="{FF2B5EF4-FFF2-40B4-BE49-F238E27FC236}">
                <a16:creationId xmlns:a16="http://schemas.microsoft.com/office/drawing/2014/main" id="{A5CCA628-2B43-EB58-36F1-A5137DE2F428}"/>
              </a:ext>
            </a:extLst>
          </p:cNvPr>
          <p:cNvSpPr>
            <a:spLocks noGrp="1"/>
          </p:cNvSpPr>
          <p:nvPr>
            <p:ph idx="1"/>
          </p:nvPr>
        </p:nvSpPr>
        <p:spPr>
          <a:xfrm>
            <a:off x="677334" y="1463040"/>
            <a:ext cx="8596668" cy="5166359"/>
          </a:xfrm>
        </p:spPr>
        <p:txBody>
          <a:bodyPr>
            <a:normAutofit/>
          </a:bodyPr>
          <a:lstStyle/>
          <a:p>
            <a:r>
              <a:rPr lang="en-US" b="1" dirty="0"/>
              <a:t>Outliers</a:t>
            </a:r>
            <a:r>
              <a:rPr lang="en-US" dirty="0"/>
              <a:t> are data points that are significantly different from most other values in a dataset, often indicating errors or rare events.</a:t>
            </a:r>
          </a:p>
          <a:p>
            <a:r>
              <a:rPr lang="en-US" b="1" dirty="0"/>
              <a:t>Disadvantage of outliers</a:t>
            </a:r>
            <a:r>
              <a:rPr lang="en-US" dirty="0"/>
              <a:t> is that they can distort the results of data analysis and modeling, leading to inaccurate conclusions or poor model performance.</a:t>
            </a:r>
          </a:p>
          <a:p>
            <a:r>
              <a:rPr lang="en-US" dirty="0"/>
              <a:t>Interquartile Range (IQR) is used to clean outliers.</a:t>
            </a:r>
            <a:r>
              <a:rPr lang="en-IN" dirty="0"/>
              <a:t> The methods involved in outliers are</a:t>
            </a:r>
          </a:p>
          <a:p>
            <a:pPr lvl="1"/>
            <a:r>
              <a:rPr lang="en-IN" dirty="0"/>
              <a:t>Calculating the Q1 and Q3 value, with a quantile value for Q1 as 0.25 and quantile value for Q3 as 0.75.</a:t>
            </a:r>
          </a:p>
          <a:p>
            <a:pPr lvl="1"/>
            <a:r>
              <a:rPr lang="en-IN" dirty="0"/>
              <a:t>Calculating the IQR = Q3 – Q1</a:t>
            </a:r>
          </a:p>
          <a:p>
            <a:pPr lvl="1"/>
            <a:r>
              <a:rPr lang="en-IN" dirty="0"/>
              <a:t>Setting up scaling factor – 1.5</a:t>
            </a:r>
          </a:p>
          <a:p>
            <a:pPr lvl="1"/>
            <a:r>
              <a:rPr lang="en-US" dirty="0"/>
              <a:t>Calculating the lower bound and upper bound with the formula,</a:t>
            </a:r>
          </a:p>
          <a:p>
            <a:pPr lvl="2"/>
            <a:r>
              <a:rPr lang="en-US" dirty="0"/>
              <a:t>Lower bound = Q1 – 1.5 * IQR</a:t>
            </a:r>
          </a:p>
          <a:p>
            <a:pPr lvl="2"/>
            <a:r>
              <a:rPr lang="en-US" dirty="0"/>
              <a:t>Upper bound = Q3 + 1.5 * IOR</a:t>
            </a:r>
          </a:p>
          <a:p>
            <a:pPr lvl="1"/>
            <a:r>
              <a:rPr lang="en-US" dirty="0"/>
              <a:t>Dropping the data lower than the lower bound and greater than upper bound.</a:t>
            </a:r>
          </a:p>
        </p:txBody>
      </p:sp>
    </p:spTree>
    <p:extLst>
      <p:ext uri="{BB962C8B-B14F-4D97-AF65-F5344CB8AC3E}">
        <p14:creationId xmlns:p14="http://schemas.microsoft.com/office/powerpoint/2010/main" val="4036082638"/>
      </p:ext>
    </p:extLst>
  </p:cSld>
  <p:clrMapOvr>
    <a:masterClrMapping/>
  </p:clrMapOvr>
</p:sld>
</file>

<file path=ppt/theme/theme1.xml><?xml version="1.0" encoding="utf-8"?>
<a:theme xmlns:a="http://schemas.openxmlformats.org/drawingml/2006/main" name="Facet">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457</TotalTime>
  <Words>1977</Words>
  <Application>Microsoft Office PowerPoint</Application>
  <PresentationFormat>Widescreen</PresentationFormat>
  <Paragraphs>184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Trebuchet MS</vt:lpstr>
      <vt:lpstr>Trebuchet MS (Body)</vt:lpstr>
      <vt:lpstr>Wingdings 3</vt:lpstr>
      <vt:lpstr>Facet</vt:lpstr>
      <vt:lpstr>MICROSOFT- CYBERSECURITY INCIDENT GRADE CLASSIFICATION</vt:lpstr>
      <vt:lpstr>Project Summary</vt:lpstr>
      <vt:lpstr>Dataset Description</vt:lpstr>
      <vt:lpstr>PowerPoint Presentation</vt:lpstr>
      <vt:lpstr>Target Variable</vt:lpstr>
      <vt:lpstr>Data Exploration</vt:lpstr>
      <vt:lpstr>Cleaning Null Values</vt:lpstr>
      <vt:lpstr>Encoding Categorical Variables</vt:lpstr>
      <vt:lpstr>Cleaning Outliers</vt:lpstr>
      <vt:lpstr>Feature Engineering</vt:lpstr>
      <vt:lpstr>Data Preprocessing </vt:lpstr>
      <vt:lpstr>Visualization </vt:lpstr>
      <vt:lpstr>Model Building</vt:lpstr>
      <vt:lpstr>Model Selection and Training</vt:lpstr>
      <vt:lpstr>Model Metrics</vt:lpstr>
      <vt:lpstr>Model Performance</vt:lpstr>
      <vt:lpstr>Result with GUIDE_test.csv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ajay raja</dc:creator>
  <cp:lastModifiedBy>ajay raja</cp:lastModifiedBy>
  <cp:revision>8</cp:revision>
  <dcterms:created xsi:type="dcterms:W3CDTF">2025-04-19T09:47:03Z</dcterms:created>
  <dcterms:modified xsi:type="dcterms:W3CDTF">2025-04-27T14:32:46Z</dcterms:modified>
</cp:coreProperties>
</file>