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2" r:id="rId6"/>
    <p:sldId id="264" r:id="rId7"/>
    <p:sldId id="269" r:id="rId8"/>
    <p:sldId id="265" r:id="rId9"/>
    <p:sldId id="266" r:id="rId10"/>
    <p:sldId id="267" r:id="rId11"/>
    <p:sldId id="268" r:id="rId12"/>
    <p:sldId id="270" r:id="rId13"/>
    <p:sldId id="271" r:id="rId14"/>
    <p:sldId id="272" r:id="rId15"/>
    <p:sldId id="273" r:id="rId16"/>
    <p:sldId id="274" r:id="rId17"/>
    <p:sldId id="275" r:id="rId18"/>
    <p:sldId id="276"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a:xfrm>
            <a:off x="2692397" y="5037663"/>
            <a:ext cx="5214635" cy="279400"/>
          </a:xfrm>
        </p:spPr>
        <p:txBody>
          <a:bodyPr/>
          <a:lstStyle/>
          <a:p>
            <a:endParaRPr lang="en-UG"/>
          </a:p>
        </p:txBody>
      </p:sp>
      <p:sp>
        <p:nvSpPr>
          <p:cNvPr id="6" name="Slide Number Placeholder 5"/>
          <p:cNvSpPr>
            <a:spLocks noGrp="1"/>
          </p:cNvSpPr>
          <p:nvPr>
            <p:ph type="sldNum" sz="quarter" idx="12"/>
          </p:nvPr>
        </p:nvSpPr>
        <p:spPr>
          <a:xfrm>
            <a:off x="8956900" y="5037663"/>
            <a:ext cx="551167" cy="279400"/>
          </a:xfrm>
        </p:spPr>
        <p:txBody>
          <a:bodyPr/>
          <a:lstStyle/>
          <a:p>
            <a:fld id="{5CD90421-AF3B-4066-9DFB-5EC2BEF20360}" type="slidenum">
              <a:rPr lang="en-UG" smtClean="0"/>
              <a:t>‹#›</a:t>
            </a:fld>
            <a:endParaRPr lang="en-UG"/>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2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8DCB5-A5DF-45FE-A4A6-6C8662637B04}" type="datetimeFigureOut">
              <a:rPr lang="en-UG" smtClean="0"/>
              <a:t>11/08/2023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352732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729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591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2716801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149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108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9094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40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410752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11/08/2023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89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8DCB5-A5DF-45FE-A4A6-6C8662637B04}" type="datetimeFigureOut">
              <a:rPr lang="en-UG" smtClean="0"/>
              <a:t>11/08/2023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323996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78DCB5-A5DF-45FE-A4A6-6C8662637B04}" type="datetimeFigureOut">
              <a:rPr lang="en-UG" smtClean="0"/>
              <a:t>11/08/2023</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5CD90421-AF3B-4066-9DFB-5EC2BEF20360}" type="slidenum">
              <a:rPr lang="en-UG" smtClean="0"/>
              <a:t>‹#›</a:t>
            </a:fld>
            <a:endParaRPr lang="en-UG"/>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45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78DCB5-A5DF-45FE-A4A6-6C8662637B04}" type="datetimeFigureOut">
              <a:rPr lang="en-UG" smtClean="0"/>
              <a:t>11/08/2023</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5CD90421-AF3B-4066-9DFB-5EC2BEF20360}" type="slidenum">
              <a:rPr lang="en-UG" smtClean="0"/>
              <a:t>‹#›</a:t>
            </a:fld>
            <a:endParaRPr lang="en-U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26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8DCB5-A5DF-45FE-A4A6-6C8662637B04}" type="datetimeFigureOut">
              <a:rPr lang="en-UG" smtClean="0"/>
              <a:t>11/08/2023</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420396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8DCB5-A5DF-45FE-A4A6-6C8662637B04}" type="datetimeFigureOut">
              <a:rPr lang="en-UG" smtClean="0"/>
              <a:t>11/08/2023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5CD90421-AF3B-4066-9DFB-5EC2BEF20360}" type="slidenum">
              <a:rPr lang="en-UG" smtClean="0"/>
              <a:t>‹#›</a:t>
            </a:fld>
            <a:endParaRPr lang="en-UG"/>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23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8DCB5-A5DF-45FE-A4A6-6C8662637B04}" type="datetimeFigureOut">
              <a:rPr lang="en-UG" smtClean="0"/>
              <a:t>11/08/2023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7531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78DCB5-A5DF-45FE-A4A6-6C8662637B04}" type="datetimeFigureOut">
              <a:rPr lang="en-UG" smtClean="0"/>
              <a:t>11/08/2023</a:t>
            </a:fld>
            <a:endParaRPr lang="en-UG"/>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G"/>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D90421-AF3B-4066-9DFB-5EC2BEF20360}" type="slidenum">
              <a:rPr lang="en-UG" smtClean="0"/>
              <a:t>‹#›</a:t>
            </a:fld>
            <a:endParaRPr lang="en-UG"/>
          </a:p>
        </p:txBody>
      </p:sp>
    </p:spTree>
    <p:extLst>
      <p:ext uri="{BB962C8B-B14F-4D97-AF65-F5344CB8AC3E}">
        <p14:creationId xmlns:p14="http://schemas.microsoft.com/office/powerpoint/2010/main" val="1026648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18C8C1E-A3F2-3CA8-A7CB-6ECD36870E86}"/>
              </a:ext>
            </a:extLst>
          </p:cNvPr>
          <p:cNvSpPr>
            <a:spLocks noChangeArrowheads="1"/>
          </p:cNvSpPr>
          <p:nvPr/>
        </p:nvSpPr>
        <p:spPr bwMode="auto">
          <a:xfrm>
            <a:off x="5971607" y="13156"/>
            <a:ext cx="2487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22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 </a:t>
            </a:r>
            <a:endParaRPr kumimoji="0" lang="en-GB"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A07EF690-9C02-A802-D5F4-97D0EA86642B}"/>
              </a:ext>
            </a:extLst>
          </p:cNvPr>
          <p:cNvSpPr>
            <a:spLocks noChangeArrowheads="1"/>
          </p:cNvSpPr>
          <p:nvPr/>
        </p:nvSpPr>
        <p:spPr bwMode="auto">
          <a:xfrm>
            <a:off x="2777002" y="3786434"/>
            <a:ext cx="638921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ARUBE JOSHUA			</a:t>
            </a:r>
            <a:r>
              <a:rPr lang="en-GB" altLang="zh-CN" sz="1400" b="1" dirty="0">
                <a:latin typeface="Calibri" panose="020F0502020204030204" pitchFamily="34" charset="0"/>
                <a:ea typeface="Microsoft YaHei UI" panose="020B0503020204020204" pitchFamily="34" charset="-122"/>
                <a:cs typeface="Calibri" panose="020F0502020204030204" pitchFamily="34" charset="0"/>
              </a:rPr>
              <a:t>	</a:t>
            </a: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21/U/1102</a:t>
            </a: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LUBEMBE COLIN WAFULA 			21/U/05828/PS</a:t>
            </a: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LUYIMBAZI TIMOTHY				21/U/18300/PS</a:t>
            </a: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KATO TREVOR THOMAS				21/U/13085/PS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NANSUMBA MARY VANESSA 			21/U/10131/PS</a:t>
            </a:r>
            <a:r>
              <a:rPr kumimoji="0" lang="en-GB" altLang="zh-CN" sz="800" b="0" i="0" u="none" strike="noStrike" cap="none" normalizeH="0" baseline="0" dirty="0">
                <a:ln>
                  <a:noFill/>
                </a:ln>
                <a:solidFill>
                  <a:schemeClr val="tx1"/>
                </a:solidFill>
                <a:effectLst/>
              </a:rPr>
              <a:t> </a:t>
            </a:r>
            <a:endParaRPr kumimoji="0" lang="en-GB" altLang="zh-CN" sz="1800" b="0" i="0" u="none" strike="noStrike" cap="none" normalizeH="0" baseline="0" dirty="0">
              <a:ln>
                <a:noFill/>
              </a:ln>
              <a:solidFill>
                <a:schemeClr val="tx1"/>
              </a:solidFill>
              <a:effectLst/>
              <a:latin typeface="Arial" panose="020B0604020202020204" pitchFamily="34" charset="0"/>
            </a:endParaRPr>
          </a:p>
        </p:txBody>
      </p:sp>
      <p:pic>
        <p:nvPicPr>
          <p:cNvPr id="6" name="Picture 6">
            <a:extLst>
              <a:ext uri="{FF2B5EF4-FFF2-40B4-BE49-F238E27FC236}">
                <a16:creationId xmlns:a16="http://schemas.microsoft.com/office/drawing/2014/main" id="{1E6E509C-041C-4DF7-14A8-697C57FDE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553" y="1659977"/>
            <a:ext cx="1440638" cy="9105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9E49C0D-F88D-7CFF-8AB9-46F3B1748C55}"/>
              </a:ext>
            </a:extLst>
          </p:cNvPr>
          <p:cNvSpPr txBox="1"/>
          <p:nvPr/>
        </p:nvSpPr>
        <p:spPr>
          <a:xfrm>
            <a:off x="3217985" y="1884407"/>
            <a:ext cx="1787769" cy="461665"/>
          </a:xfrm>
          <a:prstGeom prst="rect">
            <a:avLst/>
          </a:prstGeom>
          <a:noFill/>
        </p:spPr>
        <p:txBody>
          <a:bodyPr wrap="square" rtlCol="0">
            <a:spAutoFit/>
          </a:bodyPr>
          <a:lstStyle/>
          <a:p>
            <a:r>
              <a:rPr kumimoji="0" lang="en-GB" altLang="zh-CN" sz="2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 MAKERERE </a:t>
            </a:r>
            <a:endParaRPr lang="en-UG" sz="2400" dirty="0"/>
          </a:p>
        </p:txBody>
      </p:sp>
      <p:sp>
        <p:nvSpPr>
          <p:cNvPr id="11" name="TextBox 10">
            <a:extLst>
              <a:ext uri="{FF2B5EF4-FFF2-40B4-BE49-F238E27FC236}">
                <a16:creationId xmlns:a16="http://schemas.microsoft.com/office/drawing/2014/main" id="{A9588987-1CED-DA49-5AB6-133E4D2CD586}"/>
              </a:ext>
            </a:extLst>
          </p:cNvPr>
          <p:cNvSpPr txBox="1"/>
          <p:nvPr/>
        </p:nvSpPr>
        <p:spPr>
          <a:xfrm>
            <a:off x="6716590" y="1884407"/>
            <a:ext cx="204054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UNIVERSITY</a:t>
            </a:r>
            <a:endParaRPr kumimoji="0" lang="en-GB" altLang="zh-CN" sz="800" b="0" i="0" u="none" strike="noStrike" cap="none" normalizeH="0" baseline="0" dirty="0">
              <a:ln>
                <a:noFill/>
              </a:ln>
              <a:solidFill>
                <a:schemeClr val="tx1"/>
              </a:solidFill>
              <a:effectLst/>
            </a:endParaRPr>
          </a:p>
        </p:txBody>
      </p:sp>
      <p:sp>
        <p:nvSpPr>
          <p:cNvPr id="12" name="TextBox 11">
            <a:extLst>
              <a:ext uri="{FF2B5EF4-FFF2-40B4-BE49-F238E27FC236}">
                <a16:creationId xmlns:a16="http://schemas.microsoft.com/office/drawing/2014/main" id="{B0EFA87F-3D02-F1D5-383E-D94E9ED1D4F5}"/>
              </a:ext>
            </a:extLst>
          </p:cNvPr>
          <p:cNvSpPr txBox="1"/>
          <p:nvPr/>
        </p:nvSpPr>
        <p:spPr>
          <a:xfrm>
            <a:off x="2429740" y="2581572"/>
            <a:ext cx="7332520" cy="1015663"/>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2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COLLEGE OF COMPUTING AND INFORMATION SCIENCES</a:t>
            </a:r>
            <a:endParaRPr kumimoji="0" lang="en-GB" altLang="zh-CN"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zh-CN" b="1" dirty="0">
                <a:latin typeface="Calibri" panose="020F0502020204030204" pitchFamily="34" charset="0"/>
                <a:ea typeface="Microsoft YaHei UI" panose="020B0503020204020204" pitchFamily="34" charset="-122"/>
                <a:cs typeface="Calibri" panose="020F0502020204030204" pitchFamily="34" charset="0"/>
              </a:rPr>
              <a:t>GROUP Y PRESENTATION DATA SCIENCE PROJECT</a:t>
            </a:r>
            <a:endParaRPr kumimoji="0" lang="en-GB" altLang="zh-CN" sz="900" b="0" i="0" u="none" strike="noStrike" cap="none" normalizeH="0" baseline="0" dirty="0">
              <a:ln>
                <a:noFill/>
              </a:ln>
              <a:solidFill>
                <a:schemeClr val="tx1"/>
              </a:solidFill>
              <a:effectLst/>
            </a:endParaRPr>
          </a:p>
          <a:p>
            <a:endParaRPr lang="en-UG" dirty="0"/>
          </a:p>
        </p:txBody>
      </p:sp>
    </p:spTree>
    <p:extLst>
      <p:ext uri="{BB962C8B-B14F-4D97-AF65-F5344CB8AC3E}">
        <p14:creationId xmlns:p14="http://schemas.microsoft.com/office/powerpoint/2010/main" val="260620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620108" y="5627077"/>
            <a:ext cx="6075484" cy="378069"/>
          </a:xfrm>
          <a:prstGeom prst="rect">
            <a:avLst/>
          </a:prstGeom>
          <a:noFill/>
        </p:spPr>
        <p:txBody>
          <a:bodyPr wrap="square" rtlCol="0">
            <a:spAutoFit/>
          </a:bodyPr>
          <a:lstStyle/>
          <a:p>
            <a:r>
              <a:rPr lang="en-US" dirty="0"/>
              <a:t>Dataset after cleaning</a:t>
            </a:r>
            <a:endParaRPr lang="en-UG" dirty="0"/>
          </a:p>
        </p:txBody>
      </p:sp>
      <p:pic>
        <p:nvPicPr>
          <p:cNvPr id="3" name="Picture 2">
            <a:extLst>
              <a:ext uri="{FF2B5EF4-FFF2-40B4-BE49-F238E27FC236}">
                <a16:creationId xmlns:a16="http://schemas.microsoft.com/office/drawing/2014/main" id="{A0B329A2-B138-C6C3-B549-E38DB1BC1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393" y="664991"/>
            <a:ext cx="7051138" cy="4669082"/>
          </a:xfrm>
          <a:prstGeom prst="rect">
            <a:avLst/>
          </a:prstGeom>
        </p:spPr>
      </p:pic>
    </p:spTree>
    <p:extLst>
      <p:ext uri="{BB962C8B-B14F-4D97-AF65-F5344CB8AC3E}">
        <p14:creationId xmlns:p14="http://schemas.microsoft.com/office/powerpoint/2010/main" val="70165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365131" y="5213839"/>
            <a:ext cx="6075484" cy="378069"/>
          </a:xfrm>
          <a:prstGeom prst="rect">
            <a:avLst/>
          </a:prstGeom>
          <a:noFill/>
        </p:spPr>
        <p:txBody>
          <a:bodyPr wrap="square" rtlCol="0">
            <a:spAutoFit/>
          </a:bodyPr>
          <a:lstStyle/>
          <a:p>
            <a:r>
              <a:rPr lang="en-US" dirty="0"/>
              <a:t>Total malaria cases</a:t>
            </a:r>
            <a:endParaRPr lang="en-UG" dirty="0"/>
          </a:p>
        </p:txBody>
      </p:sp>
      <p:pic>
        <p:nvPicPr>
          <p:cNvPr id="3" name="Picture 2">
            <a:extLst>
              <a:ext uri="{FF2B5EF4-FFF2-40B4-BE49-F238E27FC236}">
                <a16:creationId xmlns:a16="http://schemas.microsoft.com/office/drawing/2014/main" id="{4661B79B-9B60-AD35-2AC9-4354E6E61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061" y="1371600"/>
            <a:ext cx="8979877" cy="3371557"/>
          </a:xfrm>
          <a:prstGeom prst="rect">
            <a:avLst/>
          </a:prstGeom>
        </p:spPr>
      </p:pic>
    </p:spTree>
    <p:extLst>
      <p:ext uri="{BB962C8B-B14F-4D97-AF65-F5344CB8AC3E}">
        <p14:creationId xmlns:p14="http://schemas.microsoft.com/office/powerpoint/2010/main" val="242861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365131" y="5240216"/>
            <a:ext cx="6075484" cy="378069"/>
          </a:xfrm>
          <a:prstGeom prst="rect">
            <a:avLst/>
          </a:prstGeom>
          <a:noFill/>
        </p:spPr>
        <p:txBody>
          <a:bodyPr wrap="square" rtlCol="0">
            <a:spAutoFit/>
          </a:bodyPr>
          <a:lstStyle/>
          <a:p>
            <a:r>
              <a:rPr lang="en-US" dirty="0"/>
              <a:t>General Malaria Trend In East African countries</a:t>
            </a:r>
            <a:endParaRPr lang="en-UG" dirty="0"/>
          </a:p>
        </p:txBody>
      </p:sp>
      <p:pic>
        <p:nvPicPr>
          <p:cNvPr id="4" name="Picture 3">
            <a:extLst>
              <a:ext uri="{FF2B5EF4-FFF2-40B4-BE49-F238E27FC236}">
                <a16:creationId xmlns:a16="http://schemas.microsoft.com/office/drawing/2014/main" id="{8F3AC298-FC84-AC22-CBAC-8DA36A95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821" y="766103"/>
            <a:ext cx="8389620" cy="4358640"/>
          </a:xfrm>
          <a:prstGeom prst="rect">
            <a:avLst/>
          </a:prstGeom>
        </p:spPr>
      </p:pic>
    </p:spTree>
    <p:extLst>
      <p:ext uri="{BB962C8B-B14F-4D97-AF65-F5344CB8AC3E}">
        <p14:creationId xmlns:p14="http://schemas.microsoft.com/office/powerpoint/2010/main" val="231979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4DEF09-E055-7899-5803-5B34FFCC0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454" y="981075"/>
            <a:ext cx="9471085" cy="4895849"/>
          </a:xfrm>
          <a:prstGeom prst="rect">
            <a:avLst/>
          </a:prstGeom>
        </p:spPr>
      </p:pic>
    </p:spTree>
    <p:extLst>
      <p:ext uri="{BB962C8B-B14F-4D97-AF65-F5344CB8AC3E}">
        <p14:creationId xmlns:p14="http://schemas.microsoft.com/office/powerpoint/2010/main" val="253820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A87B20-7EFF-127C-64D5-AA7E8262D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43" y="659557"/>
            <a:ext cx="7761849" cy="5538885"/>
          </a:xfrm>
          <a:prstGeom prst="rect">
            <a:avLst/>
          </a:prstGeom>
        </p:spPr>
      </p:pic>
    </p:spTree>
    <p:extLst>
      <p:ext uri="{BB962C8B-B14F-4D97-AF65-F5344CB8AC3E}">
        <p14:creationId xmlns:p14="http://schemas.microsoft.com/office/powerpoint/2010/main" val="135397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C82FA9-7CBB-A5AF-DF5A-388BCEF5F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345" y="738657"/>
            <a:ext cx="7863547" cy="5380686"/>
          </a:xfrm>
          <a:prstGeom prst="rect">
            <a:avLst/>
          </a:prstGeom>
        </p:spPr>
      </p:pic>
    </p:spTree>
    <p:extLst>
      <p:ext uri="{BB962C8B-B14F-4D97-AF65-F5344CB8AC3E}">
        <p14:creationId xmlns:p14="http://schemas.microsoft.com/office/powerpoint/2010/main" val="171856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C9C10A-1F8C-EFD7-B622-1ADC4CDC6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996" y="936381"/>
            <a:ext cx="6404708" cy="4593981"/>
          </a:xfrm>
          <a:prstGeom prst="rect">
            <a:avLst/>
          </a:prstGeom>
        </p:spPr>
      </p:pic>
    </p:spTree>
    <p:extLst>
      <p:ext uri="{BB962C8B-B14F-4D97-AF65-F5344CB8AC3E}">
        <p14:creationId xmlns:p14="http://schemas.microsoft.com/office/powerpoint/2010/main" val="2843087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627B3-4D1D-8B14-BA82-7480AB4FB038}"/>
              </a:ext>
            </a:extLst>
          </p:cNvPr>
          <p:cNvPicPr>
            <a:picLocks noChangeAspect="1"/>
          </p:cNvPicPr>
          <p:nvPr/>
        </p:nvPicPr>
        <p:blipFill rotWithShape="1">
          <a:blip r:embed="rId2">
            <a:extLst>
              <a:ext uri="{28A0092B-C50C-407E-A947-70E740481C1C}">
                <a14:useLocalDpi xmlns:a14="http://schemas.microsoft.com/office/drawing/2010/main" val="0"/>
              </a:ext>
            </a:extLst>
          </a:blip>
          <a:srcRect t="4919"/>
          <a:stretch/>
        </p:blipFill>
        <p:spPr>
          <a:xfrm>
            <a:off x="1778151" y="715898"/>
            <a:ext cx="7717541" cy="2713102"/>
          </a:xfrm>
          <a:prstGeom prst="rect">
            <a:avLst/>
          </a:prstGeom>
        </p:spPr>
      </p:pic>
      <p:pic>
        <p:nvPicPr>
          <p:cNvPr id="6" name="Picture 5">
            <a:extLst>
              <a:ext uri="{FF2B5EF4-FFF2-40B4-BE49-F238E27FC236}">
                <a16:creationId xmlns:a16="http://schemas.microsoft.com/office/drawing/2014/main" id="{83A61A47-A4DC-7D5A-B1FC-36996A79D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150" y="3358662"/>
            <a:ext cx="7717541" cy="2692008"/>
          </a:xfrm>
          <a:prstGeom prst="rect">
            <a:avLst/>
          </a:prstGeom>
        </p:spPr>
      </p:pic>
    </p:spTree>
    <p:extLst>
      <p:ext uri="{BB962C8B-B14F-4D97-AF65-F5344CB8AC3E}">
        <p14:creationId xmlns:p14="http://schemas.microsoft.com/office/powerpoint/2010/main" val="267709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B1696B-EB94-1F98-F7D8-CF794C520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945" y="705143"/>
            <a:ext cx="8088923" cy="5300003"/>
          </a:xfrm>
          <a:prstGeom prst="rect">
            <a:avLst/>
          </a:prstGeom>
        </p:spPr>
      </p:pic>
    </p:spTree>
    <p:extLst>
      <p:ext uri="{BB962C8B-B14F-4D97-AF65-F5344CB8AC3E}">
        <p14:creationId xmlns:p14="http://schemas.microsoft.com/office/powerpoint/2010/main" val="4056531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50B-14B5-F222-5478-CA79231090E6}"/>
              </a:ext>
            </a:extLst>
          </p:cNvPr>
          <p:cNvSpPr>
            <a:spLocks noGrp="1"/>
          </p:cNvSpPr>
          <p:nvPr>
            <p:ph type="title"/>
          </p:nvPr>
        </p:nvSpPr>
        <p:spPr/>
        <p:txBody>
          <a:bodyPr>
            <a:normAutofit/>
          </a:bodyPr>
          <a:lstStyle/>
          <a:p>
            <a:r>
              <a:rPr lang="en-US" kern="100" dirty="0">
                <a:solidFill>
                  <a:srgbClr val="000000"/>
                </a:solidFill>
                <a:latin typeface="Calibri" panose="020F0502020204030204" pitchFamily="34" charset="0"/>
                <a:cs typeface="Calibri" panose="020F0502020204030204" pitchFamily="34" charset="0"/>
              </a:rPr>
              <a:t>CONCLUSIONS</a:t>
            </a:r>
            <a:endParaRPr lang="en-UG" kern="100" dirty="0">
              <a:solidFill>
                <a:srgbClr val="00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BFBA12-0B68-EC64-B5ED-75E870C88F91}"/>
              </a:ext>
            </a:extLst>
          </p:cNvPr>
          <p:cNvSpPr>
            <a:spLocks noGrp="1"/>
          </p:cNvSpPr>
          <p:nvPr>
            <p:ph idx="1"/>
          </p:nvPr>
        </p:nvSpPr>
        <p:spPr>
          <a:xfrm>
            <a:off x="1295401" y="2556932"/>
            <a:ext cx="9601196" cy="3448214"/>
          </a:xfrm>
        </p:spPr>
        <p:txBody>
          <a:bodyPr>
            <a:normAutofit fontScale="92500" lnSpcReduction="10000"/>
          </a:bodyPr>
          <a:lstStyle/>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We see that the number of malaria cases reported has a general increase from the year 2007 to 2017.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There was a general decrease in the average of the incidences of malaria per year.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We established that there was a low correlation for most of the columns.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The Democratic Republic of Congo was found to dominate in the average malaria cases reported from the year 2007 to 2017 with Mozambique coming in second. </a:t>
            </a:r>
          </a:p>
          <a:p>
            <a:pPr algn="just">
              <a:lnSpc>
                <a:spcPct val="107000"/>
              </a:lnSpc>
            </a:pPr>
            <a:r>
              <a:rPr lang="en-US" sz="1500" kern="100">
                <a:solidFill>
                  <a:srgbClr val="000000"/>
                </a:solidFill>
                <a:latin typeface="Calibri" panose="020F0502020204030204" pitchFamily="34" charset="0"/>
                <a:cs typeface="Calibri" panose="020F0502020204030204" pitchFamily="34" charset="0"/>
              </a:rPr>
              <a:t>2017 </a:t>
            </a:r>
            <a:r>
              <a:rPr lang="en-US" sz="1500" kern="100" dirty="0">
                <a:solidFill>
                  <a:srgbClr val="000000"/>
                </a:solidFill>
                <a:latin typeface="Calibri" panose="020F0502020204030204" pitchFamily="34" charset="0"/>
                <a:cs typeface="Calibri" panose="020F0502020204030204" pitchFamily="34" charset="0"/>
              </a:rPr>
              <a:t>was registered with the highest number of malaria cases.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There was a population decrease in rural areas while there was a population rise in urban areas as time passed from 2007 to 2017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The percentage of population growth is decreasing over time from 2007 to 2008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Overall, we see that even if measures have been put in place to reduce malaria which facilitated reduction in the risk of malaria, the overall malaria cases have increased through out the years from 2007 to 20017</a:t>
            </a:r>
          </a:p>
          <a:p>
            <a:pPr marL="0" indent="0" algn="just">
              <a:lnSpc>
                <a:spcPct val="107000"/>
              </a:lnSpc>
              <a:buNone/>
            </a:pPr>
            <a:endParaRPr lang="en-UG" sz="18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64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9335-9D6C-AC59-B77B-9BFE854A31B2}"/>
              </a:ext>
            </a:extLst>
          </p:cNvPr>
          <p:cNvSpPr>
            <a:spLocks noGrp="1"/>
          </p:cNvSpPr>
          <p:nvPr>
            <p:ph type="title"/>
          </p:nvPr>
        </p:nvSpPr>
        <p:spPr/>
        <p:txBody>
          <a:bodyPr>
            <a:normAutofit/>
          </a:bodyPr>
          <a:lstStyle/>
          <a:p>
            <a:r>
              <a:rPr lang="en-US" dirty="0">
                <a:solidFill>
                  <a:srgbClr val="000000"/>
                </a:solidFill>
                <a:latin typeface="Calibri" panose="020F0502020204030204" pitchFamily="34" charset="0"/>
                <a:cs typeface="+mn-cs"/>
              </a:rPr>
              <a:t>INTRODUCTION</a:t>
            </a:r>
            <a:endParaRPr lang="en-UG" dirty="0">
              <a:solidFill>
                <a:srgbClr val="000000"/>
              </a:solidFill>
              <a:latin typeface="Calibri" panose="020F0502020204030204" pitchFamily="34" charset="0"/>
              <a:cs typeface="+mn-cs"/>
            </a:endParaRPr>
          </a:p>
        </p:txBody>
      </p:sp>
      <p:sp>
        <p:nvSpPr>
          <p:cNvPr id="3" name="Content Placeholder 2">
            <a:extLst>
              <a:ext uri="{FF2B5EF4-FFF2-40B4-BE49-F238E27FC236}">
                <a16:creationId xmlns:a16="http://schemas.microsoft.com/office/drawing/2014/main" id="{6F66766C-1703-EF3C-6B0B-D75D1DA91D97}"/>
              </a:ext>
            </a:extLst>
          </p:cNvPr>
          <p:cNvSpPr>
            <a:spLocks noGrp="1"/>
          </p:cNvSpPr>
          <p:nvPr>
            <p:ph idx="1"/>
          </p:nvPr>
        </p:nvSpPr>
        <p:spPr/>
        <p:txBody>
          <a:bodyPr/>
          <a:lstStyle/>
          <a:p>
            <a:r>
              <a:rPr lang="en-US" sz="2000" dirty="0">
                <a:solidFill>
                  <a:srgbClr val="000000"/>
                </a:solidFill>
                <a:effectLst/>
                <a:latin typeface="Calibri" panose="020F0502020204030204" pitchFamily="34" charset="0"/>
                <a:ea typeface="Times New Roman" panose="02020603050405020304" pitchFamily="18" charset="0"/>
              </a:rPr>
              <a:t>This </a:t>
            </a:r>
            <a:r>
              <a:rPr lang="en-US" sz="2000" dirty="0">
                <a:solidFill>
                  <a:srgbClr val="000000"/>
                </a:solidFill>
                <a:latin typeface="Calibri" panose="020F0502020204030204" pitchFamily="34" charset="0"/>
                <a:ea typeface="Times New Roman" panose="02020603050405020304" pitchFamily="18" charset="0"/>
              </a:rPr>
              <a:t>deals with </a:t>
            </a:r>
            <a:r>
              <a:rPr lang="en-US" sz="2000" dirty="0">
                <a:solidFill>
                  <a:srgbClr val="000000"/>
                </a:solidFill>
                <a:effectLst/>
                <a:latin typeface="Calibri" panose="020F0502020204030204" pitchFamily="34" charset="0"/>
                <a:ea typeface="Times New Roman" panose="02020603050405020304" pitchFamily="18" charset="0"/>
              </a:rPr>
              <a:t>analysis of a dataset containing statistics related to the Malaria disease, public health, water, sanitation, and demographic indicators for all countries in Africa from the year 2007 to 2017. The dataset helps to provide insights into the state of health and living conditions across these nations.</a:t>
            </a:r>
          </a:p>
          <a:p>
            <a:r>
              <a:rPr lang="en-US" sz="2000" dirty="0">
                <a:solidFill>
                  <a:srgbClr val="000000"/>
                </a:solidFill>
                <a:latin typeface="Calibri" panose="020F0502020204030204" pitchFamily="34" charset="0"/>
              </a:rPr>
              <a:t>The dataset has 594 rows and 27 columns containing numerical values, objects and geographical values. It contains 0 duplicates and quite a number of null values.</a:t>
            </a:r>
            <a:br>
              <a:rPr lang="en-US" sz="2000" dirty="0">
                <a:solidFill>
                  <a:srgbClr val="000000"/>
                </a:solidFill>
                <a:latin typeface="Calibri" panose="020F0502020204030204" pitchFamily="34" charset="0"/>
              </a:rPr>
            </a:br>
            <a:r>
              <a:rPr lang="en-US" sz="2000" dirty="0">
                <a:solidFill>
                  <a:srgbClr val="000000"/>
                </a:solidFill>
                <a:latin typeface="Calibri" panose="020F0502020204030204" pitchFamily="34" charset="0"/>
              </a:rPr>
              <a:t>The dataset comprises of information from different countries, each represented by specific columns</a:t>
            </a:r>
            <a:endParaRPr lang="en-UG"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318920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50B-14B5-F222-5478-CA79231090E6}"/>
              </a:ext>
            </a:extLst>
          </p:cNvPr>
          <p:cNvSpPr>
            <a:spLocks noGrp="1"/>
          </p:cNvSpPr>
          <p:nvPr>
            <p:ph type="title"/>
          </p:nvPr>
        </p:nvSpPr>
        <p:spPr/>
        <p:txBody>
          <a:bodyPr>
            <a:normAutofit/>
          </a:bodyPr>
          <a:lstStyle/>
          <a:p>
            <a:r>
              <a:rPr lang="en-US" kern="100" dirty="0">
                <a:solidFill>
                  <a:srgbClr val="000000"/>
                </a:solidFill>
                <a:latin typeface="Calibri" panose="020F0502020204030204" pitchFamily="34" charset="0"/>
                <a:cs typeface="Calibri" panose="020F0502020204030204" pitchFamily="34" charset="0"/>
              </a:rPr>
              <a:t>SOME DATASET FEATURES</a:t>
            </a:r>
            <a:endParaRPr lang="en-UG" kern="100" dirty="0">
              <a:solidFill>
                <a:srgbClr val="00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BFBA12-0B68-EC64-B5ED-75E870C88F91}"/>
              </a:ext>
            </a:extLst>
          </p:cNvPr>
          <p:cNvSpPr>
            <a:spLocks noGrp="1"/>
          </p:cNvSpPr>
          <p:nvPr>
            <p:ph idx="1"/>
          </p:nvPr>
        </p:nvSpPr>
        <p:spPr>
          <a:xfrm>
            <a:off x="1295401" y="2556932"/>
            <a:ext cx="9601196" cy="3659230"/>
          </a:xfrm>
        </p:spPr>
        <p:txBody>
          <a:bodyPr>
            <a:normAutofit/>
          </a:bodyPr>
          <a:lstStyle/>
          <a:p>
            <a:pPr marL="0" lvl="0" indent="0" algn="just">
              <a:lnSpc>
                <a:spcPct val="107000"/>
              </a:lnSpc>
              <a:buNone/>
            </a:pPr>
            <a:r>
              <a:rPr lang="en-US" sz="1800" kern="1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This is an overview of some of the available columns in our dataset that were a major part in our analysis</a:t>
            </a:r>
          </a:p>
          <a:p>
            <a:pPr marL="342900" lvl="0" indent="-342900" algn="just">
              <a:lnSpc>
                <a:spcPct val="107000"/>
              </a:lnSpc>
              <a:buFont typeface="Symbol" panose="05050102010706020507" pitchFamily="18" charset="2"/>
              <a:buChar char=""/>
            </a:pPr>
            <a:r>
              <a:rPr lang="en-UG"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Incidence of Malaria (per 1,000 population at risk) </a:t>
            </a:r>
            <a:endPar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07000"/>
              </a:lnSpc>
              <a:buFont typeface="Symbol" panose="05050102010706020507" pitchFamily="18" charset="2"/>
              <a:buChar char=""/>
            </a:pPr>
            <a:r>
              <a:rPr lang="en-UG"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Malaria Cases Reported</a:t>
            </a:r>
            <a:endPar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07000"/>
              </a:lnSpc>
              <a:buFont typeface="Symbol" panose="05050102010706020507" pitchFamily="18" charset="2"/>
              <a:buChar char=""/>
            </a:pPr>
            <a:r>
              <a:rPr lang="en-UG" sz="1800" dirty="0">
                <a:solidFill>
                  <a:srgbClr val="000000"/>
                </a:solidFill>
                <a:effectLst/>
                <a:latin typeface="Calibri" panose="020F0502020204030204" pitchFamily="34" charset="0"/>
                <a:ea typeface="Times New Roman" panose="02020603050405020304" pitchFamily="18" charset="0"/>
              </a:rPr>
              <a:t>Use of Insecticide-Treated Bed Nets (% of under-5 population</a:t>
            </a:r>
            <a:r>
              <a:rPr lang="en-US" sz="1800" dirty="0">
                <a:solidFill>
                  <a:srgbClr val="000000"/>
                </a:solidFill>
                <a:effectLst/>
                <a:latin typeface="Calibri" panose="020F0502020204030204" pitchFamily="34" charset="0"/>
                <a:ea typeface="Times New Roman" panose="02020603050405020304" pitchFamily="18" charset="0"/>
              </a:rPr>
              <a:t>)</a:t>
            </a:r>
          </a:p>
          <a:p>
            <a:pPr marL="342900" lvl="0" indent="-342900" algn="just">
              <a:lnSpc>
                <a:spcPct val="107000"/>
              </a:lnSpc>
              <a:buFont typeface="Symbol" panose="05050102010706020507" pitchFamily="18" charset="2"/>
              <a:buChar char=""/>
            </a:pPr>
            <a:r>
              <a:rPr lang="en-UG" sz="1800" dirty="0">
                <a:solidFill>
                  <a:srgbClr val="000000"/>
                </a:solidFill>
                <a:effectLst/>
                <a:latin typeface="Calibri" panose="020F0502020204030204" pitchFamily="34" charset="0"/>
                <a:ea typeface="Times New Roman" panose="02020603050405020304" pitchFamily="18" charset="0"/>
              </a:rPr>
              <a:t>Rural Population (% of Total Population)</a:t>
            </a:r>
            <a:endParaRPr lang="en-US"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UG" sz="1800" dirty="0">
                <a:solidFill>
                  <a:srgbClr val="000000"/>
                </a:solidFill>
                <a:effectLst/>
                <a:latin typeface="Calibri" panose="020F0502020204030204" pitchFamily="34" charset="0"/>
                <a:ea typeface="Times New Roman" panose="02020603050405020304" pitchFamily="18" charset="0"/>
              </a:rPr>
              <a:t>Urban Population (% of Total Population)</a:t>
            </a:r>
            <a:endParaRPr lang="en-US"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Country Name</a:t>
            </a:r>
          </a:p>
          <a:p>
            <a:pPr marL="342900" lvl="0" indent="-342900" algn="just">
              <a:lnSpc>
                <a:spcPct val="107000"/>
              </a:lnSpc>
              <a:buFont typeface="Symbol" panose="05050102010706020507" pitchFamily="18" charset="2"/>
              <a:buChar char=""/>
            </a:pPr>
            <a:r>
              <a:rPr lang="en-US" sz="1800" kern="100" dirty="0">
                <a:solidFill>
                  <a:srgbClr val="000000"/>
                </a:solidFill>
                <a:latin typeface="Calibri" panose="020F0502020204030204" pitchFamily="34" charset="0"/>
                <a:cs typeface="Calibri" panose="020F0502020204030204" pitchFamily="34" charset="0"/>
              </a:rPr>
              <a:t>Year</a:t>
            </a:r>
            <a:endParaRPr lang="en-UG" sz="1800" kern="1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92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50B-14B5-F222-5478-CA79231090E6}"/>
              </a:ext>
            </a:extLst>
          </p:cNvPr>
          <p:cNvSpPr>
            <a:spLocks noGrp="1"/>
          </p:cNvSpPr>
          <p:nvPr>
            <p:ph type="title"/>
          </p:nvPr>
        </p:nvSpPr>
        <p:spPr/>
        <p:txBody>
          <a:bodyPr>
            <a:normAutofit/>
          </a:bodyPr>
          <a:lstStyle/>
          <a:p>
            <a:r>
              <a:rPr lang="en-US" kern="100" dirty="0">
                <a:solidFill>
                  <a:srgbClr val="000000"/>
                </a:solidFill>
                <a:latin typeface="Calibri" panose="020F0502020204030204" pitchFamily="34" charset="0"/>
                <a:cs typeface="Calibri" panose="020F0502020204030204" pitchFamily="34" charset="0"/>
              </a:rPr>
              <a:t>KEY OBJECTIVES</a:t>
            </a:r>
            <a:endParaRPr lang="en-UG" kern="100" dirty="0">
              <a:solidFill>
                <a:srgbClr val="00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BFBA12-0B68-EC64-B5ED-75E870C88F91}"/>
              </a:ext>
            </a:extLst>
          </p:cNvPr>
          <p:cNvSpPr>
            <a:spLocks noGrp="1"/>
          </p:cNvSpPr>
          <p:nvPr>
            <p:ph idx="1"/>
          </p:nvPr>
        </p:nvSpPr>
        <p:spPr>
          <a:xfrm>
            <a:off x="1295401" y="2556932"/>
            <a:ext cx="9601196" cy="3659230"/>
          </a:xfrm>
        </p:spPr>
        <p:txBody>
          <a:bodyPr>
            <a:normAutofit fontScale="85000" lnSpcReduction="10000"/>
          </a:bodyPr>
          <a:lstStyle/>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analyze the trends in the number of Malaria cases in African countries from the year 2007 to 2017.</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analyze the changes in the Incidence of Malaria in African countries from the year 2007 to 2017.</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study and compare the impact of the columns of the dataset towards the number of Malaria cases reported.</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determine which country had the highest average of reported cases of Malaria from the year 2007 to 2017.</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determine the year with the highest number of reported Malaria cases in Africa.</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determine the region with the highest number of Malaria cases reported.</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analyze the changes in the Rural and Urban population rates in African countries over the years 2007 to 2017</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compare the water and sanitation services between the Urban and Rural population in African countries. </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determine the year with the highest number of children receiving antimalarial drugs.</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1385"/>
              </a:spcAft>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analyze the relationship between the number of reported Malaria cases and the percentage of the Rural and Urban population in African countries.</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54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50B-14B5-F222-5478-CA79231090E6}"/>
              </a:ext>
            </a:extLst>
          </p:cNvPr>
          <p:cNvSpPr>
            <a:spLocks noGrp="1"/>
          </p:cNvSpPr>
          <p:nvPr>
            <p:ph type="title"/>
          </p:nvPr>
        </p:nvSpPr>
        <p:spPr/>
        <p:txBody>
          <a:bodyPr>
            <a:normAutofit/>
          </a:bodyPr>
          <a:lstStyle/>
          <a:p>
            <a:r>
              <a:rPr lang="en-US" kern="100" dirty="0">
                <a:solidFill>
                  <a:srgbClr val="000000"/>
                </a:solidFill>
                <a:latin typeface="Calibri" panose="020F0502020204030204" pitchFamily="34" charset="0"/>
                <a:cs typeface="Calibri" panose="020F0502020204030204" pitchFamily="34" charset="0"/>
              </a:rPr>
              <a:t>PROCESSES INVOLVED</a:t>
            </a:r>
            <a:endParaRPr lang="en-UG" kern="100" dirty="0">
              <a:solidFill>
                <a:srgbClr val="00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BFBA12-0B68-EC64-B5ED-75E870C88F91}"/>
              </a:ext>
            </a:extLst>
          </p:cNvPr>
          <p:cNvSpPr>
            <a:spLocks noGrp="1"/>
          </p:cNvSpPr>
          <p:nvPr>
            <p:ph idx="1"/>
          </p:nvPr>
        </p:nvSpPr>
        <p:spPr>
          <a:xfrm>
            <a:off x="1295401" y="2556932"/>
            <a:ext cx="9601196" cy="3448214"/>
          </a:xfrm>
        </p:spPr>
        <p:txBody>
          <a:bodyPr>
            <a:normAutofit fontScale="85000" lnSpcReduction="20000"/>
          </a:bodyPr>
          <a:lstStyle/>
          <a:p>
            <a:pPr algn="just">
              <a:lnSpc>
                <a:spcPct val="107000"/>
              </a:lnSpc>
            </a:pPr>
            <a:r>
              <a:rPr lang="en-US" sz="1800" kern="100" dirty="0">
                <a:latin typeface="Calibri" panose="020F0502020204030204" pitchFamily="34" charset="0"/>
                <a:cs typeface="Calibri" panose="020F0502020204030204" pitchFamily="34" charset="0"/>
              </a:rPr>
              <a:t>Data Exploration</a:t>
            </a:r>
            <a:endParaRPr lang="en-UG" sz="1800" kern="100" dirty="0">
              <a:latin typeface="Calibri" panose="020F0502020204030204" pitchFamily="34" charset="0"/>
              <a:cs typeface="Calibri" panose="020F0502020204030204" pitchFamily="34" charset="0"/>
            </a:endParaRPr>
          </a:p>
          <a:p>
            <a:pPr marL="0" indent="0" algn="just">
              <a:lnSpc>
                <a:spcPct val="107000"/>
              </a:lnSpc>
              <a:buNone/>
            </a:pPr>
            <a:r>
              <a:rPr lang="en-US" sz="1800" kern="100" dirty="0">
                <a:latin typeface="Calibri" panose="020F0502020204030204" pitchFamily="34" charset="0"/>
                <a:cs typeface="Calibri" panose="020F0502020204030204" pitchFamily="34" charset="0"/>
              </a:rPr>
              <a:t>This involved analyzing the dataset to identify the features and familiarize with them such that we can do data cleaning and preparation. </a:t>
            </a:r>
            <a:endParaRPr lang="en-UG" sz="1800" kern="100" dirty="0">
              <a:latin typeface="Calibri" panose="020F0502020204030204" pitchFamily="34" charset="0"/>
              <a:cs typeface="Calibri" panose="020F0502020204030204" pitchFamily="34" charset="0"/>
            </a:endParaRPr>
          </a:p>
          <a:p>
            <a:pPr algn="just">
              <a:lnSpc>
                <a:spcPct val="107000"/>
              </a:lnSpc>
            </a:pP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Data Cleaning</a:t>
            </a:r>
          </a:p>
          <a:p>
            <a:pPr marL="0" indent="0" algn="just">
              <a:lnSpc>
                <a:spcPct val="107000"/>
              </a:lnSpc>
              <a:buNone/>
            </a:pP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We used descriptive data in particular the mean to fill in for null values with low percentage and used 0 for values with high percentage</a:t>
            </a:r>
          </a:p>
          <a:p>
            <a:pPr algn="just">
              <a:lnSpc>
                <a:spcPct val="107000"/>
              </a:lnSpc>
            </a:pPr>
            <a:r>
              <a:rPr lang="en-US" sz="1800" kern="100" dirty="0">
                <a:latin typeface="Calibri" panose="020F0502020204030204" pitchFamily="34" charset="0"/>
                <a:ea typeface="Times New Roman" panose="02020603050405020304" pitchFamily="18" charset="0"/>
                <a:cs typeface="Calibri" panose="020F0502020204030204" pitchFamily="34" charset="0"/>
              </a:rPr>
              <a:t>Data Visualization</a:t>
            </a:r>
          </a:p>
          <a:p>
            <a:pPr marL="0" indent="0" algn="just">
              <a:lnSpc>
                <a:spcPct val="107000"/>
              </a:lnSpc>
              <a:buNone/>
            </a:pPr>
            <a:r>
              <a:rPr lang="en-US" sz="1800" dirty="0">
                <a:solidFill>
                  <a:srgbClr val="000000"/>
                </a:solidFill>
                <a:effectLst/>
                <a:latin typeface="Calibri" panose="020F0502020204030204" pitchFamily="34" charset="0"/>
                <a:ea typeface="Times New Roman" panose="02020603050405020304" pitchFamily="18" charset="0"/>
              </a:rPr>
              <a:t>Under Data visualization, we analyze and view the components of the dataset in order to generate meaningful conclusions from the various visualizations of the data</a:t>
            </a:r>
            <a:endParaRPr lang="en-US" sz="1800" kern="100" dirty="0">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pP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Model Building</a:t>
            </a:r>
          </a:p>
          <a:p>
            <a:pPr marL="0" indent="0" algn="just">
              <a:lnSpc>
                <a:spcPct val="107000"/>
              </a:lnSpc>
              <a:buNone/>
            </a:pPr>
            <a:r>
              <a:rPr lang="en-US" sz="1800"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B</a:t>
            </a:r>
            <a:r>
              <a:rPr lang="en-US"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asing on the dataset, we make a predictive model by selecting the best algorithm to do informed predictions , through training the model and evaluation of its accuracy</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buNone/>
            </a:pPr>
            <a:endParaRPr lang="en-US" sz="1800" kern="1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just">
              <a:lnSpc>
                <a:spcPct val="107000"/>
              </a:lnSpc>
              <a:buNone/>
            </a:pPr>
            <a:endParaRPr lang="en-UG" sz="18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56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10E8F2-83EF-1BC1-C4A4-0B8D197FDBC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65131" y="652856"/>
            <a:ext cx="7315200" cy="4993066"/>
          </a:xfrm>
        </p:spPr>
      </p:pic>
      <p:sp>
        <p:nvSpPr>
          <p:cNvPr id="6" name="TextBox 5">
            <a:extLst>
              <a:ext uri="{FF2B5EF4-FFF2-40B4-BE49-F238E27FC236}">
                <a16:creationId xmlns:a16="http://schemas.microsoft.com/office/drawing/2014/main" id="{D36DE929-258B-F5C3-7945-B1499923F782}"/>
              </a:ext>
            </a:extLst>
          </p:cNvPr>
          <p:cNvSpPr txBox="1"/>
          <p:nvPr/>
        </p:nvSpPr>
        <p:spPr>
          <a:xfrm>
            <a:off x="2620108" y="5627077"/>
            <a:ext cx="6075484" cy="378069"/>
          </a:xfrm>
          <a:prstGeom prst="rect">
            <a:avLst/>
          </a:prstGeom>
          <a:noFill/>
        </p:spPr>
        <p:txBody>
          <a:bodyPr wrap="square" rtlCol="0">
            <a:spAutoFit/>
          </a:bodyPr>
          <a:lstStyle/>
          <a:p>
            <a:r>
              <a:rPr lang="en-US" dirty="0"/>
              <a:t>Dataset before cleaning</a:t>
            </a:r>
            <a:endParaRPr lang="en-UG" dirty="0"/>
          </a:p>
        </p:txBody>
      </p:sp>
    </p:spTree>
    <p:extLst>
      <p:ext uri="{BB962C8B-B14F-4D97-AF65-F5344CB8AC3E}">
        <p14:creationId xmlns:p14="http://schemas.microsoft.com/office/powerpoint/2010/main" val="211981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620108" y="5627077"/>
            <a:ext cx="6075484" cy="378069"/>
          </a:xfrm>
          <a:prstGeom prst="rect">
            <a:avLst/>
          </a:prstGeom>
          <a:noFill/>
        </p:spPr>
        <p:txBody>
          <a:bodyPr wrap="square" rtlCol="0">
            <a:spAutoFit/>
          </a:bodyPr>
          <a:lstStyle/>
          <a:p>
            <a:r>
              <a:rPr lang="en-US" dirty="0"/>
              <a:t>Data Exploration – Data types</a:t>
            </a:r>
            <a:endParaRPr lang="en-UG" dirty="0"/>
          </a:p>
        </p:txBody>
      </p:sp>
      <p:pic>
        <p:nvPicPr>
          <p:cNvPr id="3" name="Picture 2">
            <a:extLst>
              <a:ext uri="{FF2B5EF4-FFF2-40B4-BE49-F238E27FC236}">
                <a16:creationId xmlns:a16="http://schemas.microsoft.com/office/drawing/2014/main" id="{04B56538-D3B7-8364-6080-0BE48859B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876" y="774777"/>
            <a:ext cx="6787662" cy="4677055"/>
          </a:xfrm>
          <a:prstGeom prst="rect">
            <a:avLst/>
          </a:prstGeom>
        </p:spPr>
      </p:pic>
    </p:spTree>
    <p:extLst>
      <p:ext uri="{BB962C8B-B14F-4D97-AF65-F5344CB8AC3E}">
        <p14:creationId xmlns:p14="http://schemas.microsoft.com/office/powerpoint/2010/main" val="428944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620108" y="5627077"/>
            <a:ext cx="6075484" cy="378069"/>
          </a:xfrm>
          <a:prstGeom prst="rect">
            <a:avLst/>
          </a:prstGeom>
          <a:noFill/>
        </p:spPr>
        <p:txBody>
          <a:bodyPr wrap="square" rtlCol="0">
            <a:spAutoFit/>
          </a:bodyPr>
          <a:lstStyle/>
          <a:p>
            <a:r>
              <a:rPr lang="en-US" dirty="0"/>
              <a:t>Percentage of Null values of each column</a:t>
            </a:r>
            <a:endParaRPr lang="en-UG" dirty="0"/>
          </a:p>
        </p:txBody>
      </p:sp>
      <p:pic>
        <p:nvPicPr>
          <p:cNvPr id="3" name="Picture 2">
            <a:extLst>
              <a:ext uri="{FF2B5EF4-FFF2-40B4-BE49-F238E27FC236}">
                <a16:creationId xmlns:a16="http://schemas.microsoft.com/office/drawing/2014/main" id="{BE0CCB9A-B99B-1B27-3E0A-84E819D99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899" y="1125415"/>
            <a:ext cx="9179169" cy="4086665"/>
          </a:xfrm>
          <a:prstGeom prst="rect">
            <a:avLst/>
          </a:prstGeom>
        </p:spPr>
      </p:pic>
    </p:spTree>
    <p:extLst>
      <p:ext uri="{BB962C8B-B14F-4D97-AF65-F5344CB8AC3E}">
        <p14:creationId xmlns:p14="http://schemas.microsoft.com/office/powerpoint/2010/main" val="343390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444262" y="5565530"/>
            <a:ext cx="6075484" cy="378069"/>
          </a:xfrm>
          <a:prstGeom prst="rect">
            <a:avLst/>
          </a:prstGeom>
          <a:noFill/>
        </p:spPr>
        <p:txBody>
          <a:bodyPr wrap="square" rtlCol="0">
            <a:spAutoFit/>
          </a:bodyPr>
          <a:lstStyle/>
          <a:p>
            <a:r>
              <a:rPr lang="en-US" dirty="0"/>
              <a:t>Cleaning process</a:t>
            </a:r>
            <a:endParaRPr lang="en-UG" dirty="0"/>
          </a:p>
        </p:txBody>
      </p:sp>
      <p:pic>
        <p:nvPicPr>
          <p:cNvPr id="3" name="Picture 2">
            <a:extLst>
              <a:ext uri="{FF2B5EF4-FFF2-40B4-BE49-F238E27FC236}">
                <a16:creationId xmlns:a16="http://schemas.microsoft.com/office/drawing/2014/main" id="{00B67B2D-5843-E727-595D-BD4B67521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341" y="690196"/>
            <a:ext cx="6675120" cy="4787943"/>
          </a:xfrm>
          <a:prstGeom prst="rect">
            <a:avLst/>
          </a:prstGeom>
        </p:spPr>
      </p:pic>
    </p:spTree>
    <p:extLst>
      <p:ext uri="{BB962C8B-B14F-4D97-AF65-F5344CB8AC3E}">
        <p14:creationId xmlns:p14="http://schemas.microsoft.com/office/powerpoint/2010/main" val="41209733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232</TotalTime>
  <Words>736</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Garamond</vt:lpstr>
      <vt:lpstr>Symbol</vt:lpstr>
      <vt:lpstr>Organic</vt:lpstr>
      <vt:lpstr>PowerPoint Presentation</vt:lpstr>
      <vt:lpstr>INTRODUCTION</vt:lpstr>
      <vt:lpstr>SOME DATASET FEATURES</vt:lpstr>
      <vt:lpstr>KEY OBJECTIVES</vt:lpstr>
      <vt:lpstr>PROCESSES INVOLVED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arubejoshua85@gmail.com</dc:creator>
  <cp:lastModifiedBy>Arubejoshua85@gmail.com</cp:lastModifiedBy>
  <cp:revision>2</cp:revision>
  <dcterms:created xsi:type="dcterms:W3CDTF">2023-08-10T16:20:20Z</dcterms:created>
  <dcterms:modified xsi:type="dcterms:W3CDTF">2023-08-11T05:13:21Z</dcterms:modified>
</cp:coreProperties>
</file>