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5"/>
    <p:sldId id="257" r:id="rId16"/>
    <p:sldId id="258" r:id="rId17"/>
    <p:sldId id="259" r:id="rId18"/>
    <p:sldId id="260" r:id="rId19"/>
    <p:sldId id="261" r:id="rId20"/>
    <p:sldId id="262" r:id="rId21"/>
    <p:sldId id="263" r:id="rId22"/>
    <p:sldId id="264" r:id="rId23"/>
    <p:sldId id="265" r:id="rId2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ebas Neue Cyrillic" charset="1" panose="02000506000000020004"/>
      <p:regular r:id="rId10"/>
    </p:embeddedFont>
    <p:embeddedFont>
      <p:font typeface="Nunito Sans Regular" charset="1" panose="00000500000000000000"/>
      <p:regular r:id="rId11"/>
    </p:embeddedFont>
    <p:embeddedFont>
      <p:font typeface="Nunito Sans Regular Bold" charset="1" panose="00000700000000000000"/>
      <p:regular r:id="rId12"/>
    </p:embeddedFont>
    <p:embeddedFont>
      <p:font typeface="Nunito Sans Regular Italics" charset="1" panose="00000500000000000000"/>
      <p:regular r:id="rId13"/>
    </p:embeddedFont>
    <p:embeddedFont>
      <p:font typeface="Nunito Sans Regular Bold Italics" charset="1" panose="000007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slides/slide1.xml" Type="http://schemas.openxmlformats.org/officeDocument/2006/relationships/slide"/><Relationship Id="rId16" Target="slides/slide2.xml" Type="http://schemas.openxmlformats.org/officeDocument/2006/relationships/slide"/><Relationship Id="rId17" Target="slides/slide3.xml" Type="http://schemas.openxmlformats.org/officeDocument/2006/relationships/slide"/><Relationship Id="rId18" Target="slides/slide4.xml" Type="http://schemas.openxmlformats.org/officeDocument/2006/relationships/slide"/><Relationship Id="rId19" Target="slides/slide5.xml" Type="http://schemas.openxmlformats.org/officeDocument/2006/relationships/slide"/><Relationship Id="rId2" Target="presProps.xml" Type="http://schemas.openxmlformats.org/officeDocument/2006/relationships/presProps"/><Relationship Id="rId20" Target="slides/slide6.xml" Type="http://schemas.openxmlformats.org/officeDocument/2006/relationships/slide"/><Relationship Id="rId21" Target="slides/slide7.xml" Type="http://schemas.openxmlformats.org/officeDocument/2006/relationships/slide"/><Relationship Id="rId22" Target="slides/slide8.xml" Type="http://schemas.openxmlformats.org/officeDocument/2006/relationships/slide"/><Relationship Id="rId23" Target="slides/slide9.xml" Type="http://schemas.openxmlformats.org/officeDocument/2006/relationships/slide"/><Relationship Id="rId24"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8450" t="0" r="6839" b="0"/>
          <a:stretch>
            <a:fillRect/>
          </a:stretch>
        </p:blipFill>
        <p:spPr>
          <a:xfrm flipH="false" flipV="false" rot="0">
            <a:off x="5468183" y="0"/>
            <a:ext cx="13811344" cy="10869532"/>
          </a:xfrm>
          <a:prstGeom prst="rect">
            <a:avLst/>
          </a:prstGeom>
        </p:spPr>
      </p:pic>
      <p:sp>
        <p:nvSpPr>
          <p:cNvPr name="AutoShape 3" id="3"/>
          <p:cNvSpPr/>
          <p:nvPr/>
        </p:nvSpPr>
        <p:spPr>
          <a:xfrm rot="0">
            <a:off x="3904614" y="0"/>
            <a:ext cx="7440009" cy="10611037"/>
          </a:xfrm>
          <a:prstGeom prst="rect">
            <a:avLst/>
          </a:prstGeom>
          <a:solidFill>
            <a:srgbClr val="000000">
              <a:alpha val="89803"/>
            </a:srgbClr>
          </a:solidFill>
        </p:spPr>
      </p:sp>
      <p:sp>
        <p:nvSpPr>
          <p:cNvPr name="AutoShape 4" id="4"/>
          <p:cNvSpPr/>
          <p:nvPr/>
        </p:nvSpPr>
        <p:spPr>
          <a:xfrm rot="0">
            <a:off x="37173" y="9526839"/>
            <a:ext cx="11307450" cy="61998"/>
          </a:xfrm>
          <a:prstGeom prst="rect">
            <a:avLst/>
          </a:prstGeom>
          <a:solidFill>
            <a:srgbClr val="FFFFFF">
              <a:alpha val="61960"/>
            </a:srgbClr>
          </a:solidFill>
        </p:spPr>
      </p:sp>
      <p:sp>
        <p:nvSpPr>
          <p:cNvPr name="AutoShape 5" id="5"/>
          <p:cNvSpPr/>
          <p:nvPr/>
        </p:nvSpPr>
        <p:spPr>
          <a:xfrm rot="0">
            <a:off x="17259300" y="789685"/>
            <a:ext cx="1350494" cy="239015"/>
          </a:xfrm>
          <a:prstGeom prst="rect">
            <a:avLst/>
          </a:prstGeom>
          <a:solidFill>
            <a:srgbClr val="FFFFFF"/>
          </a:solidFill>
        </p:spPr>
      </p:sp>
      <p:sp>
        <p:nvSpPr>
          <p:cNvPr name="TextBox 6" id="6"/>
          <p:cNvSpPr txBox="true"/>
          <p:nvPr/>
        </p:nvSpPr>
        <p:spPr>
          <a:xfrm rot="0">
            <a:off x="1028700" y="2992082"/>
            <a:ext cx="7889998" cy="3436424"/>
          </a:xfrm>
          <a:prstGeom prst="rect">
            <a:avLst/>
          </a:prstGeom>
        </p:spPr>
        <p:txBody>
          <a:bodyPr anchor="t" rtlCol="false" tIns="0" lIns="0" bIns="0" rIns="0">
            <a:spAutoFit/>
          </a:bodyPr>
          <a:lstStyle/>
          <a:p>
            <a:pPr>
              <a:lnSpc>
                <a:spcPts val="13104"/>
              </a:lnSpc>
            </a:pPr>
            <a:r>
              <a:rPr lang="en-US" sz="14400">
                <a:solidFill>
                  <a:srgbClr val="D52848"/>
                </a:solidFill>
                <a:latin typeface="Bebas Neue Cyrillic"/>
              </a:rPr>
              <a:t>FB-CPU</a:t>
            </a:r>
          </a:p>
          <a:p>
            <a:pPr>
              <a:lnSpc>
                <a:spcPts val="13104"/>
              </a:lnSpc>
            </a:pPr>
            <a:r>
              <a:rPr lang="en-US" sz="14400">
                <a:solidFill>
                  <a:srgbClr val="D52848"/>
                </a:solidFill>
                <a:latin typeface="Bebas Neue Cyrillic"/>
              </a:rPr>
              <a:t>RTL TASARIMI</a:t>
            </a:r>
          </a:p>
        </p:txBody>
      </p:sp>
      <p:sp>
        <p:nvSpPr>
          <p:cNvPr name="TextBox 7" id="7"/>
          <p:cNvSpPr txBox="true"/>
          <p:nvPr/>
        </p:nvSpPr>
        <p:spPr>
          <a:xfrm rot="0">
            <a:off x="1028700" y="6733777"/>
            <a:ext cx="4439483" cy="2240581"/>
          </a:xfrm>
          <a:prstGeom prst="rect">
            <a:avLst/>
          </a:prstGeom>
        </p:spPr>
        <p:txBody>
          <a:bodyPr anchor="t" rtlCol="false" tIns="0" lIns="0" bIns="0" rIns="0">
            <a:spAutoFit/>
          </a:bodyPr>
          <a:lstStyle/>
          <a:p>
            <a:pPr algn="just">
              <a:lnSpc>
                <a:spcPts val="3553"/>
              </a:lnSpc>
              <a:spcBef>
                <a:spcPct val="0"/>
              </a:spcBef>
            </a:pPr>
            <a:r>
              <a:rPr lang="en-US" sz="2538" spc="380">
                <a:solidFill>
                  <a:srgbClr val="FFFFFF"/>
                </a:solidFill>
                <a:latin typeface="Nunito Sans Regular Bold"/>
              </a:rPr>
              <a:t>ARDA ALHAN</a:t>
            </a:r>
          </a:p>
          <a:p>
            <a:pPr algn="just">
              <a:lnSpc>
                <a:spcPts val="3553"/>
              </a:lnSpc>
              <a:spcBef>
                <a:spcPct val="0"/>
              </a:spcBef>
            </a:pPr>
            <a:r>
              <a:rPr lang="en-US" sz="2538" spc="380">
                <a:solidFill>
                  <a:srgbClr val="FFFFFF"/>
                </a:solidFill>
                <a:latin typeface="Nunito Sans Regular Bold"/>
              </a:rPr>
              <a:t>DOĞA TURAN</a:t>
            </a:r>
          </a:p>
          <a:p>
            <a:pPr algn="just">
              <a:lnSpc>
                <a:spcPts val="3553"/>
              </a:lnSpc>
              <a:spcBef>
                <a:spcPct val="0"/>
              </a:spcBef>
            </a:pPr>
            <a:r>
              <a:rPr lang="en-US" sz="2538" spc="380">
                <a:solidFill>
                  <a:srgbClr val="FFFFFF"/>
                </a:solidFill>
                <a:latin typeface="Nunito Sans Regular Bold"/>
              </a:rPr>
              <a:t>ERDEM ŞENTÜRK</a:t>
            </a:r>
          </a:p>
          <a:p>
            <a:pPr algn="just">
              <a:lnSpc>
                <a:spcPts val="3553"/>
              </a:lnSpc>
              <a:spcBef>
                <a:spcPct val="0"/>
              </a:spcBef>
            </a:pPr>
            <a:r>
              <a:rPr lang="en-US" sz="2538" spc="380">
                <a:solidFill>
                  <a:srgbClr val="FFFFFF"/>
                </a:solidFill>
                <a:latin typeface="Nunito Sans Regular Bold"/>
              </a:rPr>
              <a:t>EVRIM ARDA KALAFAT</a:t>
            </a:r>
          </a:p>
          <a:p>
            <a:pPr algn="just">
              <a:lnSpc>
                <a:spcPts val="3553"/>
              </a:lnSpc>
              <a:spcBef>
                <a:spcPct val="0"/>
              </a:spcBef>
            </a:pPr>
            <a:r>
              <a:rPr lang="en-US" sz="2538" spc="380">
                <a:solidFill>
                  <a:srgbClr val="FFFFFF"/>
                </a:solidFill>
                <a:latin typeface="Nunito Sans Regular Bold"/>
              </a:rPr>
              <a:t>MEHMET ÇOLAK</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1951911" y="1806707"/>
            <a:ext cx="14384177" cy="6868828"/>
          </a:xfrm>
          <a:prstGeom prst="rect">
            <a:avLst/>
          </a:prstGeom>
          <a:solidFill>
            <a:srgbClr val="17161C"/>
          </a:solidFill>
        </p:spPr>
      </p:sp>
      <p:sp>
        <p:nvSpPr>
          <p:cNvPr name="TextBox 3" id="3"/>
          <p:cNvSpPr txBox="true"/>
          <p:nvPr/>
        </p:nvSpPr>
        <p:spPr>
          <a:xfrm rot="0">
            <a:off x="2829135" y="5183971"/>
            <a:ext cx="12629730" cy="2220830"/>
          </a:xfrm>
          <a:prstGeom prst="rect">
            <a:avLst/>
          </a:prstGeom>
        </p:spPr>
        <p:txBody>
          <a:bodyPr anchor="t" rtlCol="false" tIns="0" lIns="0" bIns="0" rIns="0">
            <a:spAutoFit/>
          </a:bodyPr>
          <a:lstStyle/>
          <a:p>
            <a:pPr algn="ctr">
              <a:lnSpc>
                <a:spcPts val="3546"/>
              </a:lnSpc>
            </a:pPr>
            <a:r>
              <a:rPr lang="en-US" sz="2533">
                <a:solidFill>
                  <a:srgbClr val="FFFFFF"/>
                </a:solidFill>
                <a:latin typeface="Nunito Sans Regular"/>
              </a:rPr>
              <a:t>Arda ALHAN- arda.alhan@stu.fbu.edu.tr</a:t>
            </a:r>
          </a:p>
          <a:p>
            <a:pPr algn="ctr">
              <a:lnSpc>
                <a:spcPts val="3546"/>
              </a:lnSpc>
            </a:pPr>
            <a:r>
              <a:rPr lang="en-US" sz="2533">
                <a:solidFill>
                  <a:srgbClr val="FFFFFF"/>
                </a:solidFill>
                <a:latin typeface="Nunito Sans Regular"/>
              </a:rPr>
              <a:t>Doğa TURAN- doga.turan@stu.fbu.edu.tr</a:t>
            </a:r>
          </a:p>
          <a:p>
            <a:pPr algn="ctr">
              <a:lnSpc>
                <a:spcPts val="3546"/>
              </a:lnSpc>
            </a:pPr>
            <a:r>
              <a:rPr lang="en-US" sz="2533">
                <a:solidFill>
                  <a:srgbClr val="FFFFFF"/>
                </a:solidFill>
                <a:latin typeface="Nunito Sans Regular"/>
              </a:rPr>
              <a:t>Mehmet ÇOLAK - mehmet.colak@stu.fbu.edu.tr</a:t>
            </a:r>
          </a:p>
          <a:p>
            <a:pPr algn="ctr">
              <a:lnSpc>
                <a:spcPts val="3546"/>
              </a:lnSpc>
            </a:pPr>
            <a:r>
              <a:rPr lang="en-US" sz="2533">
                <a:solidFill>
                  <a:srgbClr val="FFFFFF"/>
                </a:solidFill>
                <a:latin typeface="Nunito Sans Regular"/>
              </a:rPr>
              <a:t>Erdem ŞENTÜRK - erdem.senturk@stu.fbu.edu.tr</a:t>
            </a:r>
          </a:p>
          <a:p>
            <a:pPr algn="ctr">
              <a:lnSpc>
                <a:spcPts val="3546"/>
              </a:lnSpc>
              <a:spcBef>
                <a:spcPct val="0"/>
              </a:spcBef>
            </a:pPr>
            <a:r>
              <a:rPr lang="en-US" sz="2533">
                <a:solidFill>
                  <a:srgbClr val="FFFFFF"/>
                </a:solidFill>
                <a:latin typeface="Nunito Sans Regular"/>
              </a:rPr>
              <a:t>Evrim Arda KALAFAT - evrim.kalafat@stu.fbu.edu.tr</a:t>
            </a:r>
          </a:p>
        </p:txBody>
      </p:sp>
      <p:sp>
        <p:nvSpPr>
          <p:cNvPr name="AutoShape 4" id="4"/>
          <p:cNvSpPr/>
          <p:nvPr/>
        </p:nvSpPr>
        <p:spPr>
          <a:xfrm rot="-5400000">
            <a:off x="662280" y="3933664"/>
            <a:ext cx="159591" cy="2419672"/>
          </a:xfrm>
          <a:prstGeom prst="rect">
            <a:avLst/>
          </a:prstGeom>
          <a:solidFill>
            <a:srgbClr val="D52848"/>
          </a:solidFill>
        </p:spPr>
      </p:sp>
      <p:sp>
        <p:nvSpPr>
          <p:cNvPr name="AutoShape 5" id="5"/>
          <p:cNvSpPr/>
          <p:nvPr/>
        </p:nvSpPr>
        <p:spPr>
          <a:xfrm rot="-5400000">
            <a:off x="17613308" y="3804310"/>
            <a:ext cx="159591" cy="2714030"/>
          </a:xfrm>
          <a:prstGeom prst="rect">
            <a:avLst/>
          </a:prstGeom>
          <a:solidFill>
            <a:srgbClr val="D52848"/>
          </a:solidFill>
        </p:spPr>
      </p:sp>
      <p:sp>
        <p:nvSpPr>
          <p:cNvPr name="TextBox 6" id="6"/>
          <p:cNvSpPr txBox="true"/>
          <p:nvPr/>
        </p:nvSpPr>
        <p:spPr>
          <a:xfrm rot="0">
            <a:off x="3845778" y="4098392"/>
            <a:ext cx="10596444" cy="1062933"/>
          </a:xfrm>
          <a:prstGeom prst="rect">
            <a:avLst/>
          </a:prstGeom>
        </p:spPr>
        <p:txBody>
          <a:bodyPr anchor="t" rtlCol="false" tIns="0" lIns="0" bIns="0" rIns="0">
            <a:spAutoFit/>
          </a:bodyPr>
          <a:lstStyle/>
          <a:p>
            <a:pPr algn="ctr">
              <a:lnSpc>
                <a:spcPts val="7623"/>
              </a:lnSpc>
            </a:pPr>
            <a:r>
              <a:rPr lang="en-US" sz="8377">
                <a:solidFill>
                  <a:srgbClr val="D52848"/>
                </a:solidFill>
                <a:latin typeface="Bebas Neue Cyrillic"/>
              </a:rPr>
              <a:t>HazIRLAYANLAR</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1951911" y="1806707"/>
            <a:ext cx="14384177" cy="6868828"/>
          </a:xfrm>
          <a:prstGeom prst="rect">
            <a:avLst/>
          </a:prstGeom>
          <a:solidFill>
            <a:srgbClr val="17161C"/>
          </a:solidFill>
        </p:spPr>
      </p:sp>
      <p:sp>
        <p:nvSpPr>
          <p:cNvPr name="TextBox 3" id="3"/>
          <p:cNvSpPr txBox="true"/>
          <p:nvPr/>
        </p:nvSpPr>
        <p:spPr>
          <a:xfrm rot="0">
            <a:off x="2829135" y="5050699"/>
            <a:ext cx="12629730" cy="2220830"/>
          </a:xfrm>
          <a:prstGeom prst="rect">
            <a:avLst/>
          </a:prstGeom>
        </p:spPr>
        <p:txBody>
          <a:bodyPr anchor="t" rtlCol="false" tIns="0" lIns="0" bIns="0" rIns="0">
            <a:spAutoFit/>
          </a:bodyPr>
          <a:lstStyle/>
          <a:p>
            <a:pPr algn="just">
              <a:lnSpc>
                <a:spcPts val="3546"/>
              </a:lnSpc>
              <a:spcBef>
                <a:spcPct val="0"/>
              </a:spcBef>
            </a:pPr>
            <a:r>
              <a:rPr lang="en-US" sz="2533">
                <a:solidFill>
                  <a:srgbClr val="FFFFFF"/>
                </a:solidFill>
                <a:latin typeface="Nunito Sans Regular"/>
              </a:rPr>
              <a:t>Bu proje kapsamında FB-CPU isminde bir işlemcinin Verilog dili ile RTL tasarımı ve tasarlanan işlemci üzerinde makine dili ile yazılan çeşitli kod parçacıkları yazılmıştır. Proje sonunda basit bir işlemcideki RAM, Kontrol Ünitesi ve Saklayıcıların bir arada çalışıp, makine dilindeki kod parçacıklarını nasıl yürütebildiği gözlemlenmiştir. Kullanılacak Basys3 FPGA geliştirme kartı üzerinde FB-CPU demo’su yapılmıştır.</a:t>
            </a:r>
          </a:p>
        </p:txBody>
      </p:sp>
      <p:sp>
        <p:nvSpPr>
          <p:cNvPr name="AutoShape 4" id="4"/>
          <p:cNvSpPr/>
          <p:nvPr/>
        </p:nvSpPr>
        <p:spPr>
          <a:xfrm rot="-5400000">
            <a:off x="662280" y="3933664"/>
            <a:ext cx="159591" cy="2419672"/>
          </a:xfrm>
          <a:prstGeom prst="rect">
            <a:avLst/>
          </a:prstGeom>
          <a:solidFill>
            <a:srgbClr val="D52848"/>
          </a:solidFill>
        </p:spPr>
      </p:sp>
      <p:sp>
        <p:nvSpPr>
          <p:cNvPr name="AutoShape 5" id="5"/>
          <p:cNvSpPr/>
          <p:nvPr/>
        </p:nvSpPr>
        <p:spPr>
          <a:xfrm rot="-5400000">
            <a:off x="17613308" y="3804310"/>
            <a:ext cx="159591" cy="2714030"/>
          </a:xfrm>
          <a:prstGeom prst="rect">
            <a:avLst/>
          </a:prstGeom>
          <a:solidFill>
            <a:srgbClr val="D52848"/>
          </a:solidFill>
        </p:spPr>
      </p:sp>
      <p:sp>
        <p:nvSpPr>
          <p:cNvPr name="TextBox 6" id="6"/>
          <p:cNvSpPr txBox="true"/>
          <p:nvPr/>
        </p:nvSpPr>
        <p:spPr>
          <a:xfrm rot="0">
            <a:off x="3845778" y="3897629"/>
            <a:ext cx="10596444" cy="1062933"/>
          </a:xfrm>
          <a:prstGeom prst="rect">
            <a:avLst/>
          </a:prstGeom>
        </p:spPr>
        <p:txBody>
          <a:bodyPr anchor="t" rtlCol="false" tIns="0" lIns="0" bIns="0" rIns="0">
            <a:spAutoFit/>
          </a:bodyPr>
          <a:lstStyle/>
          <a:p>
            <a:pPr algn="ctr">
              <a:lnSpc>
                <a:spcPts val="7623"/>
              </a:lnSpc>
            </a:pPr>
            <a:r>
              <a:rPr lang="en-US" sz="8377">
                <a:solidFill>
                  <a:srgbClr val="D52848"/>
                </a:solidFill>
                <a:latin typeface="Bebas Neue Cyrillic"/>
              </a:rPr>
              <a:t>PROJE TANIMI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580820" y="456522"/>
            <a:ext cx="17126360" cy="9409608"/>
          </a:xfrm>
          <a:prstGeom prst="rect">
            <a:avLst/>
          </a:prstGeom>
          <a:solidFill>
            <a:srgbClr val="17161C"/>
          </a:solidFill>
        </p:spPr>
      </p:sp>
      <p:sp>
        <p:nvSpPr>
          <p:cNvPr name="AutoShape 3" id="3"/>
          <p:cNvSpPr/>
          <p:nvPr/>
        </p:nvSpPr>
        <p:spPr>
          <a:xfrm rot="-5400000">
            <a:off x="-340863" y="4301613"/>
            <a:ext cx="159591" cy="1683775"/>
          </a:xfrm>
          <a:prstGeom prst="rect">
            <a:avLst/>
          </a:prstGeom>
          <a:solidFill>
            <a:srgbClr val="D52848"/>
          </a:solidFill>
        </p:spPr>
      </p:sp>
      <p:sp>
        <p:nvSpPr>
          <p:cNvPr name="AutoShape 4" id="4"/>
          <p:cNvSpPr/>
          <p:nvPr/>
        </p:nvSpPr>
        <p:spPr>
          <a:xfrm rot="-5400000">
            <a:off x="18616451" y="4154433"/>
            <a:ext cx="159591" cy="1978134"/>
          </a:xfrm>
          <a:prstGeom prst="rect">
            <a:avLst/>
          </a:prstGeom>
          <a:solidFill>
            <a:srgbClr val="D52848"/>
          </a:solidFill>
        </p:spPr>
      </p:sp>
      <p:pic>
        <p:nvPicPr>
          <p:cNvPr name="Picture 5" id="5"/>
          <p:cNvPicPr>
            <a:picLocks noChangeAspect="true"/>
          </p:cNvPicPr>
          <p:nvPr/>
        </p:nvPicPr>
        <p:blipFill>
          <a:blip r:embed="rId2"/>
          <a:srcRect l="594" t="0" r="64415" b="0"/>
          <a:stretch>
            <a:fillRect/>
          </a:stretch>
        </p:blipFill>
        <p:spPr>
          <a:xfrm flipH="false" flipV="false" rot="0">
            <a:off x="1183291" y="1758834"/>
            <a:ext cx="4358161" cy="7019851"/>
          </a:xfrm>
          <a:prstGeom prst="rect">
            <a:avLst/>
          </a:prstGeom>
        </p:spPr>
      </p:pic>
      <p:pic>
        <p:nvPicPr>
          <p:cNvPr name="Picture 6" id="6"/>
          <p:cNvPicPr>
            <a:picLocks noChangeAspect="true"/>
          </p:cNvPicPr>
          <p:nvPr/>
        </p:nvPicPr>
        <p:blipFill>
          <a:blip r:embed="rId3"/>
          <a:srcRect l="794" t="0" r="69613" b="0"/>
          <a:stretch>
            <a:fillRect/>
          </a:stretch>
        </p:blipFill>
        <p:spPr>
          <a:xfrm flipH="false" flipV="false" rot="0">
            <a:off x="5624934" y="1758834"/>
            <a:ext cx="4552353" cy="5137143"/>
          </a:xfrm>
          <a:prstGeom prst="rect">
            <a:avLst/>
          </a:prstGeom>
        </p:spPr>
      </p:pic>
      <p:sp>
        <p:nvSpPr>
          <p:cNvPr name="TextBox 7" id="7"/>
          <p:cNvSpPr txBox="true"/>
          <p:nvPr/>
        </p:nvSpPr>
        <p:spPr>
          <a:xfrm rot="0">
            <a:off x="7211039" y="872779"/>
            <a:ext cx="3865922" cy="388043"/>
          </a:xfrm>
          <a:prstGeom prst="rect">
            <a:avLst/>
          </a:prstGeom>
        </p:spPr>
        <p:txBody>
          <a:bodyPr anchor="t" rtlCol="false" tIns="0" lIns="0" bIns="0" rIns="0">
            <a:spAutoFit/>
          </a:bodyPr>
          <a:lstStyle/>
          <a:p>
            <a:pPr algn="ctr">
              <a:lnSpc>
                <a:spcPts val="2781"/>
              </a:lnSpc>
            </a:pPr>
            <a:r>
              <a:rPr lang="en-US" sz="3056">
                <a:solidFill>
                  <a:srgbClr val="D52848"/>
                </a:solidFill>
                <a:latin typeface="Nunito Sans Regular"/>
              </a:rPr>
              <a:t>Verilog tasarımı</a:t>
            </a:r>
          </a:p>
        </p:txBody>
      </p:sp>
      <p:sp>
        <p:nvSpPr>
          <p:cNvPr name="TextBox 8" id="8"/>
          <p:cNvSpPr txBox="true"/>
          <p:nvPr/>
        </p:nvSpPr>
        <p:spPr>
          <a:xfrm rot="0">
            <a:off x="7972821" y="1308446"/>
            <a:ext cx="2342358" cy="233659"/>
          </a:xfrm>
          <a:prstGeom prst="rect">
            <a:avLst/>
          </a:prstGeom>
        </p:spPr>
        <p:txBody>
          <a:bodyPr anchor="t" rtlCol="false" tIns="0" lIns="0" bIns="0" rIns="0">
            <a:spAutoFit/>
          </a:bodyPr>
          <a:lstStyle/>
          <a:p>
            <a:pPr algn="ctr">
              <a:lnSpc>
                <a:spcPts val="1685"/>
              </a:lnSpc>
            </a:pPr>
            <a:r>
              <a:rPr lang="en-US" sz="1851">
                <a:solidFill>
                  <a:srgbClr val="D9D9D9"/>
                </a:solidFill>
                <a:latin typeface="Nunito Sans Regular"/>
              </a:rPr>
              <a:t>fbcpu_core.v</a:t>
            </a:r>
          </a:p>
        </p:txBody>
      </p:sp>
      <p:sp>
        <p:nvSpPr>
          <p:cNvPr name="TextBox 9" id="9"/>
          <p:cNvSpPr txBox="true"/>
          <p:nvPr/>
        </p:nvSpPr>
        <p:spPr>
          <a:xfrm rot="0">
            <a:off x="11076961" y="1711209"/>
            <a:ext cx="5427357" cy="7067476"/>
          </a:xfrm>
          <a:prstGeom prst="rect">
            <a:avLst/>
          </a:prstGeom>
        </p:spPr>
        <p:txBody>
          <a:bodyPr anchor="t" rtlCol="false" tIns="0" lIns="0" bIns="0" rIns="0">
            <a:spAutoFit/>
          </a:bodyPr>
          <a:lstStyle/>
          <a:p>
            <a:pPr>
              <a:lnSpc>
                <a:spcPts val="3767"/>
              </a:lnSpc>
            </a:pPr>
            <a:r>
              <a:rPr lang="en-US" sz="2690">
                <a:solidFill>
                  <a:srgbClr val="FFFFFF"/>
                </a:solidFill>
                <a:latin typeface="Nunito Sans Regular"/>
              </a:rPr>
              <a:t>Bu kod parçasında, input ve outputlar  ayarlanıyor. durumNext, PCNext, MAR, RAMWr, IRNext, ACCNext ve MDRIn'in ilk değerleri veriliyor. </a:t>
            </a:r>
          </a:p>
          <a:p>
            <a:pPr>
              <a:lnSpc>
                <a:spcPts val="3767"/>
              </a:lnSpc>
            </a:pPr>
          </a:p>
          <a:p>
            <a:pPr>
              <a:lnSpc>
                <a:spcPts val="3767"/>
              </a:lnSpc>
            </a:pPr>
            <a:r>
              <a:rPr lang="en-US" sz="2690">
                <a:solidFill>
                  <a:srgbClr val="FFFFFF"/>
                </a:solidFill>
                <a:latin typeface="Nunito Sans Regular"/>
              </a:rPr>
              <a:t>0.</a:t>
            </a:r>
            <a:r>
              <a:rPr lang="en-US" sz="2690">
                <a:solidFill>
                  <a:srgbClr val="FFFFFF"/>
                </a:solidFill>
                <a:latin typeface="Nunito Sans Regular"/>
              </a:rPr>
              <a:t> durumda MAR = PC, RAMWr = 0 ve durumNext = durum + 1 atamaları yapılıyor ve durum 1'e geçiliyor.</a:t>
            </a:r>
          </a:p>
          <a:p>
            <a:pPr>
              <a:lnSpc>
                <a:spcPts val="3767"/>
              </a:lnSpc>
            </a:pPr>
          </a:p>
          <a:p>
            <a:pPr>
              <a:lnSpc>
                <a:spcPts val="3767"/>
              </a:lnSpc>
              <a:spcBef>
                <a:spcPct val="0"/>
              </a:spcBef>
            </a:pPr>
            <a:r>
              <a:rPr lang="en-US" sz="2690">
                <a:solidFill>
                  <a:srgbClr val="FFFFFF"/>
                </a:solidFill>
                <a:latin typeface="Nunito Sans Regular"/>
              </a:rPr>
              <a:t>1.</a:t>
            </a:r>
            <a:r>
              <a:rPr lang="en-US" sz="2690">
                <a:solidFill>
                  <a:srgbClr val="FFFFFF"/>
                </a:solidFill>
                <a:latin typeface="Nunito Sans Regular"/>
              </a:rPr>
              <a:t> durumda IRNext = MDROut, PCNext = PC + 1 ve durumNext = durum + 1 atamaları yapılıyor ve durum 2'ye geçiliyor.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580820" y="456522"/>
            <a:ext cx="17126360" cy="9409608"/>
          </a:xfrm>
          <a:prstGeom prst="rect">
            <a:avLst/>
          </a:prstGeom>
          <a:solidFill>
            <a:srgbClr val="17161C"/>
          </a:solidFill>
        </p:spPr>
      </p:sp>
      <p:sp>
        <p:nvSpPr>
          <p:cNvPr name="AutoShape 3" id="3"/>
          <p:cNvSpPr/>
          <p:nvPr/>
        </p:nvSpPr>
        <p:spPr>
          <a:xfrm rot="-5400000">
            <a:off x="-340863" y="4301613"/>
            <a:ext cx="159591" cy="1683775"/>
          </a:xfrm>
          <a:prstGeom prst="rect">
            <a:avLst/>
          </a:prstGeom>
          <a:solidFill>
            <a:srgbClr val="D52848"/>
          </a:solidFill>
        </p:spPr>
      </p:sp>
      <p:sp>
        <p:nvSpPr>
          <p:cNvPr name="AutoShape 4" id="4"/>
          <p:cNvSpPr/>
          <p:nvPr/>
        </p:nvSpPr>
        <p:spPr>
          <a:xfrm rot="-5400000">
            <a:off x="18616451" y="4154433"/>
            <a:ext cx="159591" cy="1978134"/>
          </a:xfrm>
          <a:prstGeom prst="rect">
            <a:avLst/>
          </a:prstGeom>
          <a:solidFill>
            <a:srgbClr val="D52848"/>
          </a:solidFill>
        </p:spPr>
      </p:sp>
      <p:pic>
        <p:nvPicPr>
          <p:cNvPr name="Picture 5" id="5"/>
          <p:cNvPicPr>
            <a:picLocks noChangeAspect="true"/>
          </p:cNvPicPr>
          <p:nvPr/>
        </p:nvPicPr>
        <p:blipFill>
          <a:blip r:embed="rId2"/>
          <a:srcRect l="10838" t="0" r="55965" b="0"/>
          <a:stretch>
            <a:fillRect/>
          </a:stretch>
        </p:blipFill>
        <p:spPr>
          <a:xfrm flipH="false" flipV="false" rot="0">
            <a:off x="1710373" y="2219412"/>
            <a:ext cx="6944121" cy="6720426"/>
          </a:xfrm>
          <a:prstGeom prst="rect">
            <a:avLst/>
          </a:prstGeom>
        </p:spPr>
      </p:pic>
      <p:sp>
        <p:nvSpPr>
          <p:cNvPr name="TextBox 6" id="6"/>
          <p:cNvSpPr txBox="true"/>
          <p:nvPr/>
        </p:nvSpPr>
        <p:spPr>
          <a:xfrm rot="0">
            <a:off x="7211039" y="872779"/>
            <a:ext cx="3865922" cy="388043"/>
          </a:xfrm>
          <a:prstGeom prst="rect">
            <a:avLst/>
          </a:prstGeom>
        </p:spPr>
        <p:txBody>
          <a:bodyPr anchor="t" rtlCol="false" tIns="0" lIns="0" bIns="0" rIns="0">
            <a:spAutoFit/>
          </a:bodyPr>
          <a:lstStyle/>
          <a:p>
            <a:pPr algn="ctr">
              <a:lnSpc>
                <a:spcPts val="2781"/>
              </a:lnSpc>
            </a:pPr>
            <a:r>
              <a:rPr lang="en-US" sz="3056">
                <a:solidFill>
                  <a:srgbClr val="D52848"/>
                </a:solidFill>
                <a:latin typeface="Nunito Sans Regular"/>
              </a:rPr>
              <a:t>Verilog tasarımı</a:t>
            </a:r>
          </a:p>
        </p:txBody>
      </p:sp>
      <p:sp>
        <p:nvSpPr>
          <p:cNvPr name="TextBox 7" id="7"/>
          <p:cNvSpPr txBox="true"/>
          <p:nvPr/>
        </p:nvSpPr>
        <p:spPr>
          <a:xfrm rot="0">
            <a:off x="7972821" y="1308446"/>
            <a:ext cx="2342358" cy="233659"/>
          </a:xfrm>
          <a:prstGeom prst="rect">
            <a:avLst/>
          </a:prstGeom>
        </p:spPr>
        <p:txBody>
          <a:bodyPr anchor="t" rtlCol="false" tIns="0" lIns="0" bIns="0" rIns="0">
            <a:spAutoFit/>
          </a:bodyPr>
          <a:lstStyle/>
          <a:p>
            <a:pPr algn="ctr">
              <a:lnSpc>
                <a:spcPts val="1685"/>
              </a:lnSpc>
            </a:pPr>
            <a:r>
              <a:rPr lang="en-US" sz="1851">
                <a:solidFill>
                  <a:srgbClr val="D9D9D9"/>
                </a:solidFill>
                <a:latin typeface="Nunito Sans Regular"/>
              </a:rPr>
              <a:t>fbcpu_core.v</a:t>
            </a:r>
          </a:p>
        </p:txBody>
      </p:sp>
      <p:sp>
        <p:nvSpPr>
          <p:cNvPr name="TextBox 8" id="8"/>
          <p:cNvSpPr txBox="true"/>
          <p:nvPr/>
        </p:nvSpPr>
        <p:spPr>
          <a:xfrm rot="0">
            <a:off x="9682631" y="2162262"/>
            <a:ext cx="6742022" cy="3347720"/>
          </a:xfrm>
          <a:prstGeom prst="rect">
            <a:avLst/>
          </a:prstGeom>
        </p:spPr>
        <p:txBody>
          <a:bodyPr anchor="t" rtlCol="false" tIns="0" lIns="0" bIns="0" rIns="0">
            <a:spAutoFit/>
          </a:bodyPr>
          <a:lstStyle/>
          <a:p>
            <a:pPr algn="just">
              <a:lnSpc>
                <a:spcPts val="4480"/>
              </a:lnSpc>
              <a:spcBef>
                <a:spcPct val="0"/>
              </a:spcBef>
            </a:pPr>
            <a:r>
              <a:rPr lang="en-US" sz="3200">
                <a:solidFill>
                  <a:srgbClr val="FFFFFF"/>
                </a:solidFill>
                <a:latin typeface="Nunito Sans Regular"/>
              </a:rPr>
              <a:t>2. durumda, IR'deki operasyon kodu kontrol ediliyor. 6dan küçük ise durum 3'e geçiliyor. 6, 7 ve 8 ise durum 0'a geri dönülüyor. PC'a IR'deki sayı ya da adres yazılıyor. 9'a eşitse durum 4'e geçiliyor.</a:t>
            </a:r>
          </a:p>
        </p:txBody>
      </p:sp>
      <p:sp>
        <p:nvSpPr>
          <p:cNvPr name="TextBox 9" id="9"/>
          <p:cNvSpPr txBox="true"/>
          <p:nvPr/>
        </p:nvSpPr>
        <p:spPr>
          <a:xfrm rot="0">
            <a:off x="7972821" y="1777812"/>
            <a:ext cx="2342358" cy="233659"/>
          </a:xfrm>
          <a:prstGeom prst="rect">
            <a:avLst/>
          </a:prstGeom>
        </p:spPr>
        <p:txBody>
          <a:bodyPr anchor="t" rtlCol="false" tIns="0" lIns="0" bIns="0" rIns="0">
            <a:spAutoFit/>
          </a:bodyPr>
          <a:lstStyle/>
          <a:p>
            <a:pPr algn="ctr">
              <a:lnSpc>
                <a:spcPts val="1685"/>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580820" y="456522"/>
            <a:ext cx="17126360" cy="9409608"/>
          </a:xfrm>
          <a:prstGeom prst="rect">
            <a:avLst/>
          </a:prstGeom>
          <a:solidFill>
            <a:srgbClr val="17161C"/>
          </a:solidFill>
        </p:spPr>
      </p:sp>
      <p:sp>
        <p:nvSpPr>
          <p:cNvPr name="AutoShape 3" id="3"/>
          <p:cNvSpPr/>
          <p:nvPr/>
        </p:nvSpPr>
        <p:spPr>
          <a:xfrm rot="-5400000">
            <a:off x="-340863" y="4301613"/>
            <a:ext cx="159591" cy="1683775"/>
          </a:xfrm>
          <a:prstGeom prst="rect">
            <a:avLst/>
          </a:prstGeom>
          <a:solidFill>
            <a:srgbClr val="D52848"/>
          </a:solidFill>
        </p:spPr>
      </p:sp>
      <p:sp>
        <p:nvSpPr>
          <p:cNvPr name="AutoShape 4" id="4"/>
          <p:cNvSpPr/>
          <p:nvPr/>
        </p:nvSpPr>
        <p:spPr>
          <a:xfrm rot="-5400000">
            <a:off x="18616451" y="4154433"/>
            <a:ext cx="159591" cy="1978134"/>
          </a:xfrm>
          <a:prstGeom prst="rect">
            <a:avLst/>
          </a:prstGeom>
          <a:solidFill>
            <a:srgbClr val="D52848"/>
          </a:solidFill>
        </p:spPr>
      </p:sp>
      <p:sp>
        <p:nvSpPr>
          <p:cNvPr name="TextBox 5" id="5"/>
          <p:cNvSpPr txBox="true"/>
          <p:nvPr/>
        </p:nvSpPr>
        <p:spPr>
          <a:xfrm rot="0">
            <a:off x="7211039" y="872779"/>
            <a:ext cx="3865922" cy="388043"/>
          </a:xfrm>
          <a:prstGeom prst="rect">
            <a:avLst/>
          </a:prstGeom>
        </p:spPr>
        <p:txBody>
          <a:bodyPr anchor="t" rtlCol="false" tIns="0" lIns="0" bIns="0" rIns="0">
            <a:spAutoFit/>
          </a:bodyPr>
          <a:lstStyle/>
          <a:p>
            <a:pPr algn="ctr">
              <a:lnSpc>
                <a:spcPts val="2781"/>
              </a:lnSpc>
            </a:pPr>
            <a:r>
              <a:rPr lang="en-US" sz="3056">
                <a:solidFill>
                  <a:srgbClr val="D52848"/>
                </a:solidFill>
                <a:latin typeface="Nunito Sans Regular"/>
              </a:rPr>
              <a:t>Verilog tasarımı</a:t>
            </a:r>
          </a:p>
        </p:txBody>
      </p:sp>
      <p:sp>
        <p:nvSpPr>
          <p:cNvPr name="TextBox 6" id="6"/>
          <p:cNvSpPr txBox="true"/>
          <p:nvPr/>
        </p:nvSpPr>
        <p:spPr>
          <a:xfrm rot="0">
            <a:off x="7972821" y="1308446"/>
            <a:ext cx="2342358" cy="233659"/>
          </a:xfrm>
          <a:prstGeom prst="rect">
            <a:avLst/>
          </a:prstGeom>
        </p:spPr>
        <p:txBody>
          <a:bodyPr anchor="t" rtlCol="false" tIns="0" lIns="0" bIns="0" rIns="0">
            <a:spAutoFit/>
          </a:bodyPr>
          <a:lstStyle/>
          <a:p>
            <a:pPr algn="ctr">
              <a:lnSpc>
                <a:spcPts val="1685"/>
              </a:lnSpc>
            </a:pPr>
            <a:r>
              <a:rPr lang="en-US" sz="1851">
                <a:solidFill>
                  <a:srgbClr val="D9D9D9"/>
                </a:solidFill>
                <a:latin typeface="Nunito Sans Regular"/>
              </a:rPr>
              <a:t>fbcpu_core.v</a:t>
            </a:r>
          </a:p>
        </p:txBody>
      </p:sp>
      <p:pic>
        <p:nvPicPr>
          <p:cNvPr name="Picture 7" id="7"/>
          <p:cNvPicPr>
            <a:picLocks noChangeAspect="true"/>
          </p:cNvPicPr>
          <p:nvPr/>
        </p:nvPicPr>
        <p:blipFill>
          <a:blip r:embed="rId2"/>
          <a:srcRect l="9316" t="0" r="55295" b="0"/>
          <a:stretch>
            <a:fillRect/>
          </a:stretch>
        </p:blipFill>
        <p:spPr>
          <a:xfrm flipH="false" flipV="false" rot="0">
            <a:off x="1570940" y="2024596"/>
            <a:ext cx="6981742" cy="6718503"/>
          </a:xfrm>
          <a:prstGeom prst="rect">
            <a:avLst/>
          </a:prstGeom>
        </p:spPr>
      </p:pic>
      <p:sp>
        <p:nvSpPr>
          <p:cNvPr name="TextBox 8" id="8"/>
          <p:cNvSpPr txBox="true"/>
          <p:nvPr/>
        </p:nvSpPr>
        <p:spPr>
          <a:xfrm rot="0">
            <a:off x="9842376" y="2036128"/>
            <a:ext cx="6742022" cy="3347720"/>
          </a:xfrm>
          <a:prstGeom prst="rect">
            <a:avLst/>
          </a:prstGeom>
        </p:spPr>
        <p:txBody>
          <a:bodyPr anchor="t" rtlCol="false" tIns="0" lIns="0" bIns="0" rIns="0">
            <a:spAutoFit/>
          </a:bodyPr>
          <a:lstStyle/>
          <a:p>
            <a:pPr>
              <a:lnSpc>
                <a:spcPts val="4480"/>
              </a:lnSpc>
            </a:pPr>
            <a:r>
              <a:rPr lang="en-US" sz="3200">
                <a:solidFill>
                  <a:srgbClr val="FFFFFF"/>
                </a:solidFill>
                <a:latin typeface="Nunito Sans Regular"/>
              </a:rPr>
              <a:t>3. Durumda bazı durum saklayıcılarına atamalar yapılıyor .</a:t>
            </a:r>
          </a:p>
          <a:p>
            <a:pPr>
              <a:lnSpc>
                <a:spcPts val="4480"/>
              </a:lnSpc>
              <a:spcBef>
                <a:spcPct val="0"/>
              </a:spcBef>
            </a:pPr>
            <a:r>
              <a:rPr lang="en-US" sz="3200">
                <a:solidFill>
                  <a:srgbClr val="FFFFFF"/>
                </a:solidFill>
                <a:latin typeface="Nunito Sans Regular"/>
              </a:rPr>
              <a:t>IR 1'e eşitse RAMWr = 1 ve MDRIn = ACC yapılıyor, 2'ye eşitse toplama, 3'e eşit ise çıkarma, 4'e eşitse çarpma, 5'e eşitse bölme yapıyor.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580820" y="456522"/>
            <a:ext cx="17126360" cy="9409608"/>
          </a:xfrm>
          <a:prstGeom prst="rect">
            <a:avLst/>
          </a:prstGeom>
          <a:solidFill>
            <a:srgbClr val="17161C"/>
          </a:solidFill>
        </p:spPr>
      </p:sp>
      <p:sp>
        <p:nvSpPr>
          <p:cNvPr name="AutoShape 3" id="3"/>
          <p:cNvSpPr/>
          <p:nvPr/>
        </p:nvSpPr>
        <p:spPr>
          <a:xfrm rot="-5400000">
            <a:off x="-340863" y="4301613"/>
            <a:ext cx="159591" cy="1683775"/>
          </a:xfrm>
          <a:prstGeom prst="rect">
            <a:avLst/>
          </a:prstGeom>
          <a:solidFill>
            <a:srgbClr val="D52848"/>
          </a:solidFill>
        </p:spPr>
      </p:sp>
      <p:sp>
        <p:nvSpPr>
          <p:cNvPr name="AutoShape 4" id="4"/>
          <p:cNvSpPr/>
          <p:nvPr/>
        </p:nvSpPr>
        <p:spPr>
          <a:xfrm rot="-5400000">
            <a:off x="18616451" y="4154433"/>
            <a:ext cx="159591" cy="1978134"/>
          </a:xfrm>
          <a:prstGeom prst="rect">
            <a:avLst/>
          </a:prstGeom>
          <a:solidFill>
            <a:srgbClr val="D52848"/>
          </a:solidFill>
        </p:spPr>
      </p:sp>
      <p:pic>
        <p:nvPicPr>
          <p:cNvPr name="Picture 5" id="5"/>
          <p:cNvPicPr>
            <a:picLocks noChangeAspect="true"/>
          </p:cNvPicPr>
          <p:nvPr/>
        </p:nvPicPr>
        <p:blipFill>
          <a:blip r:embed="rId2"/>
          <a:srcRect l="4255" t="0" r="54934" b="0"/>
          <a:stretch>
            <a:fillRect/>
          </a:stretch>
        </p:blipFill>
        <p:spPr>
          <a:xfrm flipH="false" flipV="false" rot="0">
            <a:off x="1028700" y="1891642"/>
            <a:ext cx="7351533" cy="4503496"/>
          </a:xfrm>
          <a:prstGeom prst="rect">
            <a:avLst/>
          </a:prstGeom>
        </p:spPr>
      </p:pic>
      <p:sp>
        <p:nvSpPr>
          <p:cNvPr name="TextBox 6" id="6"/>
          <p:cNvSpPr txBox="true"/>
          <p:nvPr/>
        </p:nvSpPr>
        <p:spPr>
          <a:xfrm rot="0">
            <a:off x="7211039" y="872779"/>
            <a:ext cx="3865922" cy="388043"/>
          </a:xfrm>
          <a:prstGeom prst="rect">
            <a:avLst/>
          </a:prstGeom>
        </p:spPr>
        <p:txBody>
          <a:bodyPr anchor="t" rtlCol="false" tIns="0" lIns="0" bIns="0" rIns="0">
            <a:spAutoFit/>
          </a:bodyPr>
          <a:lstStyle/>
          <a:p>
            <a:pPr algn="ctr">
              <a:lnSpc>
                <a:spcPts val="2781"/>
              </a:lnSpc>
            </a:pPr>
            <a:r>
              <a:rPr lang="en-US" sz="3056">
                <a:solidFill>
                  <a:srgbClr val="D52848"/>
                </a:solidFill>
                <a:latin typeface="Nunito Sans Regular"/>
              </a:rPr>
              <a:t>Verilog tasarımı</a:t>
            </a:r>
          </a:p>
        </p:txBody>
      </p:sp>
      <p:sp>
        <p:nvSpPr>
          <p:cNvPr name="TextBox 7" id="7"/>
          <p:cNvSpPr txBox="true"/>
          <p:nvPr/>
        </p:nvSpPr>
        <p:spPr>
          <a:xfrm rot="0">
            <a:off x="7972821" y="1308446"/>
            <a:ext cx="2342358" cy="233659"/>
          </a:xfrm>
          <a:prstGeom prst="rect">
            <a:avLst/>
          </a:prstGeom>
        </p:spPr>
        <p:txBody>
          <a:bodyPr anchor="t" rtlCol="false" tIns="0" lIns="0" bIns="0" rIns="0">
            <a:spAutoFit/>
          </a:bodyPr>
          <a:lstStyle/>
          <a:p>
            <a:pPr algn="ctr">
              <a:lnSpc>
                <a:spcPts val="1685"/>
              </a:lnSpc>
            </a:pPr>
            <a:r>
              <a:rPr lang="en-US" sz="1851">
                <a:solidFill>
                  <a:srgbClr val="D9D9D9"/>
                </a:solidFill>
                <a:latin typeface="Nunito Sans Regular"/>
              </a:rPr>
              <a:t>fbcpu_core.v</a:t>
            </a:r>
          </a:p>
        </p:txBody>
      </p:sp>
      <p:sp>
        <p:nvSpPr>
          <p:cNvPr name="TextBox 8" id="8"/>
          <p:cNvSpPr txBox="true"/>
          <p:nvPr/>
        </p:nvSpPr>
        <p:spPr>
          <a:xfrm rot="0">
            <a:off x="9699578" y="1834492"/>
            <a:ext cx="6742022" cy="1099820"/>
          </a:xfrm>
          <a:prstGeom prst="rect">
            <a:avLst/>
          </a:prstGeom>
        </p:spPr>
        <p:txBody>
          <a:bodyPr anchor="t" rtlCol="false" tIns="0" lIns="0" bIns="0" rIns="0">
            <a:spAutoFit/>
          </a:bodyPr>
          <a:lstStyle/>
          <a:p>
            <a:pPr algn="just">
              <a:lnSpc>
                <a:spcPts val="4480"/>
              </a:lnSpc>
              <a:spcBef>
                <a:spcPct val="0"/>
              </a:spcBef>
            </a:pPr>
            <a:r>
              <a:rPr lang="en-US" sz="3200">
                <a:solidFill>
                  <a:srgbClr val="FFFFFF"/>
                </a:solidFill>
                <a:latin typeface="Nunito Sans Regular"/>
              </a:rPr>
              <a:t>4. Durumda HALT işlemi yapılarak program sonlandırılıyor.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580820" y="456522"/>
            <a:ext cx="17126360" cy="9409608"/>
          </a:xfrm>
          <a:prstGeom prst="rect">
            <a:avLst/>
          </a:prstGeom>
          <a:solidFill>
            <a:srgbClr val="17161C"/>
          </a:solidFill>
        </p:spPr>
      </p:sp>
      <p:sp>
        <p:nvSpPr>
          <p:cNvPr name="AutoShape 3" id="3"/>
          <p:cNvSpPr/>
          <p:nvPr/>
        </p:nvSpPr>
        <p:spPr>
          <a:xfrm rot="-5400000">
            <a:off x="-340863" y="4301613"/>
            <a:ext cx="159591" cy="1683775"/>
          </a:xfrm>
          <a:prstGeom prst="rect">
            <a:avLst/>
          </a:prstGeom>
          <a:solidFill>
            <a:srgbClr val="D52848"/>
          </a:solidFill>
        </p:spPr>
      </p:sp>
      <p:sp>
        <p:nvSpPr>
          <p:cNvPr name="AutoShape 4" id="4"/>
          <p:cNvSpPr/>
          <p:nvPr/>
        </p:nvSpPr>
        <p:spPr>
          <a:xfrm rot="-5400000">
            <a:off x="18616451" y="4154433"/>
            <a:ext cx="159591" cy="1978134"/>
          </a:xfrm>
          <a:prstGeom prst="rect">
            <a:avLst/>
          </a:prstGeom>
          <a:solidFill>
            <a:srgbClr val="D52848"/>
          </a:solidFill>
        </p:spPr>
      </p:sp>
      <p:sp>
        <p:nvSpPr>
          <p:cNvPr name="TextBox 5" id="5"/>
          <p:cNvSpPr txBox="true"/>
          <p:nvPr/>
        </p:nvSpPr>
        <p:spPr>
          <a:xfrm rot="0">
            <a:off x="11848465" y="1946252"/>
            <a:ext cx="5209432" cy="1920447"/>
          </a:xfrm>
          <a:prstGeom prst="rect">
            <a:avLst/>
          </a:prstGeom>
        </p:spPr>
        <p:txBody>
          <a:bodyPr anchor="t" rtlCol="false" tIns="0" lIns="0" bIns="0" rIns="0">
            <a:spAutoFit/>
          </a:bodyPr>
          <a:lstStyle/>
          <a:p>
            <a:pPr algn="just">
              <a:lnSpc>
                <a:spcPts val="3852"/>
              </a:lnSpc>
            </a:pPr>
            <a:r>
              <a:rPr lang="en-US" sz="2752">
                <a:solidFill>
                  <a:srgbClr val="FFFFFF"/>
                </a:solidFill>
                <a:latin typeface="Nunito Sans Regular"/>
              </a:rPr>
              <a:t>FB-CPU için bellekte 50 ve 51 adresteki</a:t>
            </a:r>
          </a:p>
          <a:p>
            <a:pPr algn="just">
              <a:lnSpc>
                <a:spcPts val="3852"/>
              </a:lnSpc>
              <a:spcBef>
                <a:spcPct val="0"/>
              </a:spcBef>
            </a:pPr>
            <a:r>
              <a:rPr lang="en-US" sz="2752">
                <a:solidFill>
                  <a:srgbClr val="FFFFFF"/>
                </a:solidFill>
                <a:latin typeface="Nunito Sans Regular"/>
              </a:rPr>
              <a:t>sayının toplamını 52 no’lu adrese kaydediyor.</a:t>
            </a:r>
          </a:p>
        </p:txBody>
      </p:sp>
      <p:pic>
        <p:nvPicPr>
          <p:cNvPr name="Picture 6" id="6"/>
          <p:cNvPicPr>
            <a:picLocks noChangeAspect="true"/>
          </p:cNvPicPr>
          <p:nvPr/>
        </p:nvPicPr>
        <p:blipFill>
          <a:blip r:embed="rId2"/>
          <a:srcRect l="0" t="0" r="12607" b="42281"/>
          <a:stretch>
            <a:fillRect/>
          </a:stretch>
        </p:blipFill>
        <p:spPr>
          <a:xfrm flipH="false" flipV="false" rot="0">
            <a:off x="1028700" y="2003402"/>
            <a:ext cx="10320397" cy="3387543"/>
          </a:xfrm>
          <a:prstGeom prst="rect">
            <a:avLst/>
          </a:prstGeom>
        </p:spPr>
      </p:pic>
      <p:pic>
        <p:nvPicPr>
          <p:cNvPr name="Picture 7" id="7"/>
          <p:cNvPicPr>
            <a:picLocks noChangeAspect="true"/>
          </p:cNvPicPr>
          <p:nvPr/>
        </p:nvPicPr>
        <p:blipFill>
          <a:blip r:embed="rId3"/>
          <a:srcRect l="0" t="0" r="0" b="0"/>
          <a:stretch>
            <a:fillRect/>
          </a:stretch>
        </p:blipFill>
        <p:spPr>
          <a:xfrm flipH="false" flipV="false" rot="0">
            <a:off x="1028700" y="5936653"/>
            <a:ext cx="10320397" cy="2146800"/>
          </a:xfrm>
          <a:prstGeom prst="rect">
            <a:avLst/>
          </a:prstGeom>
        </p:spPr>
      </p:pic>
      <p:sp>
        <p:nvSpPr>
          <p:cNvPr name="TextBox 8" id="8"/>
          <p:cNvSpPr txBox="true"/>
          <p:nvPr/>
        </p:nvSpPr>
        <p:spPr>
          <a:xfrm rot="0">
            <a:off x="7211039" y="872779"/>
            <a:ext cx="3865922" cy="388043"/>
          </a:xfrm>
          <a:prstGeom prst="rect">
            <a:avLst/>
          </a:prstGeom>
        </p:spPr>
        <p:txBody>
          <a:bodyPr anchor="t" rtlCol="false" tIns="0" lIns="0" bIns="0" rIns="0">
            <a:spAutoFit/>
          </a:bodyPr>
          <a:lstStyle/>
          <a:p>
            <a:pPr algn="ctr">
              <a:lnSpc>
                <a:spcPts val="2781"/>
              </a:lnSpc>
            </a:pPr>
            <a:r>
              <a:rPr lang="en-US" sz="3056">
                <a:solidFill>
                  <a:srgbClr val="D52848"/>
                </a:solidFill>
                <a:latin typeface="Nunito Sans Regular"/>
              </a:rPr>
              <a:t>Test yazılımları</a:t>
            </a:r>
          </a:p>
        </p:txBody>
      </p:sp>
      <p:sp>
        <p:nvSpPr>
          <p:cNvPr name="TextBox 9" id="9"/>
          <p:cNvSpPr txBox="true"/>
          <p:nvPr/>
        </p:nvSpPr>
        <p:spPr>
          <a:xfrm rot="0">
            <a:off x="7972821" y="1308446"/>
            <a:ext cx="2342358" cy="233659"/>
          </a:xfrm>
          <a:prstGeom prst="rect">
            <a:avLst/>
          </a:prstGeom>
        </p:spPr>
        <p:txBody>
          <a:bodyPr anchor="t" rtlCol="false" tIns="0" lIns="0" bIns="0" rIns="0">
            <a:spAutoFit/>
          </a:bodyPr>
          <a:lstStyle/>
          <a:p>
            <a:pPr algn="ctr">
              <a:lnSpc>
                <a:spcPts val="1685"/>
              </a:lnSpc>
            </a:pPr>
            <a:r>
              <a:rPr lang="en-US" sz="1851">
                <a:solidFill>
                  <a:srgbClr val="D9D9D9"/>
                </a:solidFill>
                <a:latin typeface="Nunito Sans Regular"/>
              </a:rPr>
              <a:t>Test yazılımı 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580820" y="456522"/>
            <a:ext cx="17126360" cy="9409608"/>
          </a:xfrm>
          <a:prstGeom prst="rect">
            <a:avLst/>
          </a:prstGeom>
          <a:solidFill>
            <a:srgbClr val="17161C"/>
          </a:solidFill>
        </p:spPr>
      </p:sp>
      <p:sp>
        <p:nvSpPr>
          <p:cNvPr name="AutoShape 3" id="3"/>
          <p:cNvSpPr/>
          <p:nvPr/>
        </p:nvSpPr>
        <p:spPr>
          <a:xfrm rot="-5400000">
            <a:off x="-340863" y="4301613"/>
            <a:ext cx="159591" cy="1683775"/>
          </a:xfrm>
          <a:prstGeom prst="rect">
            <a:avLst/>
          </a:prstGeom>
          <a:solidFill>
            <a:srgbClr val="D52848"/>
          </a:solidFill>
        </p:spPr>
      </p:sp>
      <p:sp>
        <p:nvSpPr>
          <p:cNvPr name="AutoShape 4" id="4"/>
          <p:cNvSpPr/>
          <p:nvPr/>
        </p:nvSpPr>
        <p:spPr>
          <a:xfrm rot="-5400000">
            <a:off x="18616451" y="4154433"/>
            <a:ext cx="159591" cy="1978134"/>
          </a:xfrm>
          <a:prstGeom prst="rect">
            <a:avLst/>
          </a:prstGeom>
          <a:solidFill>
            <a:srgbClr val="D52848"/>
          </a:solidFill>
        </p:spPr>
      </p:sp>
      <p:pic>
        <p:nvPicPr>
          <p:cNvPr name="Picture 5" id="5"/>
          <p:cNvPicPr>
            <a:picLocks noChangeAspect="true"/>
          </p:cNvPicPr>
          <p:nvPr/>
        </p:nvPicPr>
        <p:blipFill>
          <a:blip r:embed="rId2"/>
          <a:srcRect l="0" t="0" r="11962" b="40590"/>
          <a:stretch>
            <a:fillRect/>
          </a:stretch>
        </p:blipFill>
        <p:spPr>
          <a:xfrm flipH="false" flipV="false" rot="0">
            <a:off x="1028700" y="2053551"/>
            <a:ext cx="10406869" cy="3479596"/>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1079297" y="6228177"/>
            <a:ext cx="10356272" cy="2137317"/>
          </a:xfrm>
          <a:prstGeom prst="rect">
            <a:avLst/>
          </a:prstGeom>
        </p:spPr>
      </p:pic>
      <p:sp>
        <p:nvSpPr>
          <p:cNvPr name="TextBox 7" id="7"/>
          <p:cNvSpPr txBox="true"/>
          <p:nvPr/>
        </p:nvSpPr>
        <p:spPr>
          <a:xfrm rot="0">
            <a:off x="7211039" y="872779"/>
            <a:ext cx="3865922" cy="388043"/>
          </a:xfrm>
          <a:prstGeom prst="rect">
            <a:avLst/>
          </a:prstGeom>
        </p:spPr>
        <p:txBody>
          <a:bodyPr anchor="t" rtlCol="false" tIns="0" lIns="0" bIns="0" rIns="0">
            <a:spAutoFit/>
          </a:bodyPr>
          <a:lstStyle/>
          <a:p>
            <a:pPr algn="ctr">
              <a:lnSpc>
                <a:spcPts val="2781"/>
              </a:lnSpc>
            </a:pPr>
            <a:r>
              <a:rPr lang="en-US" sz="3056">
                <a:solidFill>
                  <a:srgbClr val="D52848"/>
                </a:solidFill>
                <a:latin typeface="Nunito Sans Regular"/>
              </a:rPr>
              <a:t>Test yazılımları</a:t>
            </a:r>
          </a:p>
        </p:txBody>
      </p:sp>
      <p:sp>
        <p:nvSpPr>
          <p:cNvPr name="TextBox 8" id="8"/>
          <p:cNvSpPr txBox="true"/>
          <p:nvPr/>
        </p:nvSpPr>
        <p:spPr>
          <a:xfrm rot="0">
            <a:off x="7972821" y="1308446"/>
            <a:ext cx="2342358" cy="233659"/>
          </a:xfrm>
          <a:prstGeom prst="rect">
            <a:avLst/>
          </a:prstGeom>
        </p:spPr>
        <p:txBody>
          <a:bodyPr anchor="t" rtlCol="false" tIns="0" lIns="0" bIns="0" rIns="0">
            <a:spAutoFit/>
          </a:bodyPr>
          <a:lstStyle/>
          <a:p>
            <a:pPr algn="ctr">
              <a:lnSpc>
                <a:spcPts val="1685"/>
              </a:lnSpc>
            </a:pPr>
            <a:r>
              <a:rPr lang="en-US" sz="1851">
                <a:solidFill>
                  <a:srgbClr val="D9D9D9"/>
                </a:solidFill>
                <a:latin typeface="Nunito Sans Regular"/>
              </a:rPr>
              <a:t>Test yazılımı 2</a:t>
            </a:r>
          </a:p>
        </p:txBody>
      </p:sp>
      <p:sp>
        <p:nvSpPr>
          <p:cNvPr name="TextBox 9" id="9"/>
          <p:cNvSpPr txBox="true"/>
          <p:nvPr/>
        </p:nvSpPr>
        <p:spPr>
          <a:xfrm rot="0">
            <a:off x="12426269" y="2277388"/>
            <a:ext cx="4108286" cy="2785745"/>
          </a:xfrm>
          <a:prstGeom prst="rect">
            <a:avLst/>
          </a:prstGeom>
        </p:spPr>
        <p:txBody>
          <a:bodyPr anchor="t" rtlCol="false" tIns="0" lIns="0" bIns="0" rIns="0">
            <a:spAutoFit/>
          </a:bodyPr>
          <a:lstStyle/>
          <a:p>
            <a:pPr>
              <a:lnSpc>
                <a:spcPts val="4480"/>
              </a:lnSpc>
            </a:pPr>
            <a:r>
              <a:rPr lang="en-US" sz="3200">
                <a:solidFill>
                  <a:srgbClr val="FFFFFF"/>
                </a:solidFill>
                <a:latin typeface="Nunito Sans Regular"/>
              </a:rPr>
              <a:t>FB-CPU için bellekte 50 ve 51 adresteki iki</a:t>
            </a:r>
          </a:p>
          <a:p>
            <a:pPr>
              <a:lnSpc>
                <a:spcPts val="4480"/>
              </a:lnSpc>
              <a:spcBef>
                <a:spcPct val="0"/>
              </a:spcBef>
            </a:pPr>
            <a:r>
              <a:rPr lang="en-US" sz="3200">
                <a:solidFill>
                  <a:srgbClr val="FFFFFF"/>
                </a:solidFill>
                <a:latin typeface="Nunito Sans Regular"/>
              </a:rPr>
              <a:t>sayının çarpımını 52 no’lu adrese kaydediyor.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580820" y="456522"/>
            <a:ext cx="17126360" cy="9409608"/>
          </a:xfrm>
          <a:prstGeom prst="rect">
            <a:avLst/>
          </a:prstGeom>
          <a:solidFill>
            <a:srgbClr val="17161C"/>
          </a:solidFill>
        </p:spPr>
      </p:sp>
      <p:sp>
        <p:nvSpPr>
          <p:cNvPr name="AutoShape 3" id="3"/>
          <p:cNvSpPr/>
          <p:nvPr/>
        </p:nvSpPr>
        <p:spPr>
          <a:xfrm rot="-5400000">
            <a:off x="-340863" y="4301613"/>
            <a:ext cx="159591" cy="1683775"/>
          </a:xfrm>
          <a:prstGeom prst="rect">
            <a:avLst/>
          </a:prstGeom>
          <a:solidFill>
            <a:srgbClr val="D52848"/>
          </a:solidFill>
        </p:spPr>
      </p:sp>
      <p:sp>
        <p:nvSpPr>
          <p:cNvPr name="AutoShape 4" id="4"/>
          <p:cNvSpPr/>
          <p:nvPr/>
        </p:nvSpPr>
        <p:spPr>
          <a:xfrm rot="-5400000">
            <a:off x="18616451" y="4154433"/>
            <a:ext cx="159591" cy="1978134"/>
          </a:xfrm>
          <a:prstGeom prst="rect">
            <a:avLst/>
          </a:prstGeom>
          <a:solidFill>
            <a:srgbClr val="D52848"/>
          </a:solidFill>
        </p:spPr>
      </p:sp>
      <p:pic>
        <p:nvPicPr>
          <p:cNvPr name="Picture 5" id="5"/>
          <p:cNvPicPr>
            <a:picLocks noChangeAspect="true"/>
          </p:cNvPicPr>
          <p:nvPr/>
        </p:nvPicPr>
        <p:blipFill>
          <a:blip r:embed="rId2"/>
          <a:srcRect l="0" t="0" r="14108" b="42676"/>
          <a:stretch>
            <a:fillRect/>
          </a:stretch>
        </p:blipFill>
        <p:spPr>
          <a:xfrm flipH="false" flipV="false" rot="0">
            <a:off x="936008" y="1737965"/>
            <a:ext cx="11307315" cy="3991670"/>
          </a:xfrm>
          <a:prstGeom prst="rect">
            <a:avLst/>
          </a:prstGeom>
        </p:spPr>
      </p:pic>
      <p:pic>
        <p:nvPicPr>
          <p:cNvPr name="Picture 6" id="6"/>
          <p:cNvPicPr>
            <a:picLocks noChangeAspect="true"/>
          </p:cNvPicPr>
          <p:nvPr/>
        </p:nvPicPr>
        <p:blipFill>
          <a:blip r:embed="rId3"/>
          <a:srcRect l="0" t="0" r="0" b="0"/>
          <a:stretch>
            <a:fillRect/>
          </a:stretch>
        </p:blipFill>
        <p:spPr>
          <a:xfrm flipH="false" flipV="false" rot="0">
            <a:off x="936008" y="5960818"/>
            <a:ext cx="9545458" cy="3376341"/>
          </a:xfrm>
          <a:prstGeom prst="rect">
            <a:avLst/>
          </a:prstGeom>
        </p:spPr>
      </p:pic>
      <p:sp>
        <p:nvSpPr>
          <p:cNvPr name="TextBox 7" id="7"/>
          <p:cNvSpPr txBox="true"/>
          <p:nvPr/>
        </p:nvSpPr>
        <p:spPr>
          <a:xfrm rot="0">
            <a:off x="7211039" y="872779"/>
            <a:ext cx="3865922" cy="388043"/>
          </a:xfrm>
          <a:prstGeom prst="rect">
            <a:avLst/>
          </a:prstGeom>
        </p:spPr>
        <p:txBody>
          <a:bodyPr anchor="t" rtlCol="false" tIns="0" lIns="0" bIns="0" rIns="0">
            <a:spAutoFit/>
          </a:bodyPr>
          <a:lstStyle/>
          <a:p>
            <a:pPr algn="ctr">
              <a:lnSpc>
                <a:spcPts val="2781"/>
              </a:lnSpc>
            </a:pPr>
            <a:r>
              <a:rPr lang="en-US" sz="3056">
                <a:solidFill>
                  <a:srgbClr val="D52848"/>
                </a:solidFill>
                <a:latin typeface="Nunito Sans Regular"/>
              </a:rPr>
              <a:t>Test yazılımları</a:t>
            </a:r>
          </a:p>
        </p:txBody>
      </p:sp>
      <p:sp>
        <p:nvSpPr>
          <p:cNvPr name="TextBox 8" id="8"/>
          <p:cNvSpPr txBox="true"/>
          <p:nvPr/>
        </p:nvSpPr>
        <p:spPr>
          <a:xfrm rot="0">
            <a:off x="7972821" y="1308446"/>
            <a:ext cx="2342358" cy="233659"/>
          </a:xfrm>
          <a:prstGeom prst="rect">
            <a:avLst/>
          </a:prstGeom>
        </p:spPr>
        <p:txBody>
          <a:bodyPr anchor="t" rtlCol="false" tIns="0" lIns="0" bIns="0" rIns="0">
            <a:spAutoFit/>
          </a:bodyPr>
          <a:lstStyle/>
          <a:p>
            <a:pPr algn="ctr">
              <a:lnSpc>
                <a:spcPts val="1685"/>
              </a:lnSpc>
            </a:pPr>
            <a:r>
              <a:rPr lang="en-US" sz="1851">
                <a:solidFill>
                  <a:srgbClr val="D9D9D9"/>
                </a:solidFill>
                <a:latin typeface="Nunito Sans Regular"/>
              </a:rPr>
              <a:t>Test yazılımı 3</a:t>
            </a:r>
          </a:p>
        </p:txBody>
      </p:sp>
      <p:sp>
        <p:nvSpPr>
          <p:cNvPr name="TextBox 9" id="9"/>
          <p:cNvSpPr txBox="true"/>
          <p:nvPr/>
        </p:nvSpPr>
        <p:spPr>
          <a:xfrm rot="0">
            <a:off x="12813583" y="1680815"/>
            <a:ext cx="4108286" cy="6157595"/>
          </a:xfrm>
          <a:prstGeom prst="rect">
            <a:avLst/>
          </a:prstGeom>
        </p:spPr>
        <p:txBody>
          <a:bodyPr anchor="t" rtlCol="false" tIns="0" lIns="0" bIns="0" rIns="0">
            <a:spAutoFit/>
          </a:bodyPr>
          <a:lstStyle/>
          <a:p>
            <a:pPr>
              <a:lnSpc>
                <a:spcPts val="4480"/>
              </a:lnSpc>
            </a:pPr>
            <a:r>
              <a:rPr lang="en-US" sz="3200">
                <a:solidFill>
                  <a:srgbClr val="FFFFFF"/>
                </a:solidFill>
                <a:latin typeface="Nunito Sans Regular"/>
              </a:rPr>
              <a:t>FB-CPU için bellekte 50 ve 51 adresteki iki</a:t>
            </a:r>
          </a:p>
          <a:p>
            <a:pPr>
              <a:lnSpc>
                <a:spcPts val="4480"/>
              </a:lnSpc>
            </a:pPr>
            <a:r>
              <a:rPr lang="en-US" sz="3200">
                <a:solidFill>
                  <a:srgbClr val="FFFFFF"/>
                </a:solidFill>
                <a:latin typeface="Nunito Sans Regular"/>
              </a:rPr>
              <a:t>sayının çarpımını 52 no’lu adrese kaydediyor. Ancak</a:t>
            </a:r>
          </a:p>
          <a:p>
            <a:pPr>
              <a:lnSpc>
                <a:spcPts val="4480"/>
              </a:lnSpc>
            </a:pPr>
            <a:r>
              <a:rPr lang="en-US" sz="3200">
                <a:solidFill>
                  <a:srgbClr val="FFFFFF"/>
                </a:solidFill>
                <a:latin typeface="Nunito Sans Regular"/>
              </a:rPr>
              <a:t>çarpma operasyonunu kullanmıyor. Çarpma işlemi için 50’deki sayıyı 51’deki</a:t>
            </a:r>
          </a:p>
          <a:p>
            <a:pPr>
              <a:lnSpc>
                <a:spcPts val="4480"/>
              </a:lnSpc>
              <a:spcBef>
                <a:spcPct val="0"/>
              </a:spcBef>
            </a:pPr>
            <a:r>
              <a:rPr lang="en-US" sz="3200">
                <a:solidFill>
                  <a:srgbClr val="FFFFFF"/>
                </a:solidFill>
                <a:latin typeface="Nunito Sans Regular"/>
              </a:rPr>
              <a:t>sayı defa toplayıp 52 no’lu adrese yazıyor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DAES1ObKqHY</dc:identifier>
  <dcterms:modified xsi:type="dcterms:W3CDTF">2011-08-01T06:04:30Z</dcterms:modified>
  <cp:revision>1</cp:revision>
  <dc:title>FB-CPU RTL Tasarımı</dc:title>
</cp:coreProperties>
</file>