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aleway" charset="0"/>
      <p:regular r:id="rId9"/>
      <p:bold r:id="rId10"/>
      <p:italic r:id="rId11"/>
      <p:boldItalic r:id="rId12"/>
    </p:embeddedFont>
    <p:embeddedFont>
      <p:font typeface="La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4c45753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4c45753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4c45753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4c45753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4c45753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4c45753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4c45753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4c45753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94c45753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94c45753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 - WebServer Java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ECP7AN-MCA1-09: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Rafael Eduardo Feliciano Cassiolato, 81614081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Luis Felipe Rodrigues Lima, 816126336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Bruno Teixeira da Gama, 81614138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Raiza Morata, 817124676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Guilherme Sant’Clair Alves dos Santos, 81610373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613400" y="1669675"/>
            <a:ext cx="1804150" cy="1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Conceitos do Projeto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 dirty="0"/>
              <a:t>Conforme a especificação, a demanda foi de um servidor web desenvolvido com </a:t>
            </a:r>
            <a:r>
              <a:rPr lang="pt-BR" sz="1800" dirty="0" err="1"/>
              <a:t>java</a:t>
            </a:r>
            <a:r>
              <a:rPr lang="pt-BR" sz="1800" dirty="0"/>
              <a:t> </a:t>
            </a:r>
            <a:r>
              <a:rPr lang="pt-BR" sz="1800" dirty="0" err="1"/>
              <a:t>socket</a:t>
            </a:r>
            <a:r>
              <a:rPr lang="pt-BR" sz="1800" dirty="0"/>
              <a:t> que atendesse a requisições, gerasse </a:t>
            </a:r>
            <a:r>
              <a:rPr lang="pt-BR" sz="1800" dirty="0" err="1"/>
              <a:t>logs</a:t>
            </a:r>
            <a:r>
              <a:rPr lang="pt-BR" sz="1800" dirty="0"/>
              <a:t> persistidos em Banco de Dados e reconhecesse os tipos de requisições HTTP, incluindo o controle de erros e </a:t>
            </a:r>
            <a:r>
              <a:rPr lang="pt-BR" sz="1800" dirty="0" smtClean="0"/>
              <a:t>relatórios </a:t>
            </a:r>
            <a:r>
              <a:rPr lang="pt-BR" sz="1800" dirty="0"/>
              <a:t>gerados dinamicamente,</a:t>
            </a:r>
            <a:br>
              <a:rPr lang="pt-BR" sz="1800" dirty="0"/>
            </a:br>
            <a:r>
              <a:rPr lang="pt-BR" sz="1800" dirty="0"/>
              <a:t>com base nos registros do banco de dados.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50" y="3496225"/>
            <a:ext cx="1314800" cy="13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e Design Patterns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Conforme conceitos do projeto, foi  utilizado o conteúdo estudado em Arquitetura de Desenvolvimento e Sistemas Multicamada de forma a definir o design </a:t>
            </a:r>
            <a:r>
              <a:rPr lang="pt-BR" sz="1800" dirty="0" err="1"/>
              <a:t>pattern</a:t>
            </a:r>
            <a:r>
              <a:rPr lang="pt-BR" sz="1800" dirty="0"/>
              <a:t> MVC para montagem do serviço, do ponto de vista geral</a:t>
            </a:r>
            <a:r>
              <a:rPr lang="pt-BR" sz="1800" dirty="0" smtClean="0"/>
              <a:t>.</a:t>
            </a:r>
            <a:endParaRPr sz="18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050" y="3356350"/>
            <a:ext cx="1299875" cy="12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1;p15"/>
          <p:cNvSpPr txBox="1">
            <a:spLocks/>
          </p:cNvSpPr>
          <p:nvPr/>
        </p:nvSpPr>
        <p:spPr>
          <a:xfrm>
            <a:off x="727201" y="3103117"/>
            <a:ext cx="5557988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Temos ainda o uso de design </a:t>
            </a:r>
            <a:r>
              <a:rPr kumimoji="0" lang="pt-B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patterns</a:t>
            </a: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específicos</a:t>
            </a:r>
            <a:b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para componentes menores do projeto, de acordo</a:t>
            </a:r>
            <a:b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</a:b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com suas funcionalidades e restrições previstas.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e Design Patterns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 rot="-5400000">
            <a:off x="956812" y="2792581"/>
            <a:ext cx="1075800" cy="10758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facade</a:t>
            </a:r>
            <a:endParaRPr b="1"/>
          </a:p>
        </p:txBody>
      </p:sp>
      <p:sp>
        <p:nvSpPr>
          <p:cNvPr id="109" name="Google Shape;109;p16"/>
          <p:cNvSpPr/>
          <p:nvPr/>
        </p:nvSpPr>
        <p:spPr>
          <a:xfrm>
            <a:off x="2133388" y="2674925"/>
            <a:ext cx="1860300" cy="1243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controller</a:t>
            </a:r>
            <a:endParaRPr b="1"/>
          </a:p>
        </p:txBody>
      </p:sp>
      <p:sp>
        <p:nvSpPr>
          <p:cNvPr id="110" name="Google Shape;110;p16"/>
          <p:cNvSpPr/>
          <p:nvPr/>
        </p:nvSpPr>
        <p:spPr>
          <a:xfrm>
            <a:off x="2291463" y="2873877"/>
            <a:ext cx="656100" cy="613800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utils</a:t>
            </a:r>
            <a:endParaRPr sz="1000" b="1"/>
          </a:p>
        </p:txBody>
      </p:sp>
      <p:sp>
        <p:nvSpPr>
          <p:cNvPr id="111" name="Google Shape;111;p16"/>
          <p:cNvSpPr/>
          <p:nvPr/>
        </p:nvSpPr>
        <p:spPr>
          <a:xfrm>
            <a:off x="3113475" y="2873875"/>
            <a:ext cx="656100" cy="613800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/>
              <a:t>data</a:t>
            </a:r>
            <a:endParaRPr sz="1000" b="1"/>
          </a:p>
        </p:txBody>
      </p:sp>
      <p:sp>
        <p:nvSpPr>
          <p:cNvPr id="112" name="Google Shape;112;p16"/>
          <p:cNvSpPr/>
          <p:nvPr/>
        </p:nvSpPr>
        <p:spPr>
          <a:xfrm>
            <a:off x="4818500" y="2004200"/>
            <a:ext cx="1075788" cy="76701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views</a:t>
            </a:r>
            <a:endParaRPr b="1"/>
          </a:p>
        </p:txBody>
      </p:sp>
      <p:sp>
        <p:nvSpPr>
          <p:cNvPr id="113" name="Google Shape;113;p16"/>
          <p:cNvSpPr/>
          <p:nvPr/>
        </p:nvSpPr>
        <p:spPr>
          <a:xfrm>
            <a:off x="3963575" y="4118975"/>
            <a:ext cx="1075800" cy="767025"/>
          </a:xfrm>
          <a:prstGeom prst="flowChartPunchedCar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beans</a:t>
            </a:r>
            <a:endParaRPr b="1"/>
          </a:p>
        </p:txBody>
      </p:sp>
      <p:sp>
        <p:nvSpPr>
          <p:cNvPr id="114" name="Google Shape;114;p16"/>
          <p:cNvSpPr/>
          <p:nvPr/>
        </p:nvSpPr>
        <p:spPr>
          <a:xfrm>
            <a:off x="4896938" y="3151688"/>
            <a:ext cx="918900" cy="767025"/>
          </a:xfrm>
          <a:prstGeom prst="flowChartOffpage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services</a:t>
            </a:r>
            <a:endParaRPr b="1"/>
          </a:p>
        </p:txBody>
      </p:sp>
      <p:sp>
        <p:nvSpPr>
          <p:cNvPr id="115" name="Google Shape;115;p16"/>
          <p:cNvSpPr/>
          <p:nvPr/>
        </p:nvSpPr>
        <p:spPr>
          <a:xfrm>
            <a:off x="5471800" y="4118663"/>
            <a:ext cx="1075800" cy="767025"/>
          </a:xfrm>
          <a:prstGeom prst="flowChartPunchedCar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DAOs</a:t>
            </a:r>
            <a:endParaRPr b="1"/>
          </a:p>
        </p:txBody>
      </p:sp>
      <p:cxnSp>
        <p:nvCxnSpPr>
          <p:cNvPr id="116" name="Google Shape;116;p16"/>
          <p:cNvCxnSpPr>
            <a:stCxn id="114" idx="2"/>
            <a:endCxn id="115" idx="0"/>
          </p:cNvCxnSpPr>
          <p:nvPr/>
        </p:nvCxnSpPr>
        <p:spPr>
          <a:xfrm rot="-5400000" flipH="1">
            <a:off x="5583038" y="3692063"/>
            <a:ext cx="200100" cy="653400"/>
          </a:xfrm>
          <a:prstGeom prst="curvedConnector3">
            <a:avLst>
              <a:gd name="adj1" fmla="val 4996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>
            <a:stCxn id="114" idx="1"/>
            <a:endCxn id="109" idx="3"/>
          </p:cNvCxnSpPr>
          <p:nvPr/>
        </p:nvCxnSpPr>
        <p:spPr>
          <a:xfrm rot="10800000">
            <a:off x="3993638" y="3296700"/>
            <a:ext cx="903300" cy="2385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>
            <a:stCxn id="112" idx="1"/>
            <a:endCxn id="109" idx="3"/>
          </p:cNvCxnSpPr>
          <p:nvPr/>
        </p:nvCxnSpPr>
        <p:spPr>
          <a:xfrm flipH="1">
            <a:off x="3993800" y="2387708"/>
            <a:ext cx="824700" cy="9090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>
            <a:stCxn id="109" idx="1"/>
            <a:endCxn id="108" idx="1"/>
          </p:cNvCxnSpPr>
          <p:nvPr/>
        </p:nvCxnSpPr>
        <p:spPr>
          <a:xfrm rot="10800000">
            <a:off x="1494688" y="2926925"/>
            <a:ext cx="638700" cy="3699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6"/>
          <p:cNvCxnSpPr>
            <a:stCxn id="113" idx="3"/>
            <a:endCxn id="115" idx="1"/>
          </p:cNvCxnSpPr>
          <p:nvPr/>
        </p:nvCxnSpPr>
        <p:spPr>
          <a:xfrm>
            <a:off x="5039375" y="4502488"/>
            <a:ext cx="432300" cy="600"/>
          </a:xfrm>
          <a:prstGeom prst="curvedConnector3">
            <a:avLst>
              <a:gd name="adj1" fmla="val 500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6"/>
          <p:cNvSpPr/>
          <p:nvPr/>
        </p:nvSpPr>
        <p:spPr>
          <a:xfrm>
            <a:off x="7111400" y="2560125"/>
            <a:ext cx="1075800" cy="14307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database</a:t>
            </a:r>
            <a:endParaRPr b="1"/>
          </a:p>
        </p:txBody>
      </p:sp>
      <p:cxnSp>
        <p:nvCxnSpPr>
          <p:cNvPr id="122" name="Google Shape;122;p16"/>
          <p:cNvCxnSpPr>
            <a:stCxn id="115" idx="3"/>
            <a:endCxn id="121" idx="2"/>
          </p:cNvCxnSpPr>
          <p:nvPr/>
        </p:nvCxnSpPr>
        <p:spPr>
          <a:xfrm rot="10800000" flipH="1">
            <a:off x="6547600" y="3275475"/>
            <a:ext cx="563700" cy="12267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de Design Patterns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729450" y="1821375"/>
            <a:ext cx="7688700" cy="30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FacadeMain</a:t>
            </a:r>
            <a:r>
              <a:rPr lang="pt-BR" b="1" dirty="0"/>
              <a:t> </a:t>
            </a:r>
            <a:r>
              <a:rPr lang="pt-BR" dirty="0"/>
              <a:t>⇒ Foi implementado como uma forma de abstrair o funcionamento do </a:t>
            </a:r>
            <a:r>
              <a:rPr lang="pt-BR" dirty="0" err="1"/>
              <a:t>ControllerMain</a:t>
            </a:r>
            <a:r>
              <a:rPr lang="pt-BR" dirty="0"/>
              <a:t> em relação ao executável principal do projeto.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 err="1"/>
              <a:t>ControllerMain</a:t>
            </a:r>
            <a:r>
              <a:rPr lang="pt-BR" b="1" dirty="0"/>
              <a:t> </a:t>
            </a:r>
            <a:r>
              <a:rPr lang="pt-BR" dirty="0"/>
              <a:t>⇒ Feito utilizando o design 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Singleton</a:t>
            </a:r>
            <a:r>
              <a:rPr lang="pt-BR" dirty="0"/>
              <a:t>, de forma a evitar múltiplas instâncias da classe e centralizar funções gerais que necessitam ser acessíveis de qualquer ponto do </a:t>
            </a:r>
            <a:r>
              <a:rPr lang="pt-BR" dirty="0" err="1"/>
              <a:t>WebServer</a:t>
            </a:r>
            <a:r>
              <a:rPr lang="pt-BR" dirty="0"/>
              <a:t>, além de condizer como atividades de </a:t>
            </a:r>
            <a:r>
              <a:rPr lang="pt-BR" dirty="0" err="1"/>
              <a:t>controller</a:t>
            </a:r>
            <a:r>
              <a:rPr lang="pt-BR" dirty="0"/>
              <a:t>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dirty="0" err="1"/>
              <a:t>Factories</a:t>
            </a:r>
            <a:r>
              <a:rPr lang="pt-BR" b="1" dirty="0"/>
              <a:t> e </a:t>
            </a:r>
            <a:r>
              <a:rPr lang="pt-BR" b="1" dirty="0" err="1"/>
              <a:t>AbstractLog</a:t>
            </a:r>
            <a:r>
              <a:rPr lang="pt-BR" dirty="0"/>
              <a:t> ⇒ Usados para construção de </a:t>
            </a:r>
            <a:r>
              <a:rPr lang="pt-BR" dirty="0" err="1"/>
              <a:t>logs</a:t>
            </a:r>
            <a:r>
              <a:rPr lang="pt-BR" dirty="0"/>
              <a:t> armazenados no banco e em </a:t>
            </a:r>
            <a:r>
              <a:rPr lang="pt-BR" dirty="0" err="1"/>
              <a:t>cache</a:t>
            </a:r>
            <a:r>
              <a:rPr lang="pt-BR" dirty="0"/>
              <a:t>, bem como para Herança de parâmetros e métodos entre os tipos de log. Funcionam conforme os conceitos de Prática de Programação relacionados a desacoplamento.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b="1" dirty="0" err="1"/>
              <a:t>Socket</a:t>
            </a:r>
            <a:r>
              <a:rPr lang="pt-BR" b="1" dirty="0"/>
              <a:t> </a:t>
            </a:r>
            <a:r>
              <a:rPr lang="pt-BR" dirty="0"/>
              <a:t>⇒ Implementa o controle e recebimento de chamadas dos clientes, usando toda a estrutura criada em outras classes para realizar as tarefas de servidor sem erros, bem como coletar eventos para métricas.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Javadoc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Para referência futura, foi construído um Javadoc da aplicação WebServer, com todas as suas particularidades. Há ainda documentação referente aos métodos e suas utilidades para cada classe, anotações referentes aos atributos previstos no projeto, explicações sobre constantes de sistema, e ainda um Javadoc completo com as informações do projeto.</a:t>
            </a:r>
            <a:endParaRPr sz="18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125" y="3703550"/>
            <a:ext cx="19050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PresentationFormat>Apresentação na tela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Raleway</vt:lpstr>
      <vt:lpstr>Lato</vt:lpstr>
      <vt:lpstr>Streamline</vt:lpstr>
      <vt:lpstr>Projeto Integrador - WebServer Java</vt:lpstr>
      <vt:lpstr>Conceitos do Projeto</vt:lpstr>
      <vt:lpstr>Arquitetura e Design Patterns</vt:lpstr>
      <vt:lpstr>Arquitetura e Design Patterns </vt:lpstr>
      <vt:lpstr>Aplicações de Design Patterns</vt:lpstr>
      <vt:lpstr>Javadoc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- WebServer Java</dc:title>
  <cp:lastModifiedBy>Guilherme Sant'Clair Alves dos Santos</cp:lastModifiedBy>
  <cp:revision>3</cp:revision>
  <dcterms:modified xsi:type="dcterms:W3CDTF">2019-06-05T21:00:27Z</dcterms:modified>
</cp:coreProperties>
</file>