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3" r:id="rId7"/>
    <p:sldId id="265" r:id="rId8"/>
    <p:sldId id="262" r:id="rId9"/>
    <p:sldId id="26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1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23/06/2017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26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23/06/2017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21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23/06/2017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34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23/06/2017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23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23/06/2017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2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23/06/2017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1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23/06/2017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27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23/06/2017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98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23/06/2017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28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23/06/2017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55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23/06/2017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45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5DAE4-F994-4C98-81E0-77623325799A}" type="datetimeFigureOut">
              <a:rPr lang="fr-FR" smtClean="0"/>
              <a:t>23/06/2017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63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3.jpeg"/><Relationship Id="rId9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1.bin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Nesnoïd</a:t>
            </a:r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886199"/>
              </p:ext>
            </p:extLst>
          </p:nvPr>
        </p:nvGraphicFramePr>
        <p:xfrm>
          <a:off x="0" y="6553200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3" imgW="13002840" imgH="406080" progId="">
                  <p:embed/>
                </p:oleObj>
              </mc:Choice>
              <mc:Fallback>
                <p:oleObj r:id="rId3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553200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862121"/>
              </p:ext>
            </p:extLst>
          </p:nvPr>
        </p:nvGraphicFramePr>
        <p:xfrm>
          <a:off x="9753600" y="6553200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r:id="rId5" imgW="13002840" imgH="406080" progId="">
                  <p:embed/>
                </p:oleObj>
              </mc:Choice>
              <mc:Fallback>
                <p:oleObj r:id="rId5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6553200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618185"/>
              </p:ext>
            </p:extLst>
          </p:nvPr>
        </p:nvGraphicFramePr>
        <p:xfrm>
          <a:off x="0" y="0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6" imgW="13002840" imgH="406080" progId="">
                  <p:embed/>
                </p:oleObj>
              </mc:Choice>
              <mc:Fallback>
                <p:oleObj r:id="rId6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895143"/>
              </p:ext>
            </p:extLst>
          </p:nvPr>
        </p:nvGraphicFramePr>
        <p:xfrm>
          <a:off x="9753600" y="-7559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r:id="rId7" imgW="13002840" imgH="406080" progId="">
                  <p:embed/>
                </p:oleObj>
              </mc:Choice>
              <mc:Fallback>
                <p:oleObj r:id="rId7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-7559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" y="3597275"/>
            <a:ext cx="12192000" cy="3127615"/>
          </a:xfrm>
          <a:effectLst/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Kévin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Baumeyer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- Sébastien Erfani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– Lisa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Jaafar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Yohann Jolain – Robin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Biechy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750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2567557" y="3083334"/>
            <a:ext cx="3998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Yohann Jolain</a:t>
            </a:r>
          </a:p>
          <a:p>
            <a:r>
              <a:rPr lang="fr-F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Expert Assembleur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036786" y="1178926"/>
            <a:ext cx="779185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Kévin </a:t>
            </a:r>
            <a:r>
              <a:rPr 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Baumeyer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Développeur</a:t>
            </a:r>
          </a:p>
          <a:p>
            <a:pPr>
              <a:lnSpc>
                <a:spcPct val="150000"/>
              </a:lnSpc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É</a:t>
            </a: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553727" y="1178926"/>
            <a:ext cx="417316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Sébastien Erfani</a:t>
            </a:r>
          </a:p>
          <a:p>
            <a:pPr>
              <a:lnSpc>
                <a:spcPct val="150000"/>
              </a:lnSpc>
            </a:pPr>
            <a:r>
              <a:rPr lang="fr-F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Chef de projet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dirty="0">
                <a:solidFill>
                  <a:schemeClr val="bg1"/>
                </a:solidFill>
                <a:latin typeface="+mj-lt"/>
              </a:rPr>
              <a:t>É</a:t>
            </a:r>
            <a:endParaRPr lang="fr-FR" dirty="0">
              <a:latin typeface="+mj-lt"/>
            </a:endParaRPr>
          </a:p>
          <a:p>
            <a:pPr marL="400050" indent="-400050">
              <a:buAutoNum type="romanUcPeriod"/>
            </a:pPr>
            <a:endParaRPr lang="fr-FR" dirty="0">
              <a:latin typeface="+mj-lt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553727" y="4839921"/>
            <a:ext cx="2564279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Robin </a:t>
            </a:r>
            <a:r>
              <a:rPr 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Biechy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fr-F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Designer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É</a:t>
            </a: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  <p:pic>
        <p:nvPicPr>
          <p:cNvPr id="1026" name="Picture 2" descr="http://www.campus-booster.net/actorpictures/21384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285" y="3083334"/>
            <a:ext cx="1236097" cy="158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8036786" y="3083334"/>
            <a:ext cx="417316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Lisa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Jaafar</a:t>
            </a:r>
            <a:endParaRPr lang="fr-F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fr-F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Développeur Junior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dirty="0">
                <a:solidFill>
                  <a:schemeClr val="bg1"/>
                </a:solidFill>
                <a:latin typeface="+mj-lt"/>
              </a:rPr>
              <a:t>É</a:t>
            </a:r>
            <a:endParaRPr lang="fr-FR" dirty="0">
              <a:latin typeface="+mj-lt"/>
            </a:endParaRPr>
          </a:p>
          <a:p>
            <a:pPr marL="400050" indent="-400050">
              <a:buAutoNum type="romanUcPeriod"/>
            </a:pPr>
            <a:endParaRPr lang="fr-FR" dirty="0">
              <a:latin typeface="+mj-lt"/>
            </a:endParaRPr>
          </a:p>
        </p:txBody>
      </p:sp>
      <p:pic>
        <p:nvPicPr>
          <p:cNvPr id="22" name="Image2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90110" y="4839921"/>
            <a:ext cx="1192175" cy="1534982"/>
          </a:xfrm>
          <a:prstGeom prst="rect">
            <a:avLst/>
          </a:prstGeom>
        </p:spPr>
      </p:pic>
      <p:pic>
        <p:nvPicPr>
          <p:cNvPr id="23" name="Image4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990110" y="1226289"/>
            <a:ext cx="1192175" cy="1532565"/>
          </a:xfrm>
          <a:prstGeom prst="rect">
            <a:avLst/>
          </a:prstGeom>
        </p:spPr>
      </p:pic>
      <p:pic>
        <p:nvPicPr>
          <p:cNvPr id="24" name="Image6"/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6480285" y="1178926"/>
            <a:ext cx="1236097" cy="1589028"/>
          </a:xfrm>
          <a:prstGeom prst="rect">
            <a:avLst/>
          </a:prstGeom>
        </p:spPr>
      </p:pic>
      <p:pic>
        <p:nvPicPr>
          <p:cNvPr id="25" name="Image8"/>
          <p:cNvPicPr/>
          <p:nvPr/>
        </p:nvPicPr>
        <p:blipFill>
          <a:blip r:embed="rId7"/>
          <a:stretch>
            <a:fillRect/>
          </a:stretch>
        </p:blipFill>
        <p:spPr bwMode="auto">
          <a:xfrm>
            <a:off x="990154" y="3083334"/>
            <a:ext cx="1192131" cy="1535206"/>
          </a:xfrm>
          <a:prstGeom prst="rect">
            <a:avLst/>
          </a:prstGeom>
        </p:spPr>
      </p:pic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22036"/>
              </p:ext>
            </p:extLst>
          </p:nvPr>
        </p:nvGraphicFramePr>
        <p:xfrm>
          <a:off x="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8" imgW="13002840" imgH="406080" progId="">
                  <p:embed/>
                </p:oleObj>
              </mc:Choice>
              <mc:Fallback>
                <p:oleObj r:id="rId8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6694"/>
              </p:ext>
            </p:extLst>
          </p:nvPr>
        </p:nvGraphicFramePr>
        <p:xfrm>
          <a:off x="975360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10" imgW="13002840" imgH="406080" progId="">
                  <p:embed/>
                </p:oleObj>
              </mc:Choice>
              <mc:Fallback>
                <p:oleObj r:id="rId10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5360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-1"/>
            <a:ext cx="12192000" cy="79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9392" y="171226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L’ÉQUIPE DE DEVIANT SQUAD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20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22036"/>
              </p:ext>
            </p:extLst>
          </p:nvPr>
        </p:nvGraphicFramePr>
        <p:xfrm>
          <a:off x="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3" imgW="13002840" imgH="406080" progId="">
                  <p:embed/>
                </p:oleObj>
              </mc:Choice>
              <mc:Fallback>
                <p:oleObj r:id="rId3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6694"/>
              </p:ext>
            </p:extLst>
          </p:nvPr>
        </p:nvGraphicFramePr>
        <p:xfrm>
          <a:off x="975360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5" imgW="13002840" imgH="406080" progId="">
                  <p:embed/>
                </p:oleObj>
              </mc:Choice>
              <mc:Fallback>
                <p:oleObj r:id="rId5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-1"/>
            <a:ext cx="12192000" cy="79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9392" y="171226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SOMMAIRE</a:t>
            </a:r>
          </a:p>
          <a:p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6372837" y="2247709"/>
            <a:ext cx="779185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Le Jeu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Contrôles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Fonctionnalités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Évolutions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Devis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É</a:t>
            </a: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702" y="2247709"/>
            <a:ext cx="5080481" cy="290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22036"/>
              </p:ext>
            </p:extLst>
          </p:nvPr>
        </p:nvGraphicFramePr>
        <p:xfrm>
          <a:off x="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r:id="rId3" imgW="13002840" imgH="406080" progId="">
                  <p:embed/>
                </p:oleObj>
              </mc:Choice>
              <mc:Fallback>
                <p:oleObj r:id="rId3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6694"/>
              </p:ext>
            </p:extLst>
          </p:nvPr>
        </p:nvGraphicFramePr>
        <p:xfrm>
          <a:off x="975360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r:id="rId5" imgW="13002840" imgH="406080" progId="">
                  <p:embed/>
                </p:oleObj>
              </mc:Choice>
              <mc:Fallback>
                <p:oleObj r:id="rId5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-1"/>
            <a:ext cx="12192000" cy="79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9392" y="171226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LE JEU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23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22036"/>
              </p:ext>
            </p:extLst>
          </p:nvPr>
        </p:nvGraphicFramePr>
        <p:xfrm>
          <a:off x="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r:id="rId3" imgW="13002840" imgH="406080" progId="">
                  <p:embed/>
                </p:oleObj>
              </mc:Choice>
              <mc:Fallback>
                <p:oleObj r:id="rId3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6694"/>
              </p:ext>
            </p:extLst>
          </p:nvPr>
        </p:nvGraphicFramePr>
        <p:xfrm>
          <a:off x="975360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r:id="rId5" imgW="13002840" imgH="406080" progId="">
                  <p:embed/>
                </p:oleObj>
              </mc:Choice>
              <mc:Fallback>
                <p:oleObj r:id="rId5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-1"/>
            <a:ext cx="12192000" cy="79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9392" y="171226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CONTRÔLES</a:t>
            </a:r>
            <a:endParaRPr lang="fr-FR" sz="2400" dirty="0" smtClean="0">
              <a:solidFill>
                <a:schemeClr val="bg1"/>
              </a:solidFill>
            </a:endParaRPr>
          </a:p>
          <a:p>
            <a:endParaRPr lang="fr-FR" dirty="0"/>
          </a:p>
        </p:txBody>
      </p:sp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872106"/>
              </p:ext>
            </p:extLst>
          </p:nvPr>
        </p:nvGraphicFramePr>
        <p:xfrm>
          <a:off x="3067109" y="1366865"/>
          <a:ext cx="5299978" cy="239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r:id="rId6" imgW="17739360" imgH="8025120" progId="">
                  <p:embed/>
                </p:oleObj>
              </mc:Choice>
              <mc:Fallback>
                <p:oleObj r:id="rId6" imgW="17739360" imgH="8025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67109" y="1366865"/>
                        <a:ext cx="5299978" cy="2397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392164"/>
              </p:ext>
            </p:extLst>
          </p:nvPr>
        </p:nvGraphicFramePr>
        <p:xfrm>
          <a:off x="8530437" y="4580547"/>
          <a:ext cx="588394" cy="593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r:id="rId8" imgW="1472760" imgH="1485360" progId="">
                  <p:embed/>
                </p:oleObj>
              </mc:Choice>
              <mc:Fallback>
                <p:oleObj r:id="rId8" imgW="1472760" imgH="1485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530437" y="4580547"/>
                        <a:ext cx="588394" cy="593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397889"/>
              </p:ext>
            </p:extLst>
          </p:nvPr>
        </p:nvGraphicFramePr>
        <p:xfrm>
          <a:off x="2214228" y="4639922"/>
          <a:ext cx="1705761" cy="474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r:id="rId10" imgW="2691720" imgH="749160" progId="">
                  <p:embed/>
                </p:oleObj>
              </mc:Choice>
              <mc:Fallback>
                <p:oleObj r:id="rId10" imgW="2691720" imgH="749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14228" y="4639922"/>
                        <a:ext cx="1705761" cy="474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1177604" y="5318620"/>
            <a:ext cx="396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Bouger la barre dans le sens des flèches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784128" y="5318620"/>
            <a:ext cx="396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Lancer la balle lorsqu’elle est sur la barre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39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22036"/>
              </p:ext>
            </p:extLst>
          </p:nvPr>
        </p:nvGraphicFramePr>
        <p:xfrm>
          <a:off x="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r:id="rId3" imgW="13002840" imgH="406080" progId="">
                  <p:embed/>
                </p:oleObj>
              </mc:Choice>
              <mc:Fallback>
                <p:oleObj r:id="rId3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6694"/>
              </p:ext>
            </p:extLst>
          </p:nvPr>
        </p:nvGraphicFramePr>
        <p:xfrm>
          <a:off x="975360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5" imgW="13002840" imgH="406080" progId="">
                  <p:embed/>
                </p:oleObj>
              </mc:Choice>
              <mc:Fallback>
                <p:oleObj r:id="rId5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-1"/>
            <a:ext cx="12192000" cy="79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9392" y="171226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FONCTIONNALITÉS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20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22036"/>
              </p:ext>
            </p:extLst>
          </p:nvPr>
        </p:nvGraphicFramePr>
        <p:xfrm>
          <a:off x="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r:id="rId3" imgW="13002840" imgH="406080" progId="">
                  <p:embed/>
                </p:oleObj>
              </mc:Choice>
              <mc:Fallback>
                <p:oleObj r:id="rId3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6694"/>
              </p:ext>
            </p:extLst>
          </p:nvPr>
        </p:nvGraphicFramePr>
        <p:xfrm>
          <a:off x="975360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r:id="rId5" imgW="13002840" imgH="406080" progId="">
                  <p:embed/>
                </p:oleObj>
              </mc:Choice>
              <mc:Fallback>
                <p:oleObj r:id="rId5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-1"/>
            <a:ext cx="12192000" cy="79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9392" y="171226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FONCTIONNALITÉS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52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22036"/>
              </p:ext>
            </p:extLst>
          </p:nvPr>
        </p:nvGraphicFramePr>
        <p:xfrm>
          <a:off x="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3" imgW="13002840" imgH="406080" progId="">
                  <p:embed/>
                </p:oleObj>
              </mc:Choice>
              <mc:Fallback>
                <p:oleObj r:id="rId3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6694"/>
              </p:ext>
            </p:extLst>
          </p:nvPr>
        </p:nvGraphicFramePr>
        <p:xfrm>
          <a:off x="975360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5" imgW="13002840" imgH="406080" progId="">
                  <p:embed/>
                </p:oleObj>
              </mc:Choice>
              <mc:Fallback>
                <p:oleObj r:id="rId5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-1"/>
            <a:ext cx="12192000" cy="79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9392" y="171226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ÉVOLUTIONS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61746" y="1811481"/>
            <a:ext cx="779185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Plus de contenu </a:t>
            </a:r>
          </a:p>
          <a:p>
            <a:pPr marL="800100" lvl="1" indent="-342900">
              <a:buFontTx/>
              <a:buChar char="-"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Bonus</a:t>
            </a:r>
          </a:p>
          <a:p>
            <a:pPr marL="800100" lvl="1" indent="-342900">
              <a:buFontTx/>
              <a:buChar char="-"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Niveaux</a:t>
            </a:r>
          </a:p>
          <a:p>
            <a:pPr marL="800100" lvl="1" indent="-342900">
              <a:buFontTx/>
              <a:buChar char="-"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Vies</a:t>
            </a:r>
          </a:p>
          <a:p>
            <a:pPr marL="800100" lvl="1" indent="-342900">
              <a:buFontTx/>
              <a:buChar char="-"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Score</a:t>
            </a:r>
          </a:p>
          <a:p>
            <a:pPr marL="800100" lvl="1" indent="-342900">
              <a:buFontTx/>
              <a:buChar char="-"/>
            </a:pPr>
            <a:endParaRPr lang="fr-F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Musiques et bruitages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endParaRPr lang="fr-F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Menu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É</a:t>
            </a: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61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22036"/>
              </p:ext>
            </p:extLst>
          </p:nvPr>
        </p:nvGraphicFramePr>
        <p:xfrm>
          <a:off x="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3" imgW="13002840" imgH="406080" progId="">
                  <p:embed/>
                </p:oleObj>
              </mc:Choice>
              <mc:Fallback>
                <p:oleObj r:id="rId3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6694"/>
              </p:ext>
            </p:extLst>
          </p:nvPr>
        </p:nvGraphicFramePr>
        <p:xfrm>
          <a:off x="975360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5" imgW="13002840" imgH="406080" progId="">
                  <p:embed/>
                </p:oleObj>
              </mc:Choice>
              <mc:Fallback>
                <p:oleObj r:id="rId5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-1"/>
            <a:ext cx="12192000" cy="79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9392" y="171226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DEVIS</a:t>
            </a:r>
          </a:p>
          <a:p>
            <a:endParaRPr lang="fr-FR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26612"/>
              </p:ext>
            </p:extLst>
          </p:nvPr>
        </p:nvGraphicFramePr>
        <p:xfrm>
          <a:off x="2044914" y="1458655"/>
          <a:ext cx="8128000" cy="443992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369328">
                  <a:extLst>
                    <a:ext uri="{9D8B030D-6E8A-4147-A177-3AD203B41FA5}">
                      <a16:colId xmlns:a16="http://schemas.microsoft.com/office/drawing/2014/main" xmlns="" val="1734895218"/>
                    </a:ext>
                  </a:extLst>
                </a:gridCol>
                <a:gridCol w="5835236">
                  <a:extLst>
                    <a:ext uri="{9D8B030D-6E8A-4147-A177-3AD203B41FA5}">
                      <a16:colId xmlns:a16="http://schemas.microsoft.com/office/drawing/2014/main" xmlns="" val="908248774"/>
                    </a:ext>
                  </a:extLst>
                </a:gridCol>
                <a:gridCol w="1923436">
                  <a:extLst>
                    <a:ext uri="{9D8B030D-6E8A-4147-A177-3AD203B41FA5}">
                      <a16:colId xmlns:a16="http://schemas.microsoft.com/office/drawing/2014/main" xmlns="" val="252967703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fr-FR" sz="1800" b="0" dirty="0">
                          <a:latin typeface="+mn-lt"/>
                        </a:rPr>
                        <a:t>Module</a:t>
                      </a:r>
                      <a:endParaRPr lang="fr-FR" sz="18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1AA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latin typeface="+mn-lt"/>
                        </a:rPr>
                        <a:t>Coût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1A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45362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Application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4000€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37557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Contenu supplémentaire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Sur mesure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456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Multijoueur</a:t>
                      </a:r>
                      <a:endParaRPr lang="fr-F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1200€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692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Mods</a:t>
                      </a:r>
                      <a:r>
                        <a:rPr lang="fr-F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/Cartes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700€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284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Ajout</a:t>
                      </a:r>
                      <a:r>
                        <a:rPr lang="fr-FR" sz="16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de missions de différents types</a:t>
                      </a:r>
                      <a:endParaRPr lang="fr-F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240€/types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627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Véhicules</a:t>
                      </a:r>
                      <a:r>
                        <a:rPr lang="fr-FR" sz="16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additionnels</a:t>
                      </a:r>
                      <a:endParaRPr lang="fr-F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300€/types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394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Scénario</a:t>
                      </a:r>
                      <a:endParaRPr lang="fr-F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1000€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277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Support complet Mac OS et Linux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2000€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057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Autre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Sur</a:t>
                      </a:r>
                      <a:r>
                        <a:rPr lang="fr-FR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mesure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699912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Support</a:t>
                      </a:r>
                      <a:r>
                        <a:rPr lang="fr-FR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technique du jeu sur 1 ans (ajustable)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Sur mesure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7000208"/>
                  </a:ext>
                </a:extLst>
              </a:tr>
              <a:tr h="318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</a:t>
                      </a:r>
                      <a:r>
                        <a:rPr lang="fr-FR" sz="16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Ans</a:t>
                      </a:r>
                      <a:endParaRPr lang="fr-F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2000€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2742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78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146</Words>
  <Application>Microsoft Office PowerPoint</Application>
  <PresentationFormat>Grand écran</PresentationFormat>
  <Paragraphs>73</Paragraphs>
  <Slides>9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Exo 2.0</vt:lpstr>
      <vt:lpstr>Arial</vt:lpstr>
      <vt:lpstr>Calibri</vt:lpstr>
      <vt:lpstr>Calibri Light</vt:lpstr>
      <vt:lpstr>Thème Office</vt:lpstr>
      <vt:lpstr>Nesnoïd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Nesnoïd</dc:title>
  <dc:creator>Sébastien Erfani</dc:creator>
  <cp:lastModifiedBy>Sébastien Erfani</cp:lastModifiedBy>
  <cp:revision>11</cp:revision>
  <dcterms:created xsi:type="dcterms:W3CDTF">2017-06-23T07:04:33Z</dcterms:created>
  <dcterms:modified xsi:type="dcterms:W3CDTF">2017-06-23T12:02:24Z</dcterms:modified>
</cp:coreProperties>
</file>