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9"/>
  </p:notesMasterIdLst>
  <p:sldIdLst>
    <p:sldId id="256" r:id="rId3"/>
    <p:sldId id="258" r:id="rId4"/>
    <p:sldId id="259" r:id="rId5"/>
    <p:sldId id="260" r:id="rId6"/>
    <p:sldId id="261" r:id="rId7"/>
    <p:sldId id="262" r:id="rId8"/>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
      <p:font typeface="Consolas" panose="020B0609020204030204" pitchFamily="49" charset="0"/>
      <p:regular r:id="rId14"/>
      <p:bold r:id="rId15"/>
      <p:italic r:id="rId16"/>
      <p:boldItalic r:id="rId17"/>
    </p:embeddedFont>
    <p:embeddedFont>
      <p:font typeface="Montserrat" panose="020B0604020202020204" pitchFamily="2" charset="0"/>
      <p:regular r:id="rId18"/>
      <p:bold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38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8" d="100"/>
          <a:sy n="128" d="100"/>
        </p:scale>
        <p:origin x="32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2.fntdata"/><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6.fntdata"/><Relationship Id="rId23" Type="http://schemas.openxmlformats.org/officeDocument/2006/relationships/theme" Target="theme/theme1.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1dafe5564a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1dafe5564a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1dafe5564a_2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g21dafe5564a_2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1dafe5564a_2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21dafe5564a_2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1dafe5564a_2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g21dafe5564a_2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1dafe5564a_2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21dafe5564a_2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1dafe5564a_2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21dafe5564a_2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8" name="Google Shape;58;p1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9" name="Google Shape;59;p1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sp>
        <p:nvSpPr>
          <p:cNvPr id="61" name="Google Shape;61;p15"/>
          <p:cNvSpPr txBox="1">
            <a:spLocks noGrp="1"/>
          </p:cNvSpPr>
          <p:nvPr>
            <p:ph type="ctrTitle"/>
          </p:nvPr>
        </p:nvSpPr>
        <p:spPr>
          <a:xfrm>
            <a:off x="342900" y="1065213"/>
            <a:ext cx="3886200" cy="735013"/>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2" name="Google Shape;62;p15"/>
          <p:cNvSpPr txBox="1">
            <a:spLocks noGrp="1"/>
          </p:cNvSpPr>
          <p:nvPr>
            <p:ph type="subTitle" idx="1"/>
          </p:nvPr>
        </p:nvSpPr>
        <p:spPr>
          <a:xfrm>
            <a:off x="685800" y="1943100"/>
            <a:ext cx="3200400" cy="876300"/>
          </a:xfrm>
          <a:prstGeom prst="rect">
            <a:avLst/>
          </a:prstGeom>
          <a:noFill/>
          <a:ln>
            <a:noFill/>
          </a:ln>
        </p:spPr>
        <p:txBody>
          <a:bodyPr spcFirstLastPara="1" wrap="square" lIns="45725" tIns="22850" rIns="45725" bIns="22850" anchor="t" anchorCtr="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a:endParaRPr/>
          </a:p>
        </p:txBody>
      </p:sp>
      <p:sp>
        <p:nvSpPr>
          <p:cNvPr id="63" name="Google Shape;63;p15"/>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4" name="Google Shape;64;p15"/>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5" name="Google Shape;65;p15"/>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8" name="Google Shape;68;p16"/>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69" name="Google Shape;69;p16"/>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0" name="Google Shape;70;p16"/>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1" name="Google Shape;71;p16"/>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361156" y="2203450"/>
            <a:ext cx="3886200" cy="681038"/>
          </a:xfrm>
          <a:prstGeom prst="rect">
            <a:avLst/>
          </a:prstGeom>
          <a:noFill/>
          <a:ln>
            <a:noFill/>
          </a:ln>
        </p:spPr>
        <p:txBody>
          <a:bodyPr spcFirstLastPara="1" wrap="square" lIns="45725" tIns="22850" rIns="45725" bIns="22850" anchor="t" anchorCtr="0">
            <a:normAutofit/>
          </a:bodyPr>
          <a:lstStyle>
            <a:lvl1pPr lvl="0" algn="l">
              <a:spcBef>
                <a:spcPts val="0"/>
              </a:spcBef>
              <a:spcAft>
                <a:spcPts val="0"/>
              </a:spcAft>
              <a:buClr>
                <a:schemeClr val="dk1"/>
              </a:buClr>
              <a:buSzPts val="2000"/>
              <a:buFont typeface="Calibri"/>
              <a:buNone/>
              <a:defRPr sz="2000" b="1"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74" name="Google Shape;74;p17"/>
          <p:cNvSpPr txBox="1">
            <a:spLocks noGrp="1"/>
          </p:cNvSpPr>
          <p:nvPr>
            <p:ph type="body" idx="1"/>
          </p:nvPr>
        </p:nvSpPr>
        <p:spPr>
          <a:xfrm>
            <a:off x="361156" y="1453357"/>
            <a:ext cx="3886200" cy="750094"/>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rgbClr val="888888"/>
              </a:buClr>
              <a:buSzPts val="1000"/>
              <a:buNone/>
              <a:defRPr sz="1000">
                <a:solidFill>
                  <a:srgbClr val="888888"/>
                </a:solidFill>
              </a:defRPr>
            </a:lvl1pPr>
            <a:lvl2pPr marL="914400" lvl="1" indent="-228600" algn="l">
              <a:spcBef>
                <a:spcPts val="200"/>
              </a:spcBef>
              <a:spcAft>
                <a:spcPts val="0"/>
              </a:spcAft>
              <a:buClr>
                <a:srgbClr val="888888"/>
              </a:buClr>
              <a:buSzPts val="900"/>
              <a:buNone/>
              <a:defRPr sz="900">
                <a:solidFill>
                  <a:srgbClr val="888888"/>
                </a:solidFill>
              </a:defRPr>
            </a:lvl2pPr>
            <a:lvl3pPr marL="1371600" lvl="2" indent="-228600" algn="l">
              <a:spcBef>
                <a:spcPts val="200"/>
              </a:spcBef>
              <a:spcAft>
                <a:spcPts val="0"/>
              </a:spcAft>
              <a:buClr>
                <a:srgbClr val="888888"/>
              </a:buClr>
              <a:buSzPts val="800"/>
              <a:buNone/>
              <a:defRPr sz="800">
                <a:solidFill>
                  <a:srgbClr val="888888"/>
                </a:solidFill>
              </a:defRPr>
            </a:lvl3pPr>
            <a:lvl4pPr marL="1828800" lvl="3" indent="-228600" algn="l">
              <a:spcBef>
                <a:spcPts val="100"/>
              </a:spcBef>
              <a:spcAft>
                <a:spcPts val="0"/>
              </a:spcAft>
              <a:buClr>
                <a:srgbClr val="888888"/>
              </a:buClr>
              <a:buSzPts val="700"/>
              <a:buNone/>
              <a:defRPr sz="700">
                <a:solidFill>
                  <a:srgbClr val="888888"/>
                </a:solidFill>
              </a:defRPr>
            </a:lvl4pPr>
            <a:lvl5pPr marL="2286000" lvl="4" indent="-228600" algn="l">
              <a:spcBef>
                <a:spcPts val="100"/>
              </a:spcBef>
              <a:spcAft>
                <a:spcPts val="0"/>
              </a:spcAft>
              <a:buClr>
                <a:srgbClr val="888888"/>
              </a:buClr>
              <a:buSzPts val="700"/>
              <a:buNone/>
              <a:defRPr sz="700">
                <a:solidFill>
                  <a:srgbClr val="888888"/>
                </a:solidFill>
              </a:defRPr>
            </a:lvl5pPr>
            <a:lvl6pPr marL="2743200" lvl="5" indent="-228600" algn="l">
              <a:spcBef>
                <a:spcPts val="100"/>
              </a:spcBef>
              <a:spcAft>
                <a:spcPts val="0"/>
              </a:spcAft>
              <a:buClr>
                <a:srgbClr val="888888"/>
              </a:buClr>
              <a:buSzPts val="700"/>
              <a:buNone/>
              <a:defRPr sz="700">
                <a:solidFill>
                  <a:srgbClr val="888888"/>
                </a:solidFill>
              </a:defRPr>
            </a:lvl6pPr>
            <a:lvl7pPr marL="3200400" lvl="6" indent="-228600" algn="l">
              <a:spcBef>
                <a:spcPts val="100"/>
              </a:spcBef>
              <a:spcAft>
                <a:spcPts val="0"/>
              </a:spcAft>
              <a:buClr>
                <a:srgbClr val="888888"/>
              </a:buClr>
              <a:buSzPts val="700"/>
              <a:buNone/>
              <a:defRPr sz="700">
                <a:solidFill>
                  <a:srgbClr val="888888"/>
                </a:solidFill>
              </a:defRPr>
            </a:lvl7pPr>
            <a:lvl8pPr marL="3657600" lvl="7" indent="-228600" algn="l">
              <a:spcBef>
                <a:spcPts val="100"/>
              </a:spcBef>
              <a:spcAft>
                <a:spcPts val="0"/>
              </a:spcAft>
              <a:buClr>
                <a:srgbClr val="888888"/>
              </a:buClr>
              <a:buSzPts val="700"/>
              <a:buNone/>
              <a:defRPr sz="700">
                <a:solidFill>
                  <a:srgbClr val="888888"/>
                </a:solidFill>
              </a:defRPr>
            </a:lvl8pPr>
            <a:lvl9pPr marL="4114800" lvl="8" indent="-228600" algn="l">
              <a:spcBef>
                <a:spcPts val="100"/>
              </a:spcBef>
              <a:spcAft>
                <a:spcPts val="0"/>
              </a:spcAft>
              <a:buClr>
                <a:srgbClr val="888888"/>
              </a:buClr>
              <a:buSzPts val="700"/>
              <a:buNone/>
              <a:defRPr sz="700">
                <a:solidFill>
                  <a:srgbClr val="888888"/>
                </a:solidFill>
              </a:defRPr>
            </a:lvl9pPr>
          </a:lstStyle>
          <a:p>
            <a:endParaRPr/>
          </a:p>
        </p:txBody>
      </p:sp>
      <p:sp>
        <p:nvSpPr>
          <p:cNvPr id="75" name="Google Shape;75;p17"/>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6" name="Google Shape;76;p17"/>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7" name="Google Shape;77;p17"/>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0" name="Google Shape;80;p18"/>
          <p:cNvSpPr txBox="1">
            <a:spLocks noGrp="1"/>
          </p:cNvSpPr>
          <p:nvPr>
            <p:ph type="body" idx="1"/>
          </p:nvPr>
        </p:nvSpPr>
        <p:spPr>
          <a:xfrm>
            <a:off x="2286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1" name="Google Shape;81;p18"/>
          <p:cNvSpPr txBox="1">
            <a:spLocks noGrp="1"/>
          </p:cNvSpPr>
          <p:nvPr>
            <p:ph type="body" idx="2"/>
          </p:nvPr>
        </p:nvSpPr>
        <p:spPr>
          <a:xfrm>
            <a:off x="23241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2" name="Google Shape;82;p18"/>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3" name="Google Shape;83;p18"/>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4" name="Google Shape;84;p18"/>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7" name="Google Shape;87;p19"/>
          <p:cNvSpPr txBox="1">
            <a:spLocks noGrp="1"/>
          </p:cNvSpPr>
          <p:nvPr>
            <p:ph type="body" idx="1"/>
          </p:nvPr>
        </p:nvSpPr>
        <p:spPr>
          <a:xfrm>
            <a:off x="228600" y="767556"/>
            <a:ext cx="2020094"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88" name="Google Shape;88;p19"/>
          <p:cNvSpPr txBox="1">
            <a:spLocks noGrp="1"/>
          </p:cNvSpPr>
          <p:nvPr>
            <p:ph type="body" idx="2"/>
          </p:nvPr>
        </p:nvSpPr>
        <p:spPr>
          <a:xfrm>
            <a:off x="228600" y="1087438"/>
            <a:ext cx="2020094"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89" name="Google Shape;89;p19"/>
          <p:cNvSpPr txBox="1">
            <a:spLocks noGrp="1"/>
          </p:cNvSpPr>
          <p:nvPr>
            <p:ph type="body" idx="3"/>
          </p:nvPr>
        </p:nvSpPr>
        <p:spPr>
          <a:xfrm>
            <a:off x="2322513" y="767556"/>
            <a:ext cx="2020888"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90" name="Google Shape;90;p19"/>
          <p:cNvSpPr txBox="1">
            <a:spLocks noGrp="1"/>
          </p:cNvSpPr>
          <p:nvPr>
            <p:ph type="body" idx="4"/>
          </p:nvPr>
        </p:nvSpPr>
        <p:spPr>
          <a:xfrm>
            <a:off x="2322513" y="1087438"/>
            <a:ext cx="2020888"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91" name="Google Shape;91;p19"/>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2" name="Google Shape;92;p19"/>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3" name="Google Shape;93;p19"/>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96" name="Google Shape;96;p20"/>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7" name="Google Shape;97;p20"/>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8" name="Google Shape;98;p20"/>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228600" y="136525"/>
            <a:ext cx="1504157" cy="581025"/>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1" name="Google Shape;101;p21"/>
          <p:cNvSpPr txBox="1">
            <a:spLocks noGrp="1"/>
          </p:cNvSpPr>
          <p:nvPr>
            <p:ph type="body" idx="1"/>
          </p:nvPr>
        </p:nvSpPr>
        <p:spPr>
          <a:xfrm>
            <a:off x="1787525" y="136525"/>
            <a:ext cx="2555875" cy="2926557"/>
          </a:xfrm>
          <a:prstGeom prst="rect">
            <a:avLst/>
          </a:prstGeom>
          <a:noFill/>
          <a:ln>
            <a:noFill/>
          </a:ln>
        </p:spPr>
        <p:txBody>
          <a:bodyPr spcFirstLastPara="1" wrap="square" lIns="45725" tIns="22850" rIns="45725" bIns="22850" anchor="t" anchorCtr="0">
            <a:normAutofit/>
          </a:bodyPr>
          <a:lstStyle>
            <a:lvl1pPr marL="457200" lvl="0" indent="-330200" algn="l">
              <a:spcBef>
                <a:spcPts val="300"/>
              </a:spcBef>
              <a:spcAft>
                <a:spcPts val="0"/>
              </a:spcAft>
              <a:buClr>
                <a:schemeClr val="dk1"/>
              </a:buClr>
              <a:buSzPts val="1600"/>
              <a:buChar char="•"/>
              <a:defRPr sz="1600"/>
            </a:lvl1pPr>
            <a:lvl2pPr marL="914400" lvl="1" indent="-317500" algn="l">
              <a:spcBef>
                <a:spcPts val="300"/>
              </a:spcBef>
              <a:spcAft>
                <a:spcPts val="0"/>
              </a:spcAft>
              <a:buClr>
                <a:schemeClr val="dk1"/>
              </a:buClr>
              <a:buSzPts val="1400"/>
              <a:buChar char="–"/>
              <a:defRPr sz="1400"/>
            </a:lvl2pPr>
            <a:lvl3pPr marL="1371600" lvl="2" indent="-304800" algn="l">
              <a:spcBef>
                <a:spcPts val="200"/>
              </a:spcBef>
              <a:spcAft>
                <a:spcPts val="0"/>
              </a:spcAft>
              <a:buClr>
                <a:schemeClr val="dk1"/>
              </a:buClr>
              <a:buSzPts val="1200"/>
              <a:buChar char="•"/>
              <a:defRPr sz="1200"/>
            </a:lvl3pPr>
            <a:lvl4pPr marL="1828800" lvl="3" indent="-292100" algn="l">
              <a:spcBef>
                <a:spcPts val="200"/>
              </a:spcBef>
              <a:spcAft>
                <a:spcPts val="0"/>
              </a:spcAft>
              <a:buClr>
                <a:schemeClr val="dk1"/>
              </a:buClr>
              <a:buSzPts val="1000"/>
              <a:buChar char="–"/>
              <a:defRPr sz="1000"/>
            </a:lvl4pPr>
            <a:lvl5pPr marL="2286000" lvl="4" indent="-292100" algn="l">
              <a:spcBef>
                <a:spcPts val="200"/>
              </a:spcBef>
              <a:spcAft>
                <a:spcPts val="0"/>
              </a:spcAft>
              <a:buClr>
                <a:schemeClr val="dk1"/>
              </a:buClr>
              <a:buSzPts val="1000"/>
              <a:buChar char="»"/>
              <a:defRPr sz="1000"/>
            </a:lvl5pPr>
            <a:lvl6pPr marL="2743200" lvl="5" indent="-292100" algn="l">
              <a:spcBef>
                <a:spcPts val="200"/>
              </a:spcBef>
              <a:spcAft>
                <a:spcPts val="0"/>
              </a:spcAft>
              <a:buClr>
                <a:schemeClr val="dk1"/>
              </a:buClr>
              <a:buSzPts val="1000"/>
              <a:buChar char="•"/>
              <a:defRPr sz="1000"/>
            </a:lvl6pPr>
            <a:lvl7pPr marL="3200400" lvl="6" indent="-292100" algn="l">
              <a:spcBef>
                <a:spcPts val="200"/>
              </a:spcBef>
              <a:spcAft>
                <a:spcPts val="0"/>
              </a:spcAft>
              <a:buClr>
                <a:schemeClr val="dk1"/>
              </a:buClr>
              <a:buSzPts val="1000"/>
              <a:buChar char="•"/>
              <a:defRPr sz="1000"/>
            </a:lvl7pPr>
            <a:lvl8pPr marL="3657600" lvl="7" indent="-292100" algn="l">
              <a:spcBef>
                <a:spcPts val="200"/>
              </a:spcBef>
              <a:spcAft>
                <a:spcPts val="0"/>
              </a:spcAft>
              <a:buClr>
                <a:schemeClr val="dk1"/>
              </a:buClr>
              <a:buSzPts val="1000"/>
              <a:buChar char="•"/>
              <a:defRPr sz="1000"/>
            </a:lvl8pPr>
            <a:lvl9pPr marL="4114800" lvl="8" indent="-292100" algn="l">
              <a:spcBef>
                <a:spcPts val="200"/>
              </a:spcBef>
              <a:spcAft>
                <a:spcPts val="0"/>
              </a:spcAft>
              <a:buClr>
                <a:schemeClr val="dk1"/>
              </a:buClr>
              <a:buSzPts val="1000"/>
              <a:buChar char="•"/>
              <a:defRPr sz="1000"/>
            </a:lvl9pPr>
          </a:lstStyle>
          <a:p>
            <a:endParaRPr/>
          </a:p>
        </p:txBody>
      </p:sp>
      <p:sp>
        <p:nvSpPr>
          <p:cNvPr id="102" name="Google Shape;102;p21"/>
          <p:cNvSpPr txBox="1">
            <a:spLocks noGrp="1"/>
          </p:cNvSpPr>
          <p:nvPr>
            <p:ph type="body" idx="2"/>
          </p:nvPr>
        </p:nvSpPr>
        <p:spPr>
          <a:xfrm>
            <a:off x="228600" y="717550"/>
            <a:ext cx="1504157" cy="2345532"/>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03" name="Google Shape;103;p21"/>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4" name="Google Shape;104;p21"/>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5" name="Google Shape;105;p21"/>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896144" y="2400300"/>
            <a:ext cx="2743200" cy="283369"/>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8" name="Google Shape;108;p22"/>
          <p:cNvSpPr>
            <a:spLocks noGrp="1"/>
          </p:cNvSpPr>
          <p:nvPr>
            <p:ph type="pic" idx="2"/>
          </p:nvPr>
        </p:nvSpPr>
        <p:spPr>
          <a:xfrm>
            <a:off x="896144" y="306388"/>
            <a:ext cx="2743200" cy="2057400"/>
          </a:xfrm>
          <a:prstGeom prst="rect">
            <a:avLst/>
          </a:prstGeom>
          <a:noFill/>
          <a:ln>
            <a:noFill/>
          </a:ln>
        </p:spPr>
      </p:sp>
      <p:sp>
        <p:nvSpPr>
          <p:cNvPr id="109" name="Google Shape;109;p22"/>
          <p:cNvSpPr txBox="1">
            <a:spLocks noGrp="1"/>
          </p:cNvSpPr>
          <p:nvPr>
            <p:ph type="body" idx="1"/>
          </p:nvPr>
        </p:nvSpPr>
        <p:spPr>
          <a:xfrm>
            <a:off x="896144" y="2683669"/>
            <a:ext cx="2743200" cy="402431"/>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10" name="Google Shape;110;p22"/>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1" name="Google Shape;111;p22"/>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2" name="Google Shape;112;p22"/>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15" name="Google Shape;115;p23"/>
          <p:cNvSpPr txBox="1">
            <a:spLocks noGrp="1"/>
          </p:cNvSpPr>
          <p:nvPr>
            <p:ph type="body" idx="1"/>
          </p:nvPr>
        </p:nvSpPr>
        <p:spPr>
          <a:xfrm rot="5400000">
            <a:off x="1154509" y="-125809"/>
            <a:ext cx="2262982" cy="41148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16" name="Google Shape;116;p2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7" name="Google Shape;117;p2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8" name="Google Shape;118;p2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2366169" y="1085850"/>
            <a:ext cx="2925763" cy="10287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21" name="Google Shape;121;p24"/>
          <p:cNvSpPr txBox="1">
            <a:spLocks noGrp="1"/>
          </p:cNvSpPr>
          <p:nvPr>
            <p:ph type="body" idx="1"/>
          </p:nvPr>
        </p:nvSpPr>
        <p:spPr>
          <a:xfrm rot="5400000">
            <a:off x="270669" y="95250"/>
            <a:ext cx="2925763" cy="30099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22" name="Google Shape;122;p2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3" name="Google Shape;123;p2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4" name="Google Shape;124;p2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marR="0" lvl="0" algn="ctr" rtl="0">
              <a:spcBef>
                <a:spcPts val="0"/>
              </a:spcBef>
              <a:spcAft>
                <a:spcPts val="0"/>
              </a:spcAft>
              <a:buClr>
                <a:schemeClr val="dk1"/>
              </a:buClr>
              <a:buSzPts val="2200"/>
              <a:buFont typeface="Calibri"/>
              <a:buNone/>
              <a:defRPr sz="2200" b="0" i="0" u="none" strike="noStrike" cap="non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a:endParaRPr/>
          </a:p>
        </p:txBody>
      </p:sp>
      <p:sp>
        <p:nvSpPr>
          <p:cNvPr id="52" name="Google Shape;52;p13"/>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marR="0" lvl="0" indent="-330200" algn="l" rtl="0">
              <a:spcBef>
                <a:spcPts val="3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04800" algn="l" rtl="0">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3pPr>
            <a:lvl4pPr marL="1828800" marR="0" lvl="3"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4pPr>
            <a:lvl5pPr marL="2286000" marR="0" lvl="4"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5pPr>
            <a:lvl6pPr marL="2743200" marR="0" lvl="5"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6pPr>
            <a:lvl7pPr marL="3200400" marR="0" lvl="6"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7pPr>
            <a:lvl8pPr marL="3657600" marR="0" lvl="7"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8pPr>
            <a:lvl9pPr marL="4114800" marR="0" lvl="8"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marR="0" lvl="0" algn="l"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marR="0" lvl="0" algn="ctr"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marR="0" lvl="0" indent="0" algn="r" rtl="0">
              <a:spcBef>
                <a:spcPts val="0"/>
              </a:spcBef>
              <a:buNone/>
              <a:defRPr sz="600" b="0" i="0" u="none" strike="noStrike" cap="none">
                <a:solidFill>
                  <a:srgbClr val="888888"/>
                </a:solidFill>
                <a:latin typeface="Calibri"/>
                <a:ea typeface="Calibri"/>
                <a:cs typeface="Calibri"/>
                <a:sym typeface="Calibri"/>
              </a:defRPr>
            </a:lvl1pPr>
            <a:lvl2pPr marL="0" marR="0" lvl="1" indent="0" algn="r" rtl="0">
              <a:spcBef>
                <a:spcPts val="0"/>
              </a:spcBef>
              <a:buNone/>
              <a:defRPr sz="600" b="0" i="0" u="none" strike="noStrike" cap="none">
                <a:solidFill>
                  <a:srgbClr val="888888"/>
                </a:solidFill>
                <a:latin typeface="Calibri"/>
                <a:ea typeface="Calibri"/>
                <a:cs typeface="Calibri"/>
                <a:sym typeface="Calibri"/>
              </a:defRPr>
            </a:lvl2pPr>
            <a:lvl3pPr marL="0" marR="0" lvl="2" indent="0" algn="r" rtl="0">
              <a:spcBef>
                <a:spcPts val="0"/>
              </a:spcBef>
              <a:buNone/>
              <a:defRPr sz="600" b="0" i="0" u="none" strike="noStrike" cap="none">
                <a:solidFill>
                  <a:srgbClr val="888888"/>
                </a:solidFill>
                <a:latin typeface="Calibri"/>
                <a:ea typeface="Calibri"/>
                <a:cs typeface="Calibri"/>
                <a:sym typeface="Calibri"/>
              </a:defRPr>
            </a:lvl3pPr>
            <a:lvl4pPr marL="0" marR="0" lvl="3" indent="0" algn="r" rtl="0">
              <a:spcBef>
                <a:spcPts val="0"/>
              </a:spcBef>
              <a:buNone/>
              <a:defRPr sz="600" b="0" i="0" u="none" strike="noStrike" cap="none">
                <a:solidFill>
                  <a:srgbClr val="888888"/>
                </a:solidFill>
                <a:latin typeface="Calibri"/>
                <a:ea typeface="Calibri"/>
                <a:cs typeface="Calibri"/>
                <a:sym typeface="Calibri"/>
              </a:defRPr>
            </a:lvl4pPr>
            <a:lvl5pPr marL="0" marR="0" lvl="4" indent="0" algn="r" rtl="0">
              <a:spcBef>
                <a:spcPts val="0"/>
              </a:spcBef>
              <a:buNone/>
              <a:defRPr sz="600" b="0" i="0" u="none" strike="noStrike" cap="none">
                <a:solidFill>
                  <a:srgbClr val="888888"/>
                </a:solidFill>
                <a:latin typeface="Calibri"/>
                <a:ea typeface="Calibri"/>
                <a:cs typeface="Calibri"/>
                <a:sym typeface="Calibri"/>
              </a:defRPr>
            </a:lvl5pPr>
            <a:lvl6pPr marL="0" marR="0" lvl="5" indent="0" algn="r" rtl="0">
              <a:spcBef>
                <a:spcPts val="0"/>
              </a:spcBef>
              <a:buNone/>
              <a:defRPr sz="600" b="0" i="0" u="none" strike="noStrike" cap="none">
                <a:solidFill>
                  <a:srgbClr val="888888"/>
                </a:solidFill>
                <a:latin typeface="Calibri"/>
                <a:ea typeface="Calibri"/>
                <a:cs typeface="Calibri"/>
                <a:sym typeface="Calibri"/>
              </a:defRPr>
            </a:lvl6pPr>
            <a:lvl7pPr marL="0" marR="0" lvl="6" indent="0" algn="r" rtl="0">
              <a:spcBef>
                <a:spcPts val="0"/>
              </a:spcBef>
              <a:buNone/>
              <a:defRPr sz="600" b="0" i="0" u="none" strike="noStrike" cap="none">
                <a:solidFill>
                  <a:srgbClr val="888888"/>
                </a:solidFill>
                <a:latin typeface="Calibri"/>
                <a:ea typeface="Calibri"/>
                <a:cs typeface="Calibri"/>
                <a:sym typeface="Calibri"/>
              </a:defRPr>
            </a:lvl7pPr>
            <a:lvl8pPr marL="0" marR="0" lvl="7" indent="0" algn="r" rtl="0">
              <a:spcBef>
                <a:spcPts val="0"/>
              </a:spcBef>
              <a:buNone/>
              <a:defRPr sz="600" b="0" i="0" u="none" strike="noStrike" cap="none">
                <a:solidFill>
                  <a:srgbClr val="888888"/>
                </a:solidFill>
                <a:latin typeface="Calibri"/>
                <a:ea typeface="Calibri"/>
                <a:cs typeface="Calibri"/>
                <a:sym typeface="Calibri"/>
              </a:defRPr>
            </a:lvl8pPr>
            <a:lvl9pPr marL="0" marR="0" lvl="8" indent="0" algn="r" rtl="0">
              <a:spcBef>
                <a:spcPts val="0"/>
              </a:spcBef>
              <a:buNone/>
              <a:defRPr sz="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hyperlink" Target="https://github.com/Aruj77/Chat-Analyzer" TargetMode="External"/><Relationship Id="rId4" Type="http://schemas.openxmlformats.org/officeDocument/2006/relationships/hyperlink" Target="https://www.youtube.com/watch?v=5MU_ECucil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a:off x="2013" y="-2"/>
            <a:ext cx="9139971" cy="1274660"/>
          </a:xfrm>
          <a:custGeom>
            <a:avLst/>
            <a:gdLst/>
            <a:ahLst/>
            <a:cxnLst/>
            <a:rect l="l" t="t" r="r" b="b"/>
            <a:pathLst>
              <a:path w="6671512" h="1208209" extrusionOk="0">
                <a:moveTo>
                  <a:pt x="0" y="0"/>
                </a:moveTo>
                <a:lnTo>
                  <a:pt x="6671512" y="0"/>
                </a:lnTo>
                <a:lnTo>
                  <a:pt x="6671512" y="1208209"/>
                </a:lnTo>
                <a:lnTo>
                  <a:pt x="0" y="1208209"/>
                </a:lnTo>
                <a:close/>
              </a:path>
            </a:pathLst>
          </a:custGeom>
          <a:solidFill>
            <a:schemeClr val="dk1"/>
          </a:solidFill>
          <a:ln>
            <a:noFill/>
          </a:ln>
        </p:spPr>
      </p:sp>
      <p:pic>
        <p:nvPicPr>
          <p:cNvPr id="130" name="Google Shape;130;p25"/>
          <p:cNvPicPr preferRelativeResize="0"/>
          <p:nvPr/>
        </p:nvPicPr>
        <p:blipFill rotWithShape="1">
          <a:blip r:embed="rId3">
            <a:alphaModFix/>
          </a:blip>
          <a:srcRect/>
          <a:stretch/>
        </p:blipFill>
        <p:spPr>
          <a:xfrm>
            <a:off x="7985125" y="202624"/>
            <a:ext cx="1028650" cy="1051375"/>
          </a:xfrm>
          <a:prstGeom prst="rect">
            <a:avLst/>
          </a:prstGeom>
          <a:noFill/>
          <a:ln>
            <a:noFill/>
          </a:ln>
        </p:spPr>
      </p:pic>
      <p:pic>
        <p:nvPicPr>
          <p:cNvPr id="131" name="Google Shape;131;p25"/>
          <p:cNvPicPr preferRelativeResize="0"/>
          <p:nvPr/>
        </p:nvPicPr>
        <p:blipFill rotWithShape="1">
          <a:blip r:embed="rId4">
            <a:alphaModFix/>
          </a:blip>
          <a:srcRect l="-1" r="-4042"/>
          <a:stretch/>
        </p:blipFill>
        <p:spPr>
          <a:xfrm>
            <a:off x="50713" y="149274"/>
            <a:ext cx="1704024" cy="1158076"/>
          </a:xfrm>
          <a:prstGeom prst="rect">
            <a:avLst/>
          </a:prstGeom>
          <a:noFill/>
          <a:ln>
            <a:noFill/>
          </a:ln>
        </p:spPr>
      </p:pic>
      <p:sp>
        <p:nvSpPr>
          <p:cNvPr id="132" name="Google Shape;132;p25"/>
          <p:cNvSpPr txBox="1"/>
          <p:nvPr/>
        </p:nvSpPr>
        <p:spPr>
          <a:xfrm>
            <a:off x="-239863" y="1828050"/>
            <a:ext cx="2514600" cy="246300"/>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r>
              <a:rPr lang="en-GB" sz="1600" b="1" i="0" u="none" strike="noStrike" cap="none" dirty="0">
                <a:solidFill>
                  <a:srgbClr val="EC38BC"/>
                </a:solidFill>
                <a:latin typeface="Montserrat"/>
                <a:ea typeface="Montserrat"/>
                <a:cs typeface="Montserrat"/>
                <a:sym typeface="Montserrat"/>
              </a:rPr>
              <a:t>H</a:t>
            </a:r>
            <a:r>
              <a:rPr lang="en-GB" sz="1600" b="1" dirty="0">
                <a:solidFill>
                  <a:srgbClr val="EC38BC"/>
                </a:solidFill>
                <a:latin typeface="Montserrat"/>
                <a:ea typeface="Montserrat"/>
                <a:cs typeface="Montserrat"/>
                <a:sym typeface="Montserrat"/>
              </a:rPr>
              <a:t>ack</a:t>
            </a:r>
            <a:r>
              <a:rPr lang="en-GB" sz="1600" b="1" i="0" u="none" strike="noStrike" cap="none" dirty="0">
                <a:solidFill>
                  <a:srgbClr val="EC38BC"/>
                </a:solidFill>
                <a:latin typeface="Montserrat"/>
                <a:ea typeface="Montserrat"/>
                <a:cs typeface="Montserrat"/>
                <a:sym typeface="Montserrat"/>
              </a:rPr>
              <a:t> </a:t>
            </a:r>
            <a:r>
              <a:rPr lang="en-GB" sz="1600" b="1" dirty="0">
                <a:solidFill>
                  <a:srgbClr val="EC38BC"/>
                </a:solidFill>
                <a:latin typeface="Montserrat"/>
                <a:ea typeface="Montserrat"/>
                <a:cs typeface="Montserrat"/>
                <a:sym typeface="Montserrat"/>
              </a:rPr>
              <a:t>n</a:t>
            </a:r>
            <a:r>
              <a:rPr lang="en-GB" sz="1600" b="1" i="0" u="none" strike="noStrike" cap="none" dirty="0">
                <a:solidFill>
                  <a:srgbClr val="EC38BC"/>
                </a:solidFill>
                <a:latin typeface="Montserrat"/>
                <a:ea typeface="Montserrat"/>
                <a:cs typeface="Montserrat"/>
                <a:sym typeface="Montserrat"/>
              </a:rPr>
              <a:t>' I</a:t>
            </a:r>
            <a:r>
              <a:rPr lang="en-GB" sz="1600" b="1" dirty="0">
                <a:solidFill>
                  <a:srgbClr val="EC38BC"/>
                </a:solidFill>
                <a:latin typeface="Montserrat"/>
                <a:ea typeface="Montserrat"/>
                <a:cs typeface="Montserrat"/>
                <a:sym typeface="Montserrat"/>
              </a:rPr>
              <a:t>nnovate</a:t>
            </a:r>
            <a:endParaRPr sz="700" dirty="0">
              <a:solidFill>
                <a:srgbClr val="EC38BC"/>
              </a:solidFill>
            </a:endParaRPr>
          </a:p>
        </p:txBody>
      </p:sp>
      <p:cxnSp>
        <p:nvCxnSpPr>
          <p:cNvPr id="133" name="Google Shape;133;p25"/>
          <p:cNvCxnSpPr/>
          <p:nvPr/>
        </p:nvCxnSpPr>
        <p:spPr>
          <a:xfrm>
            <a:off x="2514600" y="1504950"/>
            <a:ext cx="0" cy="3528292"/>
          </a:xfrm>
          <a:prstGeom prst="straightConnector1">
            <a:avLst/>
          </a:prstGeom>
          <a:noFill/>
          <a:ln w="9525" cap="flat" cmpd="sng">
            <a:solidFill>
              <a:schemeClr val="dk2"/>
            </a:solidFill>
            <a:prstDash val="solid"/>
            <a:round/>
            <a:headEnd type="none" w="sm" len="sm"/>
            <a:tailEnd type="none" w="sm" len="sm"/>
          </a:ln>
        </p:spPr>
      </p:cxnSp>
      <p:sp>
        <p:nvSpPr>
          <p:cNvPr id="134" name="Google Shape;134;p25"/>
          <p:cNvSpPr txBox="1"/>
          <p:nvPr/>
        </p:nvSpPr>
        <p:spPr>
          <a:xfrm>
            <a:off x="-1112675" y="4905575"/>
            <a:ext cx="403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135" name="Google Shape;135;p25"/>
          <p:cNvPicPr preferRelativeResize="0"/>
          <p:nvPr/>
        </p:nvPicPr>
        <p:blipFill rotWithShape="1">
          <a:blip r:embed="rId5">
            <a:alphaModFix/>
          </a:blip>
          <a:srcRect t="30245" b="30249"/>
          <a:stretch/>
        </p:blipFill>
        <p:spPr>
          <a:xfrm>
            <a:off x="2728662" y="0"/>
            <a:ext cx="3686674" cy="1274649"/>
          </a:xfrm>
          <a:prstGeom prst="rect">
            <a:avLst/>
          </a:prstGeom>
          <a:noFill/>
          <a:ln>
            <a:noFill/>
          </a:ln>
        </p:spPr>
      </p:pic>
      <p:pic>
        <p:nvPicPr>
          <p:cNvPr id="136" name="Google Shape;136;p25"/>
          <p:cNvPicPr preferRelativeResize="0"/>
          <p:nvPr/>
        </p:nvPicPr>
        <p:blipFill rotWithShape="1">
          <a:blip r:embed="rId6">
            <a:alphaModFix/>
          </a:blip>
          <a:srcRect t="40192" b="41001"/>
          <a:stretch/>
        </p:blipFill>
        <p:spPr>
          <a:xfrm>
            <a:off x="66475" y="1380175"/>
            <a:ext cx="2381659" cy="447876"/>
          </a:xfrm>
          <a:prstGeom prst="rect">
            <a:avLst/>
          </a:prstGeom>
          <a:noFill/>
          <a:ln>
            <a:noFill/>
          </a:ln>
        </p:spPr>
      </p:pic>
      <p:sp>
        <p:nvSpPr>
          <p:cNvPr id="137" name="Google Shape;137;p25"/>
          <p:cNvSpPr txBox="1"/>
          <p:nvPr/>
        </p:nvSpPr>
        <p:spPr>
          <a:xfrm>
            <a:off x="2516700" y="1723500"/>
            <a:ext cx="6627300" cy="701700"/>
          </a:xfrm>
          <a:prstGeom prst="rect">
            <a:avLst/>
          </a:prstGeom>
          <a:noFill/>
          <a:ln>
            <a:noFill/>
          </a:ln>
        </p:spPr>
        <p:txBody>
          <a:bodyPr spcFirstLastPara="1" wrap="square" lIns="91425" tIns="91425" rIns="91425" bIns="91425" anchor="t" anchorCtr="0">
            <a:spAutoFit/>
          </a:bodyPr>
          <a:lstStyle/>
          <a:p>
            <a:pPr marL="0" lvl="0" indent="0" algn="ctr" rtl="0">
              <a:lnSpc>
                <a:spcPct val="140000"/>
              </a:lnSpc>
              <a:spcBef>
                <a:spcPts val="0"/>
              </a:spcBef>
              <a:spcAft>
                <a:spcPts val="0"/>
              </a:spcAft>
              <a:buNone/>
            </a:pPr>
            <a:r>
              <a:rPr lang="en-GB" sz="2400" b="1" dirty="0">
                <a:solidFill>
                  <a:srgbClr val="EC38BC"/>
                </a:solidFill>
                <a:latin typeface="Montserrat"/>
                <a:ea typeface="Montserrat"/>
                <a:cs typeface="Montserrat"/>
                <a:sym typeface="Montserrat"/>
              </a:rPr>
              <a:t>Team Name and Members Detail</a:t>
            </a:r>
            <a:endParaRPr sz="2400" b="1" dirty="0">
              <a:solidFill>
                <a:srgbClr val="EC38BC"/>
              </a:solidFill>
              <a:latin typeface="Montserrat"/>
              <a:ea typeface="Montserrat"/>
              <a:cs typeface="Montserrat"/>
              <a:sym typeface="Montserrat"/>
            </a:endParaRPr>
          </a:p>
        </p:txBody>
      </p:sp>
      <p:sp>
        <p:nvSpPr>
          <p:cNvPr id="138" name="Google Shape;138;p25"/>
          <p:cNvSpPr txBox="1"/>
          <p:nvPr/>
        </p:nvSpPr>
        <p:spPr>
          <a:xfrm>
            <a:off x="0" y="4440857"/>
            <a:ext cx="2514600" cy="787878"/>
          </a:xfrm>
          <a:prstGeom prst="rect">
            <a:avLst/>
          </a:prstGeom>
          <a:noFill/>
          <a:ln>
            <a:noFill/>
          </a:ln>
        </p:spPr>
        <p:txBody>
          <a:bodyPr spcFirstLastPara="1" wrap="square" lIns="91425" tIns="91425" rIns="91425" bIns="91425" anchor="t" anchorCtr="0">
            <a:spAutoFit/>
          </a:bodyPr>
          <a:lstStyle/>
          <a:p>
            <a:pPr marL="0" lvl="0" indent="0" algn="ctr" rtl="0">
              <a:lnSpc>
                <a:spcPct val="140000"/>
              </a:lnSpc>
              <a:spcBef>
                <a:spcPts val="0"/>
              </a:spcBef>
              <a:spcAft>
                <a:spcPts val="0"/>
              </a:spcAft>
              <a:buNone/>
            </a:pPr>
            <a:r>
              <a:rPr lang="en-GB" b="1" dirty="0">
                <a:solidFill>
                  <a:srgbClr val="EC38BC"/>
                </a:solidFill>
                <a:latin typeface="Montserrat"/>
                <a:ea typeface="Montserrat"/>
                <a:cs typeface="Montserrat"/>
                <a:sym typeface="Montserrat"/>
              </a:rPr>
              <a:t>Theme : </a:t>
            </a:r>
            <a:endParaRPr b="1" dirty="0">
              <a:solidFill>
                <a:srgbClr val="EC38BC"/>
              </a:solidFill>
              <a:latin typeface="Montserrat"/>
              <a:ea typeface="Montserrat"/>
              <a:cs typeface="Montserrat"/>
              <a:sym typeface="Montserrat"/>
            </a:endParaRPr>
          </a:p>
          <a:p>
            <a:pPr marL="0" lvl="0" indent="0" algn="ctr" rtl="0">
              <a:lnSpc>
                <a:spcPct val="140000"/>
              </a:lnSpc>
              <a:spcBef>
                <a:spcPts val="0"/>
              </a:spcBef>
              <a:spcAft>
                <a:spcPts val="0"/>
              </a:spcAft>
              <a:buNone/>
            </a:pPr>
            <a:r>
              <a:rPr lang="en-GB" b="1" dirty="0">
                <a:solidFill>
                  <a:srgbClr val="EC38BC"/>
                </a:solidFill>
                <a:latin typeface="Montserrat"/>
                <a:ea typeface="Montserrat"/>
                <a:cs typeface="Montserrat"/>
                <a:sym typeface="Montserrat"/>
              </a:rPr>
              <a:t>[Open Innovation]</a:t>
            </a:r>
          </a:p>
        </p:txBody>
      </p:sp>
      <p:sp>
        <p:nvSpPr>
          <p:cNvPr id="2" name="Google Shape;137;p25">
            <a:extLst>
              <a:ext uri="{FF2B5EF4-FFF2-40B4-BE49-F238E27FC236}">
                <a16:creationId xmlns:a16="http://schemas.microsoft.com/office/drawing/2014/main" id="{6BF9D4D3-3A1E-4483-D8DC-796A4F1B9AF1}"/>
              </a:ext>
            </a:extLst>
          </p:cNvPr>
          <p:cNvSpPr txBox="1"/>
          <p:nvPr/>
        </p:nvSpPr>
        <p:spPr>
          <a:xfrm>
            <a:off x="2516700" y="2722737"/>
            <a:ext cx="6627300" cy="1735830"/>
          </a:xfrm>
          <a:prstGeom prst="rect">
            <a:avLst/>
          </a:prstGeom>
          <a:noFill/>
          <a:ln>
            <a:noFill/>
          </a:ln>
        </p:spPr>
        <p:txBody>
          <a:bodyPr spcFirstLastPara="1" wrap="square" lIns="91425" tIns="91425" rIns="91425" bIns="91425" anchor="t" anchorCtr="0">
            <a:spAutoFit/>
          </a:bodyPr>
          <a:lstStyle/>
          <a:p>
            <a:pPr marL="0" lvl="0" indent="0" rtl="0">
              <a:lnSpc>
                <a:spcPct val="140000"/>
              </a:lnSpc>
              <a:spcBef>
                <a:spcPts val="0"/>
              </a:spcBef>
              <a:spcAft>
                <a:spcPts val="0"/>
              </a:spcAft>
              <a:buNone/>
            </a:pPr>
            <a:r>
              <a:rPr lang="en-GB" sz="1800" b="1" dirty="0">
                <a:solidFill>
                  <a:schemeClr val="tx1"/>
                </a:solidFill>
                <a:latin typeface="Montserrat"/>
                <a:ea typeface="Montserrat"/>
                <a:cs typeface="Montserrat"/>
                <a:sym typeface="Montserrat"/>
              </a:rPr>
              <a:t>Team Name : </a:t>
            </a:r>
            <a:r>
              <a:rPr lang="en-GB" sz="1800" b="1" dirty="0" err="1">
                <a:solidFill>
                  <a:schemeClr val="tx1"/>
                </a:solidFill>
                <a:latin typeface="Montserrat"/>
                <a:ea typeface="Montserrat"/>
                <a:cs typeface="Montserrat"/>
                <a:sym typeface="Montserrat"/>
              </a:rPr>
              <a:t>Wabra</a:t>
            </a:r>
            <a:endParaRPr lang="en-GB" sz="1800" b="1" dirty="0">
              <a:solidFill>
                <a:schemeClr val="tx1"/>
              </a:solidFill>
              <a:latin typeface="Montserrat"/>
              <a:ea typeface="Montserrat"/>
              <a:cs typeface="Montserrat"/>
              <a:sym typeface="Montserrat"/>
            </a:endParaRPr>
          </a:p>
          <a:p>
            <a:pPr marL="0" lvl="0" indent="0" rtl="0">
              <a:lnSpc>
                <a:spcPct val="140000"/>
              </a:lnSpc>
              <a:spcBef>
                <a:spcPts val="0"/>
              </a:spcBef>
              <a:spcAft>
                <a:spcPts val="0"/>
              </a:spcAft>
              <a:buNone/>
            </a:pPr>
            <a:r>
              <a:rPr lang="en-GB" sz="1800" b="1" dirty="0">
                <a:solidFill>
                  <a:schemeClr val="tx1"/>
                </a:solidFill>
                <a:latin typeface="Montserrat"/>
                <a:ea typeface="Montserrat"/>
                <a:cs typeface="Montserrat"/>
                <a:sym typeface="Montserrat"/>
              </a:rPr>
              <a:t>Team Member 1 : Aruj Bansal</a:t>
            </a:r>
          </a:p>
          <a:p>
            <a:pPr marL="0" lvl="0" indent="0" rtl="0">
              <a:lnSpc>
                <a:spcPct val="140000"/>
              </a:lnSpc>
              <a:spcBef>
                <a:spcPts val="0"/>
              </a:spcBef>
              <a:spcAft>
                <a:spcPts val="0"/>
              </a:spcAft>
              <a:buNone/>
            </a:pPr>
            <a:r>
              <a:rPr lang="en-GB" sz="1800" b="1" dirty="0">
                <a:solidFill>
                  <a:schemeClr val="tx1"/>
                </a:solidFill>
                <a:latin typeface="Montserrat"/>
                <a:ea typeface="Montserrat"/>
                <a:cs typeface="Montserrat"/>
                <a:sym typeface="Montserrat"/>
              </a:rPr>
              <a:t>Team Member 2 : </a:t>
            </a:r>
            <a:r>
              <a:rPr lang="en-GB" sz="1800" b="1" dirty="0" err="1">
                <a:solidFill>
                  <a:schemeClr val="tx1"/>
                </a:solidFill>
                <a:latin typeface="Montserrat"/>
                <a:ea typeface="Montserrat"/>
                <a:cs typeface="Montserrat"/>
                <a:sym typeface="Montserrat"/>
              </a:rPr>
              <a:t>Kartikey</a:t>
            </a:r>
            <a:r>
              <a:rPr lang="en-GB" sz="1800" b="1" dirty="0">
                <a:solidFill>
                  <a:schemeClr val="tx1"/>
                </a:solidFill>
                <a:latin typeface="Montserrat"/>
                <a:ea typeface="Montserrat"/>
                <a:cs typeface="Montserrat"/>
                <a:sym typeface="Montserrat"/>
              </a:rPr>
              <a:t> Tandon</a:t>
            </a:r>
          </a:p>
          <a:p>
            <a:pPr marL="0" lvl="0" indent="0" rtl="0">
              <a:lnSpc>
                <a:spcPct val="140000"/>
              </a:lnSpc>
              <a:spcBef>
                <a:spcPts val="0"/>
              </a:spcBef>
              <a:spcAft>
                <a:spcPts val="0"/>
              </a:spcAft>
              <a:buNone/>
            </a:pPr>
            <a:r>
              <a:rPr lang="en-US" sz="1800" b="1" dirty="0">
                <a:solidFill>
                  <a:schemeClr val="tx1"/>
                </a:solidFill>
                <a:latin typeface="Montserrat"/>
                <a:ea typeface="Montserrat"/>
                <a:cs typeface="Montserrat"/>
                <a:sym typeface="Montserrat"/>
              </a:rPr>
              <a:t>Team Member </a:t>
            </a:r>
            <a:r>
              <a:rPr lang="en-GB" sz="1800" b="1" dirty="0">
                <a:solidFill>
                  <a:schemeClr val="tx1"/>
                </a:solidFill>
                <a:latin typeface="Montserrat"/>
                <a:ea typeface="Montserrat"/>
                <a:cs typeface="Montserrat"/>
                <a:sym typeface="Montserrat"/>
              </a:rPr>
              <a:t>3</a:t>
            </a:r>
            <a:r>
              <a:rPr lang="en-US" sz="1800" b="1" dirty="0">
                <a:solidFill>
                  <a:schemeClr val="tx1"/>
                </a:solidFill>
                <a:latin typeface="Montserrat"/>
                <a:ea typeface="Montserrat"/>
                <a:cs typeface="Montserrat"/>
                <a:sym typeface="Montserrat"/>
              </a:rPr>
              <a:t> : </a:t>
            </a:r>
            <a:r>
              <a:rPr lang="en-GB" sz="1800" b="1" dirty="0" err="1">
                <a:solidFill>
                  <a:schemeClr val="tx1"/>
                </a:solidFill>
                <a:latin typeface="Montserrat"/>
                <a:ea typeface="Montserrat"/>
                <a:cs typeface="Montserrat"/>
                <a:sym typeface="Montserrat"/>
              </a:rPr>
              <a:t>Annanay</a:t>
            </a:r>
            <a:r>
              <a:rPr lang="en-GB" sz="1800" b="1" dirty="0">
                <a:solidFill>
                  <a:schemeClr val="tx1"/>
                </a:solidFill>
                <a:latin typeface="Montserrat"/>
                <a:ea typeface="Montserrat"/>
                <a:cs typeface="Montserrat"/>
                <a:sym typeface="Montserrat"/>
              </a:rPr>
              <a:t> Aggarwal</a:t>
            </a:r>
            <a:r>
              <a:rPr lang="en-US" sz="1800" b="1" dirty="0">
                <a:solidFill>
                  <a:schemeClr val="tx1"/>
                </a:solidFill>
                <a:latin typeface="Montserrat"/>
                <a:ea typeface="Montserrat"/>
                <a:cs typeface="Montserrat"/>
                <a:sym typeface="Montserrat"/>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p:nvPr/>
        </p:nvSpPr>
        <p:spPr>
          <a:xfrm>
            <a:off x="2025" y="1353875"/>
            <a:ext cx="9139800" cy="387798"/>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1800" b="1" i="0" u="none" strike="noStrike" cap="none" dirty="0">
                <a:solidFill>
                  <a:srgbClr val="EC38BC"/>
                </a:solidFill>
                <a:latin typeface="Montserrat"/>
                <a:ea typeface="Montserrat"/>
                <a:cs typeface="Montserrat"/>
                <a:sym typeface="Montserrat"/>
              </a:rPr>
              <a:t>Problem Statement (100-200 words)</a:t>
            </a:r>
            <a:endParaRPr sz="1800" b="1" i="0" u="none" strike="noStrike" cap="none" dirty="0">
              <a:solidFill>
                <a:srgbClr val="EC38BC"/>
              </a:solidFill>
              <a:latin typeface="Montserrat"/>
              <a:ea typeface="Montserrat"/>
              <a:cs typeface="Montserrat"/>
              <a:sym typeface="Montserrat"/>
            </a:endParaRPr>
          </a:p>
        </p:txBody>
      </p:sp>
      <p:sp>
        <p:nvSpPr>
          <p:cNvPr id="152" name="Google Shape;152;p27"/>
          <p:cNvSpPr/>
          <p:nvPr/>
        </p:nvSpPr>
        <p:spPr>
          <a:xfrm>
            <a:off x="2013" y="15948"/>
            <a:ext cx="9139971" cy="1274660"/>
          </a:xfrm>
          <a:custGeom>
            <a:avLst/>
            <a:gdLst/>
            <a:ahLst/>
            <a:cxnLst/>
            <a:rect l="l" t="t" r="r" b="b"/>
            <a:pathLst>
              <a:path w="6671512" h="1208209" extrusionOk="0">
                <a:moveTo>
                  <a:pt x="0" y="0"/>
                </a:moveTo>
                <a:lnTo>
                  <a:pt x="6671512" y="0"/>
                </a:lnTo>
                <a:lnTo>
                  <a:pt x="6671512" y="1208209"/>
                </a:lnTo>
                <a:lnTo>
                  <a:pt x="0" y="1208209"/>
                </a:lnTo>
                <a:close/>
              </a:path>
            </a:pathLst>
          </a:custGeom>
          <a:solidFill>
            <a:schemeClr val="dk1"/>
          </a:solidFill>
          <a:ln>
            <a:noFill/>
          </a:ln>
        </p:spPr>
      </p:sp>
      <p:pic>
        <p:nvPicPr>
          <p:cNvPr id="153" name="Google Shape;153;p27"/>
          <p:cNvPicPr preferRelativeResize="0"/>
          <p:nvPr/>
        </p:nvPicPr>
        <p:blipFill rotWithShape="1">
          <a:blip r:embed="rId3">
            <a:alphaModFix/>
          </a:blip>
          <a:srcRect t="29753" b="30249"/>
          <a:stretch/>
        </p:blipFill>
        <p:spPr>
          <a:xfrm>
            <a:off x="2728675" y="2"/>
            <a:ext cx="3686649" cy="1290599"/>
          </a:xfrm>
          <a:prstGeom prst="rect">
            <a:avLst/>
          </a:prstGeom>
          <a:noFill/>
          <a:ln>
            <a:noFill/>
          </a:ln>
        </p:spPr>
      </p:pic>
      <p:sp>
        <p:nvSpPr>
          <p:cNvPr id="2" name="Google Shape;151;p27">
            <a:extLst>
              <a:ext uri="{FF2B5EF4-FFF2-40B4-BE49-F238E27FC236}">
                <a16:creationId xmlns:a16="http://schemas.microsoft.com/office/drawing/2014/main" id="{1EE4DAB3-4E51-8A9D-0208-485A88C77997}"/>
              </a:ext>
            </a:extLst>
          </p:cNvPr>
          <p:cNvSpPr txBox="1"/>
          <p:nvPr/>
        </p:nvSpPr>
        <p:spPr>
          <a:xfrm>
            <a:off x="394504" y="2249580"/>
            <a:ext cx="8354842" cy="2111347"/>
          </a:xfrm>
          <a:prstGeom prst="rect">
            <a:avLst/>
          </a:prstGeom>
          <a:noFill/>
          <a:ln>
            <a:noFill/>
          </a:ln>
        </p:spPr>
        <p:txBody>
          <a:bodyPr spcFirstLastPara="1" wrap="square" lIns="0" tIns="0" rIns="0" bIns="0" anchor="t" anchorCtr="0">
            <a:spAutoFit/>
          </a:bodyPr>
          <a:lstStyle/>
          <a:p>
            <a:pPr marL="0" marR="0" lvl="0" indent="0" rtl="0">
              <a:lnSpc>
                <a:spcPct val="140000"/>
              </a:lnSpc>
              <a:spcBef>
                <a:spcPts val="0"/>
              </a:spcBef>
              <a:spcAft>
                <a:spcPts val="0"/>
              </a:spcAft>
              <a:buNone/>
            </a:pPr>
            <a:r>
              <a:rPr lang="en-US" i="0" u="none" strike="noStrike" cap="none" dirty="0">
                <a:solidFill>
                  <a:schemeClr val="tx1"/>
                </a:solidFill>
                <a:latin typeface="Montserrat"/>
                <a:ea typeface="Montserrat"/>
                <a:cs typeface="Montserrat"/>
                <a:sym typeface="Montserrat"/>
              </a:rPr>
              <a:t>Our project is groundbreaking, as we discovered there are no existing players in this field. We solve many problems for both businesses and individuals, with powerful analysis that reduces manual labor and provides sentimental insight. Our technology allows companies to track progress and analyze communication patterns effortlessly. For individuals, we offer a deeper understanding of emotions behind their chat partner's words. Our project has the potential to revolutionize communication and business processes, with no competitors in the field. Join us on this journey to change the way we interact with each other.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p:nvPr/>
        </p:nvSpPr>
        <p:spPr>
          <a:xfrm>
            <a:off x="1497000" y="1431225"/>
            <a:ext cx="6150000" cy="2772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1800" b="1">
                <a:solidFill>
                  <a:srgbClr val="EC38BC"/>
                </a:solidFill>
                <a:latin typeface="Montserrat"/>
                <a:ea typeface="Montserrat"/>
                <a:cs typeface="Montserrat"/>
                <a:sym typeface="Montserrat"/>
              </a:rPr>
              <a:t>Proposed Solution and Use Case</a:t>
            </a:r>
            <a:endParaRPr sz="1800" b="1" i="0" u="none" strike="noStrike" cap="none">
              <a:solidFill>
                <a:srgbClr val="EC38BC"/>
              </a:solidFill>
              <a:latin typeface="Montserrat"/>
              <a:ea typeface="Montserrat"/>
              <a:cs typeface="Montserrat"/>
              <a:sym typeface="Montserrat"/>
            </a:endParaRPr>
          </a:p>
        </p:txBody>
      </p:sp>
      <p:sp>
        <p:nvSpPr>
          <p:cNvPr id="159" name="Google Shape;159;p28"/>
          <p:cNvSpPr/>
          <p:nvPr/>
        </p:nvSpPr>
        <p:spPr>
          <a:xfrm>
            <a:off x="2013" y="15948"/>
            <a:ext cx="9139971" cy="1274660"/>
          </a:xfrm>
          <a:custGeom>
            <a:avLst/>
            <a:gdLst/>
            <a:ahLst/>
            <a:cxnLst/>
            <a:rect l="l" t="t" r="r" b="b"/>
            <a:pathLst>
              <a:path w="6671512" h="1208209" extrusionOk="0">
                <a:moveTo>
                  <a:pt x="0" y="0"/>
                </a:moveTo>
                <a:lnTo>
                  <a:pt x="6671512" y="0"/>
                </a:lnTo>
                <a:lnTo>
                  <a:pt x="6671512" y="1208209"/>
                </a:lnTo>
                <a:lnTo>
                  <a:pt x="0" y="1208209"/>
                </a:lnTo>
                <a:close/>
              </a:path>
            </a:pathLst>
          </a:custGeom>
          <a:solidFill>
            <a:schemeClr val="dk1"/>
          </a:solidFill>
          <a:ln>
            <a:noFill/>
          </a:ln>
        </p:spPr>
      </p:sp>
      <p:pic>
        <p:nvPicPr>
          <p:cNvPr id="160" name="Google Shape;160;p28"/>
          <p:cNvPicPr preferRelativeResize="0"/>
          <p:nvPr/>
        </p:nvPicPr>
        <p:blipFill rotWithShape="1">
          <a:blip r:embed="rId3">
            <a:alphaModFix/>
          </a:blip>
          <a:srcRect t="29753" b="30249"/>
          <a:stretch/>
        </p:blipFill>
        <p:spPr>
          <a:xfrm>
            <a:off x="2728675" y="2"/>
            <a:ext cx="3686649" cy="1290599"/>
          </a:xfrm>
          <a:prstGeom prst="rect">
            <a:avLst/>
          </a:prstGeom>
          <a:noFill/>
          <a:ln>
            <a:noFill/>
          </a:ln>
        </p:spPr>
      </p:pic>
      <p:sp>
        <p:nvSpPr>
          <p:cNvPr id="6" name="Google Shape;151;p27">
            <a:extLst>
              <a:ext uri="{FF2B5EF4-FFF2-40B4-BE49-F238E27FC236}">
                <a16:creationId xmlns:a16="http://schemas.microsoft.com/office/drawing/2014/main" id="{1D77BA77-C4F8-58F2-88FA-9ACEFBCFD54C}"/>
              </a:ext>
            </a:extLst>
          </p:cNvPr>
          <p:cNvSpPr txBox="1"/>
          <p:nvPr/>
        </p:nvSpPr>
        <p:spPr>
          <a:xfrm>
            <a:off x="394577" y="1926971"/>
            <a:ext cx="8354842" cy="3016210"/>
          </a:xfrm>
          <a:prstGeom prst="rect">
            <a:avLst/>
          </a:prstGeom>
          <a:noFill/>
          <a:ln>
            <a:noFill/>
          </a:ln>
        </p:spPr>
        <p:txBody>
          <a:bodyPr spcFirstLastPara="1" wrap="square" lIns="0" tIns="0" rIns="0" bIns="0" anchor="t" anchorCtr="0">
            <a:spAutoFit/>
          </a:bodyPr>
          <a:lstStyle/>
          <a:p>
            <a:pPr marL="0" marR="0" lvl="0" indent="0" rtl="0">
              <a:lnSpc>
                <a:spcPct val="140000"/>
              </a:lnSpc>
              <a:spcBef>
                <a:spcPts val="0"/>
              </a:spcBef>
              <a:spcAft>
                <a:spcPts val="0"/>
              </a:spcAft>
              <a:buNone/>
            </a:pPr>
            <a:r>
              <a:rPr lang="en-US" i="0" u="none" strike="noStrike" cap="none" dirty="0" err="1">
                <a:solidFill>
                  <a:schemeClr val="tx1"/>
                </a:solidFill>
                <a:latin typeface="Montserrat"/>
                <a:ea typeface="Montserrat"/>
                <a:cs typeface="Montserrat"/>
                <a:sym typeface="Montserrat"/>
              </a:rPr>
              <a:t>Wabra</a:t>
            </a:r>
            <a:r>
              <a:rPr lang="en-US" i="0" u="none" strike="noStrike" cap="none" dirty="0">
                <a:solidFill>
                  <a:schemeClr val="tx1"/>
                </a:solidFill>
                <a:latin typeface="Montserrat"/>
                <a:ea typeface="Montserrat"/>
                <a:cs typeface="Montserrat"/>
                <a:sym typeface="Montserrat"/>
              </a:rPr>
              <a:t> Chat Analyzer unlocks hidden insights in your conversations. Our advanced technology provides true sentiment and analytical data for both businesses and individuals. Make data-driven decisions and gain a deeper understanding of communication patterns. Our solution identifies areas for improvement and celebrates successes. For individuals, gain insights into personal relationships. At </a:t>
            </a:r>
            <a:r>
              <a:rPr lang="en-US" i="0" u="none" strike="noStrike" cap="none" dirty="0" err="1">
                <a:solidFill>
                  <a:schemeClr val="tx1"/>
                </a:solidFill>
                <a:latin typeface="Montserrat"/>
                <a:ea typeface="Montserrat"/>
                <a:cs typeface="Montserrat"/>
                <a:sym typeface="Montserrat"/>
              </a:rPr>
              <a:t>Wabra</a:t>
            </a:r>
            <a:r>
              <a:rPr lang="en-US" i="0" u="none" strike="noStrike" cap="none" dirty="0">
                <a:solidFill>
                  <a:schemeClr val="tx1"/>
                </a:solidFill>
                <a:latin typeface="Montserrat"/>
                <a:ea typeface="Montserrat"/>
                <a:cs typeface="Montserrat"/>
                <a:sym typeface="Montserrat"/>
              </a:rPr>
              <a:t>, we believe every conversation holds potential for growth. Join us on this journey to revolutionize communication and discover the limitless potential of chat analysis.</a:t>
            </a:r>
            <a:br>
              <a:rPr lang="en-US" i="0" u="none" strike="noStrike" cap="none" dirty="0">
                <a:solidFill>
                  <a:schemeClr val="tx1"/>
                </a:solidFill>
                <a:latin typeface="Montserrat"/>
                <a:ea typeface="Montserrat"/>
                <a:cs typeface="Montserrat"/>
                <a:sym typeface="Montserrat"/>
              </a:rPr>
            </a:br>
            <a:r>
              <a:rPr lang="en-US" b="1" i="0" u="none" strike="noStrike" cap="none" dirty="0">
                <a:solidFill>
                  <a:srgbClr val="EC38BC"/>
                </a:solidFill>
                <a:latin typeface="Montserrat"/>
                <a:ea typeface="Montserrat"/>
                <a:cs typeface="Montserrat"/>
                <a:sym typeface="Montserrat"/>
              </a:rPr>
              <a:t>Use Case:</a:t>
            </a:r>
            <a:r>
              <a:rPr lang="en-US" i="0" u="none" strike="noStrike" cap="none" dirty="0">
                <a:solidFill>
                  <a:srgbClr val="EC38BC"/>
                </a:solidFill>
                <a:latin typeface="Montserrat"/>
                <a:ea typeface="Montserrat"/>
                <a:cs typeface="Montserrat"/>
                <a:sym typeface="Montserrat"/>
              </a:rPr>
              <a:t> </a:t>
            </a:r>
            <a:r>
              <a:rPr lang="en-US" i="0" u="none" strike="noStrike" cap="none" dirty="0">
                <a:solidFill>
                  <a:schemeClr val="tx1"/>
                </a:solidFill>
                <a:latin typeface="Montserrat"/>
                <a:ea typeface="Montserrat"/>
                <a:cs typeface="Montserrat"/>
                <a:sym typeface="Montserrat"/>
              </a:rPr>
              <a:t>Can be used by businesses for reducing manual labor of analyzing chats. Used in finding out the non-working </a:t>
            </a:r>
            <a:r>
              <a:rPr lang="en-US" dirty="0">
                <a:solidFill>
                  <a:schemeClr val="tx1"/>
                </a:solidFill>
                <a:latin typeface="Montserrat"/>
                <a:ea typeface="Montserrat"/>
                <a:cs typeface="Montserrat"/>
                <a:sym typeface="Montserrat"/>
              </a:rPr>
              <a:t>e</a:t>
            </a:r>
            <a:r>
              <a:rPr lang="en-US" i="0" u="none" strike="noStrike" cap="none" dirty="0">
                <a:solidFill>
                  <a:schemeClr val="tx1"/>
                </a:solidFill>
                <a:latin typeface="Montserrat"/>
                <a:ea typeface="Montserrat"/>
                <a:cs typeface="Montserrat"/>
                <a:sym typeface="Montserrat"/>
              </a:rPr>
              <a:t>mployees. Used by individuals for finding feelings of their chat partner.</a:t>
            </a:r>
            <a:endParaRPr lang="en-US" b="1" i="0" u="none" strike="noStrike" cap="none" dirty="0">
              <a:solidFill>
                <a:schemeClr val="tx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p:nvPr/>
        </p:nvSpPr>
        <p:spPr>
          <a:xfrm>
            <a:off x="4569619" y="2490311"/>
            <a:ext cx="4763" cy="14859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sp>
        <p:nvSpPr>
          <p:cNvPr id="166" name="Google Shape;166;p29"/>
          <p:cNvSpPr txBox="1"/>
          <p:nvPr/>
        </p:nvSpPr>
        <p:spPr>
          <a:xfrm>
            <a:off x="0" y="1429625"/>
            <a:ext cx="9144000" cy="2772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1800" b="1" dirty="0">
                <a:solidFill>
                  <a:srgbClr val="EC38BC"/>
                </a:solidFill>
                <a:latin typeface="Montserrat"/>
                <a:ea typeface="Montserrat"/>
                <a:cs typeface="Montserrat"/>
                <a:sym typeface="Montserrat"/>
              </a:rPr>
              <a:t>D</a:t>
            </a:r>
            <a:r>
              <a:rPr lang="en-GB" sz="1800" b="1" i="0" u="none" strike="noStrike" cap="none" dirty="0">
                <a:solidFill>
                  <a:srgbClr val="EC38BC"/>
                </a:solidFill>
                <a:latin typeface="Montserrat"/>
                <a:ea typeface="Montserrat"/>
                <a:cs typeface="Montserrat"/>
                <a:sym typeface="Montserrat"/>
              </a:rPr>
              <a:t>etails about your approach</a:t>
            </a:r>
            <a:r>
              <a:rPr lang="en-GB" sz="1800" b="1" dirty="0">
                <a:solidFill>
                  <a:srgbClr val="EC38BC"/>
                </a:solidFill>
                <a:latin typeface="Montserrat"/>
                <a:ea typeface="Montserrat"/>
                <a:cs typeface="Montserrat"/>
                <a:sym typeface="Montserrat"/>
              </a:rPr>
              <a:t> / F</a:t>
            </a:r>
            <a:r>
              <a:rPr lang="en-GB" sz="1800" b="1" i="0" u="none" strike="noStrike" cap="none" dirty="0">
                <a:solidFill>
                  <a:srgbClr val="EC38BC"/>
                </a:solidFill>
                <a:latin typeface="Montserrat"/>
                <a:ea typeface="Montserrat"/>
                <a:cs typeface="Montserrat"/>
                <a:sym typeface="Montserrat"/>
              </a:rPr>
              <a:t>low of development</a:t>
            </a:r>
            <a:r>
              <a:rPr lang="en-GB" sz="1800" b="1" dirty="0">
                <a:solidFill>
                  <a:srgbClr val="EC38BC"/>
                </a:solidFill>
                <a:latin typeface="Montserrat"/>
                <a:ea typeface="Montserrat"/>
                <a:cs typeface="Montserrat"/>
                <a:sym typeface="Montserrat"/>
              </a:rPr>
              <a:t> / T</a:t>
            </a:r>
            <a:r>
              <a:rPr lang="en-GB" sz="1800" b="1" i="0" u="none" strike="noStrike" cap="none" dirty="0">
                <a:solidFill>
                  <a:srgbClr val="EC38BC"/>
                </a:solidFill>
                <a:latin typeface="Montserrat"/>
                <a:ea typeface="Montserrat"/>
                <a:cs typeface="Montserrat"/>
                <a:sym typeface="Montserrat"/>
              </a:rPr>
              <a:t>ech-stack</a:t>
            </a:r>
            <a:endParaRPr sz="1800" b="1" i="0" u="none" strike="noStrike" cap="none" dirty="0">
              <a:solidFill>
                <a:srgbClr val="EC38BC"/>
              </a:solidFill>
              <a:latin typeface="Montserrat"/>
              <a:ea typeface="Montserrat"/>
              <a:cs typeface="Montserrat"/>
              <a:sym typeface="Montserrat"/>
            </a:endParaRPr>
          </a:p>
        </p:txBody>
      </p:sp>
      <p:sp>
        <p:nvSpPr>
          <p:cNvPr id="167" name="Google Shape;167;p29"/>
          <p:cNvSpPr/>
          <p:nvPr/>
        </p:nvSpPr>
        <p:spPr>
          <a:xfrm>
            <a:off x="2013" y="15948"/>
            <a:ext cx="9139971" cy="1274660"/>
          </a:xfrm>
          <a:custGeom>
            <a:avLst/>
            <a:gdLst/>
            <a:ahLst/>
            <a:cxnLst/>
            <a:rect l="l" t="t" r="r" b="b"/>
            <a:pathLst>
              <a:path w="6671512" h="1208209" extrusionOk="0">
                <a:moveTo>
                  <a:pt x="0" y="0"/>
                </a:moveTo>
                <a:lnTo>
                  <a:pt x="6671512" y="0"/>
                </a:lnTo>
                <a:lnTo>
                  <a:pt x="6671512" y="1208209"/>
                </a:lnTo>
                <a:lnTo>
                  <a:pt x="0" y="1208209"/>
                </a:lnTo>
                <a:close/>
              </a:path>
            </a:pathLst>
          </a:custGeom>
          <a:solidFill>
            <a:schemeClr val="dk1"/>
          </a:solidFill>
          <a:ln>
            <a:noFill/>
          </a:ln>
        </p:spPr>
      </p:sp>
      <p:pic>
        <p:nvPicPr>
          <p:cNvPr id="168" name="Google Shape;168;p29"/>
          <p:cNvPicPr preferRelativeResize="0"/>
          <p:nvPr/>
        </p:nvPicPr>
        <p:blipFill rotWithShape="1">
          <a:blip r:embed="rId3">
            <a:alphaModFix/>
          </a:blip>
          <a:srcRect t="29753" b="30249"/>
          <a:stretch/>
        </p:blipFill>
        <p:spPr>
          <a:xfrm>
            <a:off x="2728675" y="2"/>
            <a:ext cx="3686649" cy="1290599"/>
          </a:xfrm>
          <a:prstGeom prst="rect">
            <a:avLst/>
          </a:prstGeom>
          <a:noFill/>
          <a:ln>
            <a:noFill/>
          </a:ln>
        </p:spPr>
      </p:pic>
      <p:sp>
        <p:nvSpPr>
          <p:cNvPr id="2" name="Google Shape;151;p27">
            <a:extLst>
              <a:ext uri="{FF2B5EF4-FFF2-40B4-BE49-F238E27FC236}">
                <a16:creationId xmlns:a16="http://schemas.microsoft.com/office/drawing/2014/main" id="{1ED74108-291E-1C9F-4B07-D15155373367}"/>
              </a:ext>
            </a:extLst>
          </p:cNvPr>
          <p:cNvSpPr txBox="1"/>
          <p:nvPr/>
        </p:nvSpPr>
        <p:spPr>
          <a:xfrm>
            <a:off x="394504" y="2249580"/>
            <a:ext cx="8354842" cy="2111347"/>
          </a:xfrm>
          <a:prstGeom prst="rect">
            <a:avLst/>
          </a:prstGeom>
          <a:noFill/>
          <a:ln>
            <a:noFill/>
          </a:ln>
        </p:spPr>
        <p:txBody>
          <a:bodyPr spcFirstLastPara="1" wrap="square" lIns="0" tIns="0" rIns="0" bIns="0" anchor="t" anchorCtr="0">
            <a:spAutoFit/>
          </a:bodyPr>
          <a:lstStyle/>
          <a:p>
            <a:pPr marL="0" marR="0" lvl="0" indent="0" rtl="0">
              <a:lnSpc>
                <a:spcPct val="140000"/>
              </a:lnSpc>
              <a:spcBef>
                <a:spcPts val="0"/>
              </a:spcBef>
              <a:spcAft>
                <a:spcPts val="0"/>
              </a:spcAft>
              <a:buNone/>
            </a:pPr>
            <a:r>
              <a:rPr lang="en-US" b="1" i="0" u="none" strike="noStrike" cap="none" dirty="0">
                <a:solidFill>
                  <a:srgbClr val="EC38BC"/>
                </a:solidFill>
                <a:latin typeface="Montserrat"/>
                <a:ea typeface="Montserrat"/>
                <a:cs typeface="Montserrat"/>
                <a:sym typeface="Montserrat"/>
              </a:rPr>
              <a:t>Tech-stack:</a:t>
            </a:r>
            <a:r>
              <a:rPr lang="en-US" i="0" u="none" strike="noStrike" cap="none" dirty="0">
                <a:solidFill>
                  <a:schemeClr val="tx1"/>
                </a:solidFill>
                <a:latin typeface="Montserrat"/>
                <a:ea typeface="Montserrat"/>
                <a:cs typeface="Montserrat"/>
                <a:sym typeface="Montserrat"/>
              </a:rPr>
              <a:t> Machine Learning, Artificial Intelligence, Sentimental Analysis, Data </a:t>
            </a:r>
            <a:r>
              <a:rPr lang="en-US" i="0" u="none" strike="noStrike" cap="none" dirty="0" err="1">
                <a:solidFill>
                  <a:schemeClr val="tx1"/>
                </a:solidFill>
                <a:latin typeface="Montserrat"/>
                <a:ea typeface="Montserrat"/>
                <a:cs typeface="Montserrat"/>
                <a:sym typeface="Montserrat"/>
              </a:rPr>
              <a:t>Visualisation</a:t>
            </a:r>
            <a:r>
              <a:rPr lang="en-US" i="0" u="none" strike="noStrike" cap="none" dirty="0">
                <a:solidFill>
                  <a:schemeClr val="tx1"/>
                </a:solidFill>
                <a:latin typeface="Montserrat"/>
                <a:ea typeface="Montserrat"/>
                <a:cs typeface="Montserrat"/>
                <a:sym typeface="Montserrat"/>
              </a:rPr>
              <a:t>, Web Scraping, </a:t>
            </a:r>
            <a:r>
              <a:rPr lang="en-US" i="0" u="none" strike="noStrike" cap="none" dirty="0" err="1">
                <a:solidFill>
                  <a:schemeClr val="tx1"/>
                </a:solidFill>
                <a:latin typeface="Montserrat"/>
                <a:ea typeface="Montserrat"/>
                <a:cs typeface="Montserrat"/>
                <a:sym typeface="Montserrat"/>
              </a:rPr>
              <a:t>Streamlit</a:t>
            </a:r>
            <a:r>
              <a:rPr lang="en-US" i="0" u="none" strike="noStrike" cap="none" dirty="0">
                <a:solidFill>
                  <a:schemeClr val="tx1"/>
                </a:solidFill>
                <a:latin typeface="Montserrat"/>
                <a:ea typeface="Montserrat"/>
                <a:cs typeface="Montserrat"/>
                <a:sym typeface="Montserrat"/>
              </a:rPr>
              <a:t>, Python</a:t>
            </a:r>
          </a:p>
          <a:p>
            <a:pPr marL="0" marR="0" lvl="0" indent="0" rtl="0">
              <a:lnSpc>
                <a:spcPct val="140000"/>
              </a:lnSpc>
              <a:spcBef>
                <a:spcPts val="0"/>
              </a:spcBef>
              <a:spcAft>
                <a:spcPts val="0"/>
              </a:spcAft>
              <a:buNone/>
            </a:pPr>
            <a:r>
              <a:rPr lang="en-US" b="1" dirty="0">
                <a:solidFill>
                  <a:srgbClr val="EC38BC"/>
                </a:solidFill>
                <a:latin typeface="Montserrat"/>
                <a:ea typeface="Montserrat"/>
                <a:cs typeface="Montserrat"/>
                <a:sym typeface="Montserrat"/>
              </a:rPr>
              <a:t>Features: </a:t>
            </a:r>
            <a:r>
              <a:rPr lang="en-US" i="0" u="none" strike="noStrike" cap="none" dirty="0">
                <a:solidFill>
                  <a:schemeClr val="tx1"/>
                </a:solidFill>
                <a:latin typeface="Montserrat"/>
                <a:ea typeface="Montserrat"/>
                <a:cs typeface="Montserrat"/>
                <a:sym typeface="Montserrat"/>
              </a:rPr>
              <a:t>Total Messages Sent, Media and Link Shared, Most Busy Users, Most Common Word Cloud, Most Common Words, Emoji Analysis, Daily Timeline, Monthly Timeline, Activity Map, Most Busy Month, Most Busy Day, Weekly Activity Map + Heatmap, Sentimental Analysis</a:t>
            </a:r>
          </a:p>
          <a:p>
            <a:pPr marL="0" marR="0" lvl="0" indent="0" rtl="0">
              <a:lnSpc>
                <a:spcPct val="140000"/>
              </a:lnSpc>
              <a:spcBef>
                <a:spcPts val="0"/>
              </a:spcBef>
              <a:spcAft>
                <a:spcPts val="0"/>
              </a:spcAft>
              <a:buNone/>
            </a:pPr>
            <a:r>
              <a:rPr lang="en-US" b="1" i="0" u="none" strike="noStrike" cap="none" dirty="0">
                <a:solidFill>
                  <a:srgbClr val="EC38BC"/>
                </a:solidFill>
                <a:latin typeface="Montserrat"/>
                <a:ea typeface="Montserrat"/>
                <a:cs typeface="Montserrat"/>
                <a:sym typeface="Montserrat"/>
              </a:rPr>
              <a:t>Approach: </a:t>
            </a:r>
            <a:r>
              <a:rPr lang="en-US" i="0" u="none" strike="noStrike" cap="none" dirty="0">
                <a:solidFill>
                  <a:schemeClr val="tx1"/>
                </a:solidFill>
                <a:latin typeface="Montserrat"/>
                <a:ea typeface="Montserrat"/>
                <a:cs typeface="Montserrat"/>
                <a:sym typeface="Montserrat"/>
              </a:rPr>
              <a:t>We used Natural Language Processing (NLP) for creating th</a:t>
            </a:r>
            <a:r>
              <a:rPr lang="en-US" dirty="0">
                <a:solidFill>
                  <a:schemeClr val="tx1"/>
                </a:solidFill>
                <a:latin typeface="Montserrat"/>
                <a:ea typeface="Montserrat"/>
                <a:cs typeface="Montserrat"/>
                <a:sym typeface="Montserrat"/>
              </a:rPr>
              <a:t>e ‘</a:t>
            </a:r>
            <a:r>
              <a:rPr lang="en-US" dirty="0" err="1">
                <a:solidFill>
                  <a:schemeClr val="tx1"/>
                </a:solidFill>
                <a:latin typeface="Montserrat"/>
                <a:ea typeface="Montserrat"/>
                <a:cs typeface="Montserrat"/>
                <a:sym typeface="Montserrat"/>
              </a:rPr>
              <a:t>Wabra</a:t>
            </a:r>
            <a:r>
              <a:rPr lang="en-US" dirty="0">
                <a:solidFill>
                  <a:schemeClr val="tx1"/>
                </a:solidFill>
                <a:latin typeface="Montserrat"/>
                <a:ea typeface="Montserrat"/>
                <a:cs typeface="Montserrat"/>
                <a:sym typeface="Montserrat"/>
              </a:rPr>
              <a:t> Chat Analyzer’.</a:t>
            </a:r>
            <a:endParaRPr lang="en-US" i="0" u="none" strike="noStrike" cap="none" dirty="0">
              <a:solidFill>
                <a:schemeClr val="tx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p:nvPr/>
        </p:nvSpPr>
        <p:spPr>
          <a:xfrm>
            <a:off x="2013" y="15948"/>
            <a:ext cx="9139971" cy="1274660"/>
          </a:xfrm>
          <a:custGeom>
            <a:avLst/>
            <a:gdLst/>
            <a:ahLst/>
            <a:cxnLst/>
            <a:rect l="l" t="t" r="r" b="b"/>
            <a:pathLst>
              <a:path w="6671512" h="1208209" extrusionOk="0">
                <a:moveTo>
                  <a:pt x="0" y="0"/>
                </a:moveTo>
                <a:lnTo>
                  <a:pt x="6671512" y="0"/>
                </a:lnTo>
                <a:lnTo>
                  <a:pt x="6671512" y="1208209"/>
                </a:lnTo>
                <a:lnTo>
                  <a:pt x="0" y="1208209"/>
                </a:lnTo>
                <a:close/>
              </a:path>
            </a:pathLst>
          </a:custGeom>
          <a:solidFill>
            <a:schemeClr val="dk1"/>
          </a:solidFill>
          <a:ln>
            <a:noFill/>
          </a:ln>
        </p:spPr>
      </p:sp>
      <p:pic>
        <p:nvPicPr>
          <p:cNvPr id="174" name="Google Shape;174;p30"/>
          <p:cNvPicPr preferRelativeResize="0"/>
          <p:nvPr/>
        </p:nvPicPr>
        <p:blipFill rotWithShape="1">
          <a:blip r:embed="rId3">
            <a:alphaModFix/>
          </a:blip>
          <a:srcRect t="29753" b="30249"/>
          <a:stretch/>
        </p:blipFill>
        <p:spPr>
          <a:xfrm>
            <a:off x="2728675" y="2"/>
            <a:ext cx="3686649" cy="1290599"/>
          </a:xfrm>
          <a:prstGeom prst="rect">
            <a:avLst/>
          </a:prstGeom>
          <a:noFill/>
          <a:ln>
            <a:noFill/>
          </a:ln>
        </p:spPr>
      </p:pic>
      <p:sp>
        <p:nvSpPr>
          <p:cNvPr id="175" name="Google Shape;175;p30"/>
          <p:cNvSpPr txBox="1"/>
          <p:nvPr/>
        </p:nvSpPr>
        <p:spPr>
          <a:xfrm>
            <a:off x="0" y="1290600"/>
            <a:ext cx="9144000" cy="461700"/>
          </a:xfrm>
          <a:prstGeom prst="rect">
            <a:avLst/>
          </a:prstGeom>
          <a:noFill/>
          <a:ln>
            <a:noFill/>
          </a:ln>
        </p:spPr>
        <p:txBody>
          <a:bodyPr spcFirstLastPara="1" wrap="square" lIns="91425" tIns="91425" rIns="91425" bIns="91425" anchor="t" anchorCtr="0">
            <a:spAutoFit/>
          </a:bodyPr>
          <a:lstStyle/>
          <a:p>
            <a:pPr marL="0" lvl="0" indent="0" algn="ctr" rtl="0">
              <a:lnSpc>
                <a:spcPct val="140000"/>
              </a:lnSpc>
              <a:spcBef>
                <a:spcPts val="0"/>
              </a:spcBef>
              <a:spcAft>
                <a:spcPts val="0"/>
              </a:spcAft>
              <a:buNone/>
            </a:pPr>
            <a:r>
              <a:rPr lang="en-GB" sz="1800" b="1" dirty="0">
                <a:solidFill>
                  <a:srgbClr val="EC38BC"/>
                </a:solidFill>
                <a:latin typeface="Montserrat"/>
                <a:ea typeface="Montserrat"/>
                <a:cs typeface="Montserrat"/>
                <a:sym typeface="Montserrat"/>
              </a:rPr>
              <a:t>USP and Scalability of Solution</a:t>
            </a:r>
            <a:endParaRPr sz="1800" b="1" dirty="0">
              <a:solidFill>
                <a:srgbClr val="EC38BC"/>
              </a:solidFill>
              <a:latin typeface="Montserrat"/>
              <a:ea typeface="Montserrat"/>
              <a:cs typeface="Montserrat"/>
              <a:sym typeface="Montserrat"/>
            </a:endParaRPr>
          </a:p>
        </p:txBody>
      </p:sp>
      <p:sp>
        <p:nvSpPr>
          <p:cNvPr id="2" name="Google Shape;151;p27">
            <a:extLst>
              <a:ext uri="{FF2B5EF4-FFF2-40B4-BE49-F238E27FC236}">
                <a16:creationId xmlns:a16="http://schemas.microsoft.com/office/drawing/2014/main" id="{9B242887-9694-D69F-673C-28AFAA4E49E5}"/>
              </a:ext>
            </a:extLst>
          </p:cNvPr>
          <p:cNvSpPr txBox="1"/>
          <p:nvPr/>
        </p:nvSpPr>
        <p:spPr>
          <a:xfrm>
            <a:off x="394577" y="2184717"/>
            <a:ext cx="8354842" cy="2412968"/>
          </a:xfrm>
          <a:prstGeom prst="rect">
            <a:avLst/>
          </a:prstGeom>
          <a:noFill/>
          <a:ln>
            <a:noFill/>
          </a:ln>
        </p:spPr>
        <p:txBody>
          <a:bodyPr spcFirstLastPara="1" wrap="square" lIns="0" tIns="0" rIns="0" bIns="0" anchor="t" anchorCtr="0">
            <a:spAutoFit/>
          </a:bodyPr>
          <a:lstStyle/>
          <a:p>
            <a:pPr marL="0" marR="0" lvl="0" indent="0" rtl="0">
              <a:lnSpc>
                <a:spcPct val="140000"/>
              </a:lnSpc>
              <a:spcBef>
                <a:spcPts val="0"/>
              </a:spcBef>
              <a:spcAft>
                <a:spcPts val="0"/>
              </a:spcAft>
              <a:buNone/>
            </a:pPr>
            <a:r>
              <a:rPr lang="en-US" i="0" u="none" strike="noStrike" cap="none" dirty="0">
                <a:solidFill>
                  <a:schemeClr val="tx1"/>
                </a:solidFill>
                <a:latin typeface="Montserrat"/>
                <a:ea typeface="Montserrat"/>
                <a:cs typeface="Montserrat"/>
                <a:sym typeface="Montserrat"/>
              </a:rPr>
              <a:t>Introducing our solution with a unique set of USPs that set us apart from the competition. Our first mover advantage gives us a head start in developing cutting-edge technology in the field of chat analysis. Our advanced analytical analysis enables businesses to make data-driven decisions by gaining a deeper understanding of their team's communication patterns. Also, our advanced sentimental analysis provides a whole new level of understanding to personal relationships by deciphering the true emotions behind conversations. Together, these USPs make our solution truly groundbreaking, and we are excited to continue pushing the boundaries of what is possible in chat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p:nvPr/>
        </p:nvSpPr>
        <p:spPr>
          <a:xfrm>
            <a:off x="2013" y="15948"/>
            <a:ext cx="9139971" cy="1274660"/>
          </a:xfrm>
          <a:custGeom>
            <a:avLst/>
            <a:gdLst/>
            <a:ahLst/>
            <a:cxnLst/>
            <a:rect l="l" t="t" r="r" b="b"/>
            <a:pathLst>
              <a:path w="6671512" h="1208209" extrusionOk="0">
                <a:moveTo>
                  <a:pt x="0" y="0"/>
                </a:moveTo>
                <a:lnTo>
                  <a:pt x="6671512" y="0"/>
                </a:lnTo>
                <a:lnTo>
                  <a:pt x="6671512" y="1208209"/>
                </a:lnTo>
                <a:lnTo>
                  <a:pt x="0" y="1208209"/>
                </a:lnTo>
                <a:close/>
              </a:path>
            </a:pathLst>
          </a:custGeom>
          <a:solidFill>
            <a:schemeClr val="dk1"/>
          </a:solidFill>
          <a:ln>
            <a:noFill/>
          </a:ln>
        </p:spPr>
      </p:sp>
      <p:pic>
        <p:nvPicPr>
          <p:cNvPr id="181" name="Google Shape;181;p31"/>
          <p:cNvPicPr preferRelativeResize="0"/>
          <p:nvPr/>
        </p:nvPicPr>
        <p:blipFill rotWithShape="1">
          <a:blip r:embed="rId3">
            <a:alphaModFix/>
          </a:blip>
          <a:srcRect t="29753" b="30249"/>
          <a:stretch/>
        </p:blipFill>
        <p:spPr>
          <a:xfrm>
            <a:off x="2728675" y="2"/>
            <a:ext cx="3686649" cy="1290599"/>
          </a:xfrm>
          <a:prstGeom prst="rect">
            <a:avLst/>
          </a:prstGeom>
          <a:noFill/>
          <a:ln>
            <a:noFill/>
          </a:ln>
        </p:spPr>
      </p:pic>
      <p:sp>
        <p:nvSpPr>
          <p:cNvPr id="182" name="Google Shape;182;p31"/>
          <p:cNvSpPr txBox="1"/>
          <p:nvPr/>
        </p:nvSpPr>
        <p:spPr>
          <a:xfrm>
            <a:off x="-2150" y="1290600"/>
            <a:ext cx="9144000" cy="572434"/>
          </a:xfrm>
          <a:prstGeom prst="rect">
            <a:avLst/>
          </a:prstGeom>
          <a:noFill/>
          <a:ln>
            <a:noFill/>
          </a:ln>
        </p:spPr>
        <p:txBody>
          <a:bodyPr spcFirstLastPara="1" wrap="square" lIns="91425" tIns="91425" rIns="91425" bIns="91425" anchor="t" anchorCtr="0">
            <a:spAutoFit/>
          </a:bodyPr>
          <a:lstStyle/>
          <a:p>
            <a:pPr marL="0" lvl="0" indent="0" algn="ctr" rtl="0">
              <a:lnSpc>
                <a:spcPct val="140000"/>
              </a:lnSpc>
              <a:spcBef>
                <a:spcPts val="0"/>
              </a:spcBef>
              <a:spcAft>
                <a:spcPts val="0"/>
              </a:spcAft>
              <a:buNone/>
            </a:pPr>
            <a:r>
              <a:rPr lang="en-GB" sz="1800" b="1" dirty="0">
                <a:solidFill>
                  <a:srgbClr val="EC38BC"/>
                </a:solidFill>
                <a:latin typeface="Montserrat"/>
                <a:ea typeface="Montserrat"/>
                <a:cs typeface="Montserrat"/>
                <a:sym typeface="Montserrat"/>
              </a:rPr>
              <a:t>Additional Information</a:t>
            </a:r>
            <a:endParaRPr sz="1800" b="1" dirty="0">
              <a:solidFill>
                <a:srgbClr val="EC38BC"/>
              </a:solidFill>
              <a:latin typeface="Montserrat"/>
              <a:ea typeface="Montserrat"/>
              <a:cs typeface="Montserrat"/>
              <a:sym typeface="Montserrat"/>
            </a:endParaRPr>
          </a:p>
        </p:txBody>
      </p:sp>
      <p:sp>
        <p:nvSpPr>
          <p:cNvPr id="2" name="Google Shape;151;p27">
            <a:extLst>
              <a:ext uri="{FF2B5EF4-FFF2-40B4-BE49-F238E27FC236}">
                <a16:creationId xmlns:a16="http://schemas.microsoft.com/office/drawing/2014/main" id="{2B9ABB2B-1911-3231-9267-D5B76ADB7A2C}"/>
              </a:ext>
            </a:extLst>
          </p:cNvPr>
          <p:cNvSpPr txBox="1"/>
          <p:nvPr/>
        </p:nvSpPr>
        <p:spPr>
          <a:xfrm>
            <a:off x="394504" y="2249580"/>
            <a:ext cx="8354842" cy="1938992"/>
          </a:xfrm>
          <a:prstGeom prst="rect">
            <a:avLst/>
          </a:prstGeom>
          <a:noFill/>
          <a:ln>
            <a:noFill/>
          </a:ln>
        </p:spPr>
        <p:txBody>
          <a:bodyPr spcFirstLastPara="1" wrap="square" lIns="0" tIns="0" rIns="0" bIns="0" anchor="t" anchorCtr="0">
            <a:spAutoFit/>
          </a:bodyPr>
          <a:lstStyle/>
          <a:p>
            <a:pPr marL="0" marR="0" lvl="0" indent="0" rtl="0">
              <a:lnSpc>
                <a:spcPct val="140000"/>
              </a:lnSpc>
              <a:spcBef>
                <a:spcPts val="0"/>
              </a:spcBef>
              <a:spcAft>
                <a:spcPts val="0"/>
              </a:spcAft>
              <a:buNone/>
            </a:pPr>
            <a:r>
              <a:rPr lang="en-US" b="1" i="0" u="none" strike="noStrike" cap="none" dirty="0">
                <a:solidFill>
                  <a:srgbClr val="EC38BC"/>
                </a:solidFill>
                <a:latin typeface="Montserrat"/>
                <a:ea typeface="Montserrat"/>
                <a:cs typeface="Montserrat"/>
                <a:sym typeface="Montserrat"/>
              </a:rPr>
              <a:t>Achievements: </a:t>
            </a:r>
            <a:r>
              <a:rPr lang="en-US" i="0" u="none" strike="noStrike" cap="none" dirty="0">
                <a:solidFill>
                  <a:schemeClr val="tx1"/>
                </a:solidFill>
                <a:latin typeface="Montserrat"/>
                <a:ea typeface="Montserrat"/>
                <a:cs typeface="Montserrat"/>
                <a:sym typeface="Montserrat"/>
              </a:rPr>
              <a:t>Won in hackathons and </a:t>
            </a:r>
            <a:r>
              <a:rPr lang="en-US" dirty="0">
                <a:solidFill>
                  <a:schemeClr val="tx1"/>
                </a:solidFill>
                <a:latin typeface="Montserrat"/>
                <a:ea typeface="Montserrat"/>
                <a:cs typeface="Montserrat"/>
                <a:sym typeface="Montserrat"/>
              </a:rPr>
              <a:t>competitions </a:t>
            </a:r>
            <a:r>
              <a:rPr lang="en-US" i="0" u="none" strike="noStrike" cap="none" dirty="0">
                <a:solidFill>
                  <a:schemeClr val="tx1"/>
                </a:solidFill>
                <a:latin typeface="Montserrat"/>
                <a:ea typeface="Montserrat"/>
                <a:cs typeface="Montserrat"/>
                <a:sym typeface="Montserrat"/>
              </a:rPr>
              <a:t>like VIT RASVERSE, IEEE BVICAM, HACKNITR, Shark Tank LNMIT, </a:t>
            </a:r>
            <a:r>
              <a:rPr lang="en-US" i="0" u="none" strike="noStrike" cap="none" dirty="0" err="1">
                <a:solidFill>
                  <a:schemeClr val="tx1"/>
                </a:solidFill>
                <a:latin typeface="Montserrat"/>
                <a:ea typeface="Montserrat"/>
                <a:cs typeface="Montserrat"/>
                <a:sym typeface="Montserrat"/>
              </a:rPr>
              <a:t>Blockverse</a:t>
            </a:r>
            <a:r>
              <a:rPr lang="en-US" i="0" u="none" strike="noStrike" cap="none" dirty="0">
                <a:solidFill>
                  <a:schemeClr val="tx1"/>
                </a:solidFill>
                <a:latin typeface="Montserrat"/>
                <a:ea typeface="Montserrat"/>
                <a:cs typeface="Montserrat"/>
                <a:sym typeface="Montserrat"/>
              </a:rPr>
              <a:t>, </a:t>
            </a:r>
            <a:r>
              <a:rPr lang="en-US" i="0" u="none" strike="noStrike" cap="none" dirty="0" err="1">
                <a:solidFill>
                  <a:schemeClr val="tx1"/>
                </a:solidFill>
                <a:latin typeface="Montserrat"/>
                <a:ea typeface="Montserrat"/>
                <a:cs typeface="Montserrat"/>
                <a:sym typeface="Montserrat"/>
              </a:rPr>
              <a:t>Sanrachna</a:t>
            </a:r>
            <a:r>
              <a:rPr lang="en-US" dirty="0">
                <a:solidFill>
                  <a:schemeClr val="tx1"/>
                </a:solidFill>
                <a:latin typeface="Montserrat"/>
                <a:ea typeface="Montserrat"/>
                <a:cs typeface="Montserrat"/>
                <a:sym typeface="Montserrat"/>
              </a:rPr>
              <a:t>, </a:t>
            </a:r>
            <a:r>
              <a:rPr lang="en-US" i="0" u="none" strike="noStrike" cap="none" dirty="0">
                <a:solidFill>
                  <a:schemeClr val="tx1"/>
                </a:solidFill>
                <a:latin typeface="Montserrat"/>
                <a:ea typeface="Montserrat"/>
                <a:cs typeface="Montserrat"/>
                <a:sym typeface="Montserrat"/>
              </a:rPr>
              <a:t>etc.</a:t>
            </a:r>
          </a:p>
          <a:p>
            <a:pPr marL="0" marR="0" lvl="0" indent="0" rtl="0">
              <a:lnSpc>
                <a:spcPct val="140000"/>
              </a:lnSpc>
              <a:spcBef>
                <a:spcPts val="0"/>
              </a:spcBef>
              <a:spcAft>
                <a:spcPts val="0"/>
              </a:spcAft>
              <a:buNone/>
            </a:pPr>
            <a:r>
              <a:rPr lang="en-US" b="1" i="0" u="none" strike="noStrike" cap="none" dirty="0">
                <a:solidFill>
                  <a:srgbClr val="EC38BC"/>
                </a:solidFill>
                <a:latin typeface="Montserrat"/>
                <a:ea typeface="Montserrat"/>
                <a:cs typeface="Montserrat"/>
                <a:sym typeface="Montserrat"/>
              </a:rPr>
              <a:t>Video and demo:</a:t>
            </a:r>
          </a:p>
          <a:p>
            <a:pPr marL="0" marR="0" lvl="0" indent="0" algn="l" rtl="0">
              <a:spcBef>
                <a:spcPts val="0"/>
              </a:spcBef>
              <a:spcAft>
                <a:spcPts val="0"/>
              </a:spcAft>
              <a:buNone/>
            </a:pPr>
            <a:r>
              <a:rPr lang="en-US" sz="1400" u="sng" dirty="0">
                <a:solidFill>
                  <a:schemeClr val="hlink"/>
                </a:solidFill>
                <a:latin typeface="Consolas"/>
                <a:ea typeface="Consolas"/>
                <a:cs typeface="Consolas"/>
                <a:sym typeface="Consolas"/>
                <a:hlinkClick r:id="rId4"/>
              </a:rPr>
              <a:t>https://www.youtube.com/watch?v=5MU_ECucils</a:t>
            </a:r>
            <a:endParaRPr lang="en-US" dirty="0"/>
          </a:p>
          <a:p>
            <a:pPr marL="0" marR="0" lvl="0" indent="0" algn="l" rtl="0">
              <a:spcBef>
                <a:spcPts val="0"/>
              </a:spcBef>
              <a:spcAft>
                <a:spcPts val="0"/>
              </a:spcAft>
              <a:buNone/>
            </a:pPr>
            <a:r>
              <a:rPr lang="en-US" u="sng" dirty="0">
                <a:solidFill>
                  <a:schemeClr val="hlink"/>
                </a:solidFill>
                <a:hlinkClick r:id="rId5"/>
              </a:rPr>
              <a:t>https://github.com/Aruj77/Chat-Analyzer</a:t>
            </a:r>
            <a:endParaRPr lang="en-US" dirty="0"/>
          </a:p>
          <a:p>
            <a:pPr marL="0" marR="0" lvl="0" indent="0" rtl="0">
              <a:lnSpc>
                <a:spcPct val="140000"/>
              </a:lnSpc>
              <a:spcBef>
                <a:spcPts val="0"/>
              </a:spcBef>
              <a:spcAft>
                <a:spcPts val="0"/>
              </a:spcAft>
              <a:buNone/>
            </a:pPr>
            <a:endParaRPr lang="en-US" b="1" i="0" u="none" strike="noStrike" cap="none" dirty="0">
              <a:solidFill>
                <a:schemeClr val="tx1"/>
              </a:solidFill>
              <a:latin typeface="Montserrat"/>
              <a:ea typeface="Montserrat"/>
              <a:cs typeface="Montserrat"/>
              <a:sym typeface="Montserrat"/>
            </a:endParaRPr>
          </a:p>
          <a:p>
            <a:pPr marL="0" marR="0" lvl="0" indent="0" rtl="0">
              <a:lnSpc>
                <a:spcPct val="140000"/>
              </a:lnSpc>
              <a:spcBef>
                <a:spcPts val="0"/>
              </a:spcBef>
              <a:spcAft>
                <a:spcPts val="0"/>
              </a:spcAft>
              <a:buNone/>
            </a:pPr>
            <a:endParaRPr lang="en-US" b="1" i="0" u="none" strike="noStrike" cap="none" dirty="0">
              <a:solidFill>
                <a:schemeClr val="tx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541</Words>
  <Application>Microsoft Office PowerPoint</Application>
  <PresentationFormat>On-screen Show (16:9)</PresentationFormat>
  <Paragraphs>23</Paragraphs>
  <Slides>6</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Montserrat</vt:lpstr>
      <vt:lpstr>Calibri</vt:lpstr>
      <vt:lpstr>Arial</vt:lpstr>
      <vt:lpstr>Consolas</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Aruj Bansal</cp:lastModifiedBy>
  <cp:revision>1</cp:revision>
  <dcterms:modified xsi:type="dcterms:W3CDTF">2023-04-07T17:23:58Z</dcterms:modified>
</cp:coreProperties>
</file>