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Baumans"/>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NY2NL2lkUTJ9/8HInjIBYCCUg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E46C23-4E3C-4E91-AF49-BD5F880BCCD7}">
  <a:tblStyle styleId="{70E46C23-4E3C-4E91-AF49-BD5F880BCCD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Baumans-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youtube.com/watch?v=5MU_ECucils" TargetMode="External"/><Relationship Id="rId5" Type="http://schemas.openxmlformats.org/officeDocument/2006/relationships/hyperlink" Target="https://github.com/Aruj77/Chat-Analyz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lanet in space&#10;&#10;Description automatically generated with low confidence" id="85" name="Google Shape;85;p1"/>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86" name="Google Shape;86;p1"/>
          <p:cNvSpPr txBox="1"/>
          <p:nvPr/>
        </p:nvSpPr>
        <p:spPr>
          <a:xfrm>
            <a:off x="9642766" y="106016"/>
            <a:ext cx="24416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Baumans"/>
                <a:ea typeface="Baumans"/>
                <a:cs typeface="Baumans"/>
                <a:sym typeface="Baumans"/>
              </a:rPr>
              <a:t>I2C2 Hackathon</a:t>
            </a:r>
            <a:endParaRPr/>
          </a:p>
        </p:txBody>
      </p:sp>
      <p:sp>
        <p:nvSpPr>
          <p:cNvPr id="87" name="Google Shape;87;p1"/>
          <p:cNvSpPr/>
          <p:nvPr/>
        </p:nvSpPr>
        <p:spPr>
          <a:xfrm>
            <a:off x="2" y="-2566"/>
            <a:ext cx="6095998"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
          <p:cNvSpPr txBox="1"/>
          <p:nvPr/>
        </p:nvSpPr>
        <p:spPr>
          <a:xfrm>
            <a:off x="216866" y="751480"/>
            <a:ext cx="5653800" cy="11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nsolas"/>
                <a:ea typeface="Consolas"/>
                <a:cs typeface="Consolas"/>
                <a:sym typeface="Consolas"/>
              </a:rPr>
              <a:t>Wabra</a:t>
            </a:r>
            <a:br>
              <a:rPr lang="en-US" sz="3600">
                <a:solidFill>
                  <a:schemeClr val="dk1"/>
                </a:solidFill>
                <a:latin typeface="Consolas"/>
                <a:ea typeface="Consolas"/>
                <a:cs typeface="Consolas"/>
                <a:sym typeface="Consolas"/>
              </a:rPr>
            </a:br>
            <a:r>
              <a:rPr lang="en-US" sz="1900">
                <a:solidFill>
                  <a:schemeClr val="dk1"/>
                </a:solidFill>
                <a:latin typeface="Consolas"/>
                <a:ea typeface="Consolas"/>
                <a:cs typeface="Consolas"/>
                <a:sym typeface="Consolas"/>
              </a:rPr>
              <a:t>Sentimental and Analytical Chat Analysis</a:t>
            </a:r>
            <a:br>
              <a:rPr lang="en-US" sz="3600">
                <a:solidFill>
                  <a:schemeClr val="dk1"/>
                </a:solidFill>
                <a:latin typeface="Consolas"/>
                <a:ea typeface="Consolas"/>
                <a:cs typeface="Consolas"/>
                <a:sym typeface="Consolas"/>
              </a:rPr>
            </a:br>
            <a:endParaRPr/>
          </a:p>
        </p:txBody>
      </p:sp>
      <p:sp>
        <p:nvSpPr>
          <p:cNvPr id="89" name="Google Shape;89;p1"/>
          <p:cNvSpPr txBox="1"/>
          <p:nvPr/>
        </p:nvSpPr>
        <p:spPr>
          <a:xfrm>
            <a:off x="216876" y="4091700"/>
            <a:ext cx="290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Date: 15/03/2023</a:t>
            </a:r>
            <a:endParaRPr/>
          </a:p>
        </p:txBody>
      </p:sp>
      <p:sp>
        <p:nvSpPr>
          <p:cNvPr id="90" name="Google Shape;90;p1"/>
          <p:cNvSpPr txBox="1"/>
          <p:nvPr/>
        </p:nvSpPr>
        <p:spPr>
          <a:xfrm>
            <a:off x="215349" y="4668100"/>
            <a:ext cx="3405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Lead Name: Aruj Bansal</a:t>
            </a:r>
            <a:endParaRPr/>
          </a:p>
        </p:txBody>
      </p:sp>
      <p:sp>
        <p:nvSpPr>
          <p:cNvPr id="91" name="Google Shape;91;p1"/>
          <p:cNvSpPr txBox="1"/>
          <p:nvPr/>
        </p:nvSpPr>
        <p:spPr>
          <a:xfrm>
            <a:off x="213842" y="5037425"/>
            <a:ext cx="532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Lead Email: bansalaruj77@gmail.com</a:t>
            </a:r>
            <a:endParaRPr/>
          </a:p>
        </p:txBody>
      </p:sp>
      <p:sp>
        <p:nvSpPr>
          <p:cNvPr id="92" name="Google Shape;92;p1"/>
          <p:cNvSpPr txBox="1"/>
          <p:nvPr/>
        </p:nvSpPr>
        <p:spPr>
          <a:xfrm>
            <a:off x="213837" y="5406775"/>
            <a:ext cx="402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Lead Phone: 9548638618</a:t>
            </a:r>
            <a:endParaRPr/>
          </a:p>
        </p:txBody>
      </p:sp>
      <p:sp>
        <p:nvSpPr>
          <p:cNvPr id="93" name="Google Shape;93;p1"/>
          <p:cNvSpPr txBox="1"/>
          <p:nvPr/>
        </p:nvSpPr>
        <p:spPr>
          <a:xfrm>
            <a:off x="213832" y="5783950"/>
            <a:ext cx="5014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Lead College/Company: </a:t>
            </a:r>
            <a:br>
              <a:rPr lang="en-US" sz="1800">
                <a:solidFill>
                  <a:schemeClr val="dk1"/>
                </a:solidFill>
                <a:latin typeface="Consolas"/>
                <a:ea typeface="Consolas"/>
                <a:cs typeface="Consolas"/>
                <a:sym typeface="Consolas"/>
              </a:rPr>
            </a:br>
            <a:r>
              <a:rPr lang="en-US" sz="1800">
                <a:solidFill>
                  <a:schemeClr val="dk1"/>
                </a:solidFill>
                <a:latin typeface="Consolas"/>
                <a:ea typeface="Consolas"/>
                <a:cs typeface="Consolas"/>
                <a:sym typeface="Consolas"/>
              </a:rPr>
              <a:t>Ajay Kumar Garg Engineering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A planet in space&#10;&#10;Description automatically generated with low confidence" id="162" name="Google Shape;162;p10"/>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63" name="Google Shape;163;p10"/>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64" name="Google Shape;164;p10"/>
          <p:cNvSpPr txBox="1"/>
          <p:nvPr/>
        </p:nvSpPr>
        <p:spPr>
          <a:xfrm>
            <a:off x="318048" y="323182"/>
            <a:ext cx="493115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Competitive Advantage</a:t>
            </a:r>
            <a:endParaRPr/>
          </a:p>
        </p:txBody>
      </p:sp>
      <p:sp>
        <p:nvSpPr>
          <p:cNvPr id="165" name="Google Shape;165;p10"/>
          <p:cNvSpPr txBox="1"/>
          <p:nvPr/>
        </p:nvSpPr>
        <p:spPr>
          <a:xfrm>
            <a:off x="318048" y="1119989"/>
            <a:ext cx="8481300" cy="409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nsolas"/>
                <a:ea typeface="Consolas"/>
                <a:cs typeface="Consolas"/>
                <a:sym typeface="Consolas"/>
              </a:rPr>
              <a:t>Our solution isn't just innovative, it's also cost-effective - a rare combination in the world of advanced chat analysis. We are the first to offer such a comprehensive service at an affordable price, making it accessible to businesses and individuals alike. Our advanced technology allows us to provide sentimental analysis that is unmatched by any other analyzer on the market. With our unique approach, users can gain a deeper understanding of the emotions and sentiments behind their conversations. And our success has not gone unnoticed - we have secured funding to further develop and expand our solution. Join us as we continue to pave the way for a new era of affordable, advanced, and insightful chat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A planet in space&#10;&#10;Description automatically generated with low confidence" id="170" name="Google Shape;170;p11"/>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71" name="Google Shape;171;p11"/>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72" name="Google Shape;172;p11"/>
          <p:cNvSpPr txBox="1"/>
          <p:nvPr/>
        </p:nvSpPr>
        <p:spPr>
          <a:xfrm>
            <a:off x="318048" y="323182"/>
            <a:ext cx="719139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Customer Segments &amp; Market Size</a:t>
            </a:r>
            <a:endParaRPr/>
          </a:p>
        </p:txBody>
      </p:sp>
      <p:sp>
        <p:nvSpPr>
          <p:cNvPr id="173" name="Google Shape;173;p11"/>
          <p:cNvSpPr txBox="1"/>
          <p:nvPr/>
        </p:nvSpPr>
        <p:spPr>
          <a:xfrm>
            <a:off x="318048" y="1119989"/>
            <a:ext cx="8494500" cy="317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nsolas"/>
                <a:ea typeface="Consolas"/>
                <a:cs typeface="Consolas"/>
                <a:sym typeface="Consolas"/>
              </a:rPr>
              <a:t>In summary, our innovative and advanced technology has enabled us to tap into a limitless market size. Our online analysis, through an AI tool, is saving companies time and providing valuable insights into team communication. Our solution has received rave reviews for its accuracy and ease of use. Additionally, the director of our college has offered to help patent our groundbreaking technology, solidifying its potential to revolutionize communication and operations. Join us on this journey towards chat analysis transformation.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A planet in space&#10;&#10;Description automatically generated with low confidence" id="178" name="Google Shape;178;p12"/>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79" name="Google Shape;179;p12"/>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80" name="Google Shape;180;p12"/>
          <p:cNvSpPr txBox="1"/>
          <p:nvPr/>
        </p:nvSpPr>
        <p:spPr>
          <a:xfrm>
            <a:off x="318048" y="323182"/>
            <a:ext cx="1992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Features</a:t>
            </a:r>
            <a:endParaRPr/>
          </a:p>
        </p:txBody>
      </p:sp>
      <p:sp>
        <p:nvSpPr>
          <p:cNvPr id="181" name="Google Shape;181;p12"/>
          <p:cNvSpPr txBox="1"/>
          <p:nvPr/>
        </p:nvSpPr>
        <p:spPr>
          <a:xfrm>
            <a:off x="318048" y="1119989"/>
            <a:ext cx="8494500" cy="44022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Total Messages Sent</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Media and Link Shared</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Most Busy Users</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Most Common Word Cloud</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Most Common Words</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Emoji Analysis</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Daily Timeline</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Monthly Timeline</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Activity Map</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Most Busy Month</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Most Busy Day</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Weekly Activity Map + Heatmap</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Sentimental Analysis</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etc.</a:t>
            </a:r>
            <a:endParaRPr sz="2000">
              <a:solidFill>
                <a:schemeClr val="dk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A planet in space&#10;&#10;Description automatically generated with low confidence" id="186" name="Google Shape;186;p13"/>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87" name="Google Shape;187;p13"/>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88" name="Google Shape;188;p13"/>
          <p:cNvSpPr txBox="1"/>
          <p:nvPr/>
        </p:nvSpPr>
        <p:spPr>
          <a:xfrm>
            <a:off x="318048" y="323182"/>
            <a:ext cx="357501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Revenue streams</a:t>
            </a:r>
            <a:endParaRPr/>
          </a:p>
        </p:txBody>
      </p:sp>
      <p:sp>
        <p:nvSpPr>
          <p:cNvPr id="189" name="Google Shape;189;p13"/>
          <p:cNvSpPr txBox="1"/>
          <p:nvPr/>
        </p:nvSpPr>
        <p:spPr>
          <a:xfrm>
            <a:off x="318048" y="1119989"/>
            <a:ext cx="8428500" cy="22473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We will use Google Adsense to generate revenue.</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We will make a subscription model for businesses for advanced analysis.</a:t>
            </a:r>
            <a:endParaRPr sz="2000">
              <a:solidFill>
                <a:schemeClr val="dk1"/>
              </a:solidFill>
              <a:latin typeface="Consolas"/>
              <a:ea typeface="Consolas"/>
              <a:cs typeface="Consolas"/>
              <a:sym typeface="Consolas"/>
            </a:endParaRPr>
          </a:p>
          <a:p>
            <a:pPr indent="-355600" lvl="0" marL="457200" marR="0" rtl="0" algn="l">
              <a:spcBef>
                <a:spcPts val="0"/>
              </a:spcBef>
              <a:spcAft>
                <a:spcPts val="0"/>
              </a:spcAft>
              <a:buClr>
                <a:schemeClr val="dk1"/>
              </a:buClr>
              <a:buSzPts val="2000"/>
              <a:buFont typeface="Consolas"/>
              <a:buChar char="●"/>
            </a:pPr>
            <a:r>
              <a:rPr lang="en-US" sz="2000">
                <a:solidFill>
                  <a:schemeClr val="dk1"/>
                </a:solidFill>
                <a:latin typeface="Consolas"/>
                <a:ea typeface="Consolas"/>
                <a:cs typeface="Consolas"/>
                <a:sym typeface="Consolas"/>
              </a:rPr>
              <a:t>We will also create a freemium model to retain our customers.</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A planet in space&#10;&#10;Description automatically generated with low confidence" id="194" name="Google Shape;194;p14"/>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95" name="Google Shape;195;p14"/>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96" name="Google Shape;196;p14"/>
          <p:cNvSpPr txBox="1"/>
          <p:nvPr/>
        </p:nvSpPr>
        <p:spPr>
          <a:xfrm>
            <a:off x="318048" y="323182"/>
            <a:ext cx="13147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Costs</a:t>
            </a:r>
            <a:endParaRPr/>
          </a:p>
        </p:txBody>
      </p:sp>
      <p:sp>
        <p:nvSpPr>
          <p:cNvPr id="197" name="Google Shape;197;p14"/>
          <p:cNvSpPr txBox="1"/>
          <p:nvPr/>
        </p:nvSpPr>
        <p:spPr>
          <a:xfrm>
            <a:off x="318048" y="1119989"/>
            <a:ext cx="84018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nsolas"/>
                <a:ea typeface="Consolas"/>
                <a:cs typeface="Consolas"/>
                <a:sym typeface="Consolas"/>
              </a:rPr>
              <a:t>As a tech-based company, we are able to leverage our expertise and skills to create our app without the need for initial funding. Our innovative approach and cutting-edge technology allow us to develop a high-quality product with minimal resources, giving us a significant advantage over traditional businesses. With a focus on efficiency and effectiveness, we are confident in our ability to create a powerful solution that will revolutionize the way we communicate and interact with one another. Join us on this journey and discover the limitless potential of our technology.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6600"/>
              <a:buNone/>
            </a:pPr>
            <a:r>
              <a:rPr b="1" lang="en-US" sz="16600"/>
              <a:t>Thankyou </a:t>
            </a:r>
            <a:endParaRPr b="1" sz="16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A planet in space&#10;&#10;Description automatically generated with low confidence" id="98" name="Google Shape;98;p2"/>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99" name="Google Shape;99;p2"/>
          <p:cNvSpPr/>
          <p:nvPr/>
        </p:nvSpPr>
        <p:spPr>
          <a:xfrm flipH="1">
            <a:off x="0" y="0"/>
            <a:ext cx="9144174"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2"/>
          <p:cNvSpPr txBox="1"/>
          <p:nvPr/>
        </p:nvSpPr>
        <p:spPr>
          <a:xfrm>
            <a:off x="331300" y="212032"/>
            <a:ext cx="44791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Team &amp; Key Advisors</a:t>
            </a:r>
            <a:endParaRPr/>
          </a:p>
        </p:txBody>
      </p:sp>
      <p:graphicFrame>
        <p:nvGraphicFramePr>
          <p:cNvPr id="101" name="Google Shape;101;p2"/>
          <p:cNvGraphicFramePr/>
          <p:nvPr/>
        </p:nvGraphicFramePr>
        <p:xfrm>
          <a:off x="331300" y="1007557"/>
          <a:ext cx="3000000" cy="3000000"/>
        </p:xfrm>
        <a:graphic>
          <a:graphicData uri="http://schemas.openxmlformats.org/drawingml/2006/table">
            <a:tbl>
              <a:tblPr bandRow="1" firstRow="1">
                <a:noFill/>
                <a:tableStyleId>{70E46C23-4E3C-4E91-AF49-BD5F880BCCD7}</a:tableStyleId>
              </a:tblPr>
              <a:tblGrid>
                <a:gridCol w="2032000"/>
                <a:gridCol w="2032000"/>
                <a:gridCol w="2032000"/>
                <a:gridCol w="2032000"/>
              </a:tblGrid>
              <a:tr h="605350">
                <a:tc>
                  <a:txBody>
                    <a:bodyPr/>
                    <a:lstStyle/>
                    <a:p>
                      <a:pPr indent="0" lvl="0" marL="0" marR="0" rtl="0" algn="ctr">
                        <a:spcBef>
                          <a:spcPts val="0"/>
                        </a:spcBef>
                        <a:spcAft>
                          <a:spcPts val="0"/>
                        </a:spcAft>
                        <a:buNone/>
                      </a:pPr>
                      <a:r>
                        <a:rPr b="1" lang="en-US" sz="1800" u="none" cap="none" strike="noStrike">
                          <a:solidFill>
                            <a:schemeClr val="lt1"/>
                          </a:solidFill>
                          <a:latin typeface="Consolas"/>
                          <a:ea typeface="Consolas"/>
                          <a:cs typeface="Consolas"/>
                          <a:sym typeface="Consolas"/>
                        </a:rPr>
                        <a:t>Name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F3864"/>
                    </a:solidFill>
                  </a:tcPr>
                </a:tc>
                <a:tc>
                  <a:txBody>
                    <a:bodyPr/>
                    <a:lstStyle/>
                    <a:p>
                      <a:pPr indent="0" lvl="0" marL="0" marR="0" rtl="0" algn="ctr">
                        <a:spcBef>
                          <a:spcPts val="0"/>
                        </a:spcBef>
                        <a:spcAft>
                          <a:spcPts val="0"/>
                        </a:spcAft>
                        <a:buNone/>
                      </a:pPr>
                      <a:r>
                        <a:rPr b="1" lang="en-US" sz="1800" u="none" cap="none" strike="noStrike">
                          <a:solidFill>
                            <a:schemeClr val="lt1"/>
                          </a:solidFill>
                          <a:latin typeface="Consolas"/>
                          <a:ea typeface="Consolas"/>
                          <a:cs typeface="Consolas"/>
                          <a:sym typeface="Consolas"/>
                        </a:rPr>
                        <a:t>Qualifications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F3864"/>
                    </a:solidFill>
                  </a:tcPr>
                </a:tc>
                <a:tc>
                  <a:txBody>
                    <a:bodyPr/>
                    <a:lstStyle/>
                    <a:p>
                      <a:pPr indent="0" lvl="0" marL="0" marR="0" rtl="0" algn="ctr">
                        <a:spcBef>
                          <a:spcPts val="0"/>
                        </a:spcBef>
                        <a:spcAft>
                          <a:spcPts val="0"/>
                        </a:spcAft>
                        <a:buNone/>
                      </a:pPr>
                      <a:r>
                        <a:rPr b="1" lang="en-US" sz="1800" u="none" cap="none" strike="noStrike">
                          <a:solidFill>
                            <a:schemeClr val="lt1"/>
                          </a:solidFill>
                          <a:latin typeface="Consolas"/>
                          <a:ea typeface="Consolas"/>
                          <a:cs typeface="Consolas"/>
                          <a:sym typeface="Consolas"/>
                        </a:rPr>
                        <a:t>Experience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F3864"/>
                    </a:solidFill>
                  </a:tcPr>
                </a:tc>
                <a:tc>
                  <a:txBody>
                    <a:bodyPr/>
                    <a:lstStyle/>
                    <a:p>
                      <a:pPr indent="0" lvl="0" marL="0" marR="0" rtl="0" algn="ctr">
                        <a:spcBef>
                          <a:spcPts val="0"/>
                        </a:spcBef>
                        <a:spcAft>
                          <a:spcPts val="0"/>
                        </a:spcAft>
                        <a:buNone/>
                      </a:pPr>
                      <a:r>
                        <a:rPr b="1" lang="en-US" sz="1800" u="none" cap="none" strike="noStrike">
                          <a:solidFill>
                            <a:schemeClr val="lt1"/>
                          </a:solidFill>
                          <a:latin typeface="Consolas"/>
                          <a:ea typeface="Consolas"/>
                          <a:cs typeface="Consolas"/>
                          <a:sym typeface="Consolas"/>
                        </a:rPr>
                        <a:t>Key Skills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1F3864"/>
                    </a:solidFill>
                  </a:tcPr>
                </a:tc>
              </a:tr>
              <a:tr h="605350">
                <a:tc>
                  <a:txBody>
                    <a:bodyPr/>
                    <a:lstStyle/>
                    <a:p>
                      <a:pPr indent="0" lvl="0" marL="0" marR="0" rtl="0" algn="l">
                        <a:spcBef>
                          <a:spcPts val="0"/>
                        </a:spcBef>
                        <a:spcAft>
                          <a:spcPts val="0"/>
                        </a:spcAft>
                        <a:buNone/>
                      </a:pPr>
                      <a:r>
                        <a:rPr lang="en-US" sz="1800">
                          <a:latin typeface="Consolas"/>
                          <a:ea typeface="Consolas"/>
                          <a:cs typeface="Consolas"/>
                          <a:sym typeface="Consolas"/>
                        </a:rPr>
                        <a:t>Aruj Bansal</a:t>
                      </a:r>
                      <a:endParaRPr sz="1800">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latin typeface="Consolas"/>
                          <a:ea typeface="Consolas"/>
                          <a:cs typeface="Consolas"/>
                          <a:sym typeface="Consolas"/>
                        </a:rPr>
                        <a:t>B.tech</a:t>
                      </a:r>
                      <a:endParaRPr sz="1800">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latin typeface="Consolas"/>
                          <a:ea typeface="Consolas"/>
                          <a:cs typeface="Consolas"/>
                          <a:sym typeface="Consolas"/>
                        </a:rPr>
                        <a:t>3 years of tech knowledge</a:t>
                      </a:r>
                      <a:endParaRPr sz="1800">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latin typeface="Consolas"/>
                          <a:ea typeface="Consolas"/>
                          <a:cs typeface="Consolas"/>
                          <a:sym typeface="Consolas"/>
                        </a:rPr>
                        <a:t>Machine Learning</a:t>
                      </a:r>
                      <a:endParaRPr sz="1800">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A planet in space&#10;&#10;Description automatically generated with low confidence" id="106" name="Google Shape;106;p3"/>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07" name="Google Shape;107;p3"/>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3"/>
          <p:cNvSpPr txBox="1"/>
          <p:nvPr/>
        </p:nvSpPr>
        <p:spPr>
          <a:xfrm>
            <a:off x="318048" y="323182"/>
            <a:ext cx="13147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Theme</a:t>
            </a:r>
            <a:endParaRPr/>
          </a:p>
        </p:txBody>
      </p:sp>
      <p:sp>
        <p:nvSpPr>
          <p:cNvPr id="109" name="Google Shape;109;p3"/>
          <p:cNvSpPr txBox="1"/>
          <p:nvPr/>
        </p:nvSpPr>
        <p:spPr>
          <a:xfrm>
            <a:off x="318050" y="1120000"/>
            <a:ext cx="6691500" cy="409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nsolas"/>
                <a:ea typeface="Consolas"/>
                <a:cs typeface="Consolas"/>
                <a:sym typeface="Consolas"/>
              </a:rPr>
              <a:t>Entrepreneurship</a:t>
            </a:r>
            <a:r>
              <a:rPr lang="en-US" sz="2000">
                <a:solidFill>
                  <a:schemeClr val="dk1"/>
                </a:solidFill>
                <a:latin typeface="Consolas"/>
                <a:ea typeface="Consolas"/>
                <a:cs typeface="Consolas"/>
                <a:sym typeface="Consolas"/>
              </a:rPr>
              <a:t>:</a:t>
            </a:r>
            <a:br>
              <a:rPr lang="en-US" sz="2000">
                <a:solidFill>
                  <a:schemeClr val="dk1"/>
                </a:solidFill>
                <a:latin typeface="Consolas"/>
                <a:ea typeface="Consolas"/>
                <a:cs typeface="Consolas"/>
                <a:sym typeface="Consolas"/>
              </a:rPr>
            </a:br>
            <a:r>
              <a:rPr lang="en-US"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2000">
                <a:solidFill>
                  <a:schemeClr val="dk1"/>
                </a:solidFill>
                <a:latin typeface="Consolas"/>
                <a:ea typeface="Consolas"/>
                <a:cs typeface="Consolas"/>
                <a:sym typeface="Consolas"/>
              </a:rPr>
              <a:t>Our chat analysis project uncovers valuable insights into how businesses communicate and operate. Our web app revolutionizes communication and collaboration, providing an interactive and efficient solution for tracking team progress. With easy navigation and customizable features, businesses can easily identify trends and patterns in communication, driving growth and improving operations. Join us on the cutting edge of business communication with chat analysis.</a:t>
            </a:r>
            <a:endParaRPr sz="2000">
              <a:solidFill>
                <a:schemeClr val="dk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A planet in space&#10;&#10;Description automatically generated with low confidence" id="114" name="Google Shape;114;p4"/>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15" name="Google Shape;115;p4"/>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16" name="Google Shape;116;p4"/>
          <p:cNvSpPr txBox="1"/>
          <p:nvPr/>
        </p:nvSpPr>
        <p:spPr>
          <a:xfrm>
            <a:off x="318048" y="323182"/>
            <a:ext cx="402706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Problem Statement</a:t>
            </a:r>
            <a:endParaRPr/>
          </a:p>
        </p:txBody>
      </p:sp>
      <p:sp>
        <p:nvSpPr>
          <p:cNvPr id="117" name="Google Shape;117;p4"/>
          <p:cNvSpPr txBox="1"/>
          <p:nvPr/>
        </p:nvSpPr>
        <p:spPr>
          <a:xfrm>
            <a:off x="318048" y="1119989"/>
            <a:ext cx="8481300" cy="471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r>
              <a:rPr lang="en-US" sz="2000">
                <a:solidFill>
                  <a:schemeClr val="dk1"/>
                </a:solidFill>
                <a:latin typeface="Consolas"/>
                <a:ea typeface="Consolas"/>
                <a:cs typeface="Consolas"/>
                <a:sym typeface="Consolas"/>
              </a:rPr>
              <a:t>Chat Analyzer is an AI software solution to help organizations measure both sentiment and engagement on their chat platforms. This software takes text-based chat conversation data and finds out an individual’s emotions toward a particular topic. It also allows users to identify common words used, the frequency of conversation, and how much the active person was in the conversation.</a:t>
            </a:r>
            <a:endParaRPr sz="2000">
              <a:solidFill>
                <a:schemeClr val="dk1"/>
              </a:solidFill>
              <a:latin typeface="Consolas"/>
              <a:ea typeface="Consolas"/>
              <a:cs typeface="Consolas"/>
              <a:sym typeface="Consolas"/>
            </a:endParaRPr>
          </a:p>
          <a:p>
            <a:pPr indent="0" lvl="0" marL="0" marR="0" rtl="0" algn="l">
              <a:spcBef>
                <a:spcPts val="0"/>
              </a:spcBef>
              <a:spcAft>
                <a:spcPts val="0"/>
              </a:spcAft>
              <a:buClr>
                <a:schemeClr val="dk1"/>
              </a:buClr>
              <a:buSzPts val="1100"/>
              <a:buFont typeface="Arial"/>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SzPts val="1100"/>
              <a:buNone/>
            </a:pPr>
            <a:r>
              <a:rPr lang="en-US" sz="2000">
                <a:solidFill>
                  <a:schemeClr val="dk1"/>
                </a:solidFill>
                <a:latin typeface="Consolas"/>
                <a:ea typeface="Consolas"/>
                <a:cs typeface="Consolas"/>
                <a:sym typeface="Consolas"/>
              </a:rPr>
              <a:t>This chat analyzer can be utilized for different purposes including customer service, employee satisfaction, better decision-making, and market planning. It helps businesses to gain insight from their customers by identifying their interests and feelings towards certain topics. With this data, companies can make better business decisions by understanding the customers’ needs more effectively.</a:t>
            </a:r>
            <a:endParaRPr sz="2000">
              <a:solidFill>
                <a:schemeClr val="dk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A planet in space&#10;&#10;Description automatically generated with low confidence" id="122" name="Google Shape;122;p5"/>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23" name="Google Shape;123;p5"/>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24" name="Google Shape;124;p5"/>
          <p:cNvSpPr txBox="1"/>
          <p:nvPr/>
        </p:nvSpPr>
        <p:spPr>
          <a:xfrm>
            <a:off x="318048" y="323182"/>
            <a:ext cx="44791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Problem/Opportunity</a:t>
            </a:r>
            <a:endParaRPr/>
          </a:p>
        </p:txBody>
      </p:sp>
      <p:sp>
        <p:nvSpPr>
          <p:cNvPr id="125" name="Google Shape;125;p5"/>
          <p:cNvSpPr txBox="1"/>
          <p:nvPr/>
        </p:nvSpPr>
        <p:spPr>
          <a:xfrm>
            <a:off x="318048" y="1272389"/>
            <a:ext cx="85212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nsolas"/>
                <a:ea typeface="Consolas"/>
                <a:cs typeface="Consolas"/>
                <a:sym typeface="Consolas"/>
              </a:rPr>
              <a:t>Our project is groundbreaking, as we discovered there are no existing players in this field. We solve many problems for both businesses and individuals, with powerful analysis that reduces manual labor and provides sentimental insight. Our technology allows companies to track progress and analyze communication patterns effortlessly. For individuals, we offer a deeper understanding of emotions behind their chat partner's words. Our project has the potential to revolutionize communication and business processes, with no competitors in the field. Join us on this journey to change the way we interact with each other.</a:t>
            </a:r>
            <a:endParaRPr sz="2000">
              <a:solidFill>
                <a:schemeClr val="dk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A planet in space&#10;&#10;Description automatically generated with low confidence" id="130" name="Google Shape;130;p6"/>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31" name="Google Shape;131;p6"/>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32" name="Google Shape;132;p6"/>
          <p:cNvSpPr txBox="1"/>
          <p:nvPr/>
        </p:nvSpPr>
        <p:spPr>
          <a:xfrm>
            <a:off x="318048" y="323182"/>
            <a:ext cx="199285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Solution</a:t>
            </a:r>
            <a:endParaRPr/>
          </a:p>
        </p:txBody>
      </p:sp>
      <p:sp>
        <p:nvSpPr>
          <p:cNvPr id="133" name="Google Shape;133;p6"/>
          <p:cNvSpPr txBox="1"/>
          <p:nvPr/>
        </p:nvSpPr>
        <p:spPr>
          <a:xfrm>
            <a:off x="318048" y="1119989"/>
            <a:ext cx="85344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SzPts val="1100"/>
              <a:buNone/>
            </a:pPr>
            <a:r>
              <a:rPr lang="en-US" sz="2000">
                <a:solidFill>
                  <a:schemeClr val="dk1"/>
                </a:solidFill>
                <a:latin typeface="Consolas"/>
                <a:ea typeface="Consolas"/>
                <a:cs typeface="Consolas"/>
                <a:sym typeface="Consolas"/>
              </a:rPr>
              <a:t>Wabra Chat Analyzer unlocks hidden insights in your conversations. Our advanced technology provides true sentiment and analytical data for both businesses and individuals. Make data-driven decisions and gain a deeper understanding of communication patterns. Our solution identifies areas for improvement and celebrates successes. For individuals, gain insights into personal relationships. At Wabra, we believe every conversation holds potential for growth. Join us on this journey to revolutionize communication and discover the limitless potential of chat analysis.</a:t>
            </a:r>
            <a:endParaRPr sz="20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A planet in space&#10;&#10;Description automatically generated with low confidence" id="138" name="Google Shape;138;p7"/>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39" name="Google Shape;139;p7"/>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40" name="Google Shape;140;p7"/>
          <p:cNvSpPr txBox="1"/>
          <p:nvPr/>
        </p:nvSpPr>
        <p:spPr>
          <a:xfrm>
            <a:off x="318048" y="323182"/>
            <a:ext cx="334899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Current Status</a:t>
            </a:r>
            <a:endParaRPr/>
          </a:p>
        </p:txBody>
      </p:sp>
      <p:sp>
        <p:nvSpPr>
          <p:cNvPr id="141" name="Google Shape;141;p7"/>
          <p:cNvSpPr txBox="1"/>
          <p:nvPr/>
        </p:nvSpPr>
        <p:spPr>
          <a:xfrm>
            <a:off x="318048" y="1119989"/>
            <a:ext cx="84813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nsolas"/>
                <a:ea typeface="Consolas"/>
                <a:cs typeface="Consolas"/>
                <a:sym typeface="Consolas"/>
              </a:rPr>
              <a:t>Our working model has proven its worth time and time again, receiving recognition in numerous hackathons. We are proud to say that our solution has not only been validated by industry experts, but it has also been celebrated for its innovation and effectiveness. With each new accolade, we are reminded of the potential that our solution holds and are driven to continue pushing the boundaries of what is possible. Join us on this exciting journey as we pave the way for the future of chat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A planet in space&#10;&#10;Description automatically generated with low confidence" id="146" name="Google Shape;146;p8"/>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47" name="Google Shape;147;p8"/>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48" name="Google Shape;148;p8"/>
          <p:cNvSpPr txBox="1"/>
          <p:nvPr/>
        </p:nvSpPr>
        <p:spPr>
          <a:xfrm>
            <a:off x="318048" y="323182"/>
            <a:ext cx="289694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Product Demo</a:t>
            </a:r>
            <a:endParaRPr/>
          </a:p>
        </p:txBody>
      </p:sp>
      <p:sp>
        <p:nvSpPr>
          <p:cNvPr id="149" name="Google Shape;149;p8"/>
          <p:cNvSpPr txBox="1"/>
          <p:nvPr/>
        </p:nvSpPr>
        <p:spPr>
          <a:xfrm>
            <a:off x="318048" y="1119989"/>
            <a:ext cx="8388600" cy="939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u="sng">
                <a:solidFill>
                  <a:schemeClr val="hlink"/>
                </a:solidFill>
                <a:latin typeface="Consolas"/>
                <a:ea typeface="Consolas"/>
                <a:cs typeface="Consolas"/>
                <a:sym typeface="Consolas"/>
                <a:hlinkClick r:id="rId4"/>
              </a:rPr>
              <a:t>https://www.youtube.com/watch?v=5MU_ECucils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sz="2100" u="sng">
                <a:solidFill>
                  <a:schemeClr val="hlink"/>
                </a:solidFill>
                <a:hlinkClick r:id="rId5"/>
              </a:rPr>
              <a:t>https://github.com/Aruj77/Chat-Analyzer</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A planet in space&#10;&#10;Description automatically generated with low confidence" id="154" name="Google Shape;154;p9"/>
          <p:cNvPicPr preferRelativeResize="0"/>
          <p:nvPr/>
        </p:nvPicPr>
        <p:blipFill rotWithShape="1">
          <a:blip r:embed="rId3">
            <a:alphaModFix/>
          </a:blip>
          <a:srcRect b="3195" l="0" r="0" t="12551"/>
          <a:stretch/>
        </p:blipFill>
        <p:spPr>
          <a:xfrm>
            <a:off x="20" y="1282"/>
            <a:ext cx="12191980" cy="6856718"/>
          </a:xfrm>
          <a:prstGeom prst="rect">
            <a:avLst/>
          </a:prstGeom>
          <a:noFill/>
          <a:ln>
            <a:noFill/>
          </a:ln>
        </p:spPr>
      </p:pic>
      <p:sp>
        <p:nvSpPr>
          <p:cNvPr id="155" name="Google Shape;155;p9"/>
          <p:cNvSpPr/>
          <p:nvPr/>
        </p:nvSpPr>
        <p:spPr>
          <a:xfrm flipH="1">
            <a:off x="-1" y="-3851"/>
            <a:ext cx="9143979" cy="685671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56" name="Google Shape;156;p9"/>
          <p:cNvSpPr txBox="1"/>
          <p:nvPr/>
        </p:nvSpPr>
        <p:spPr>
          <a:xfrm>
            <a:off x="318048" y="323182"/>
            <a:ext cx="560922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nsolas"/>
                <a:ea typeface="Consolas"/>
                <a:cs typeface="Consolas"/>
                <a:sym typeface="Consolas"/>
              </a:rPr>
              <a:t>Unique Value Proposition</a:t>
            </a:r>
            <a:endParaRPr/>
          </a:p>
        </p:txBody>
      </p:sp>
      <p:sp>
        <p:nvSpPr>
          <p:cNvPr id="157" name="Google Shape;157;p9"/>
          <p:cNvSpPr txBox="1"/>
          <p:nvPr/>
        </p:nvSpPr>
        <p:spPr>
          <a:xfrm>
            <a:off x="318048" y="1119989"/>
            <a:ext cx="8454900" cy="409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nsolas"/>
                <a:ea typeface="Consolas"/>
                <a:cs typeface="Consolas"/>
                <a:sym typeface="Consolas"/>
              </a:rPr>
              <a:t>Introducing our solution with a unique set of USPs that set us apart from the competition. Our first mover advantage gives us a head start in developing cutting-edge technology in the field of chat analysis. Our advanced analytical analysis enables businesses to make data-driven decisions by gaining a deeper understanding of their team's communication patterns. Also, our advanced sentimental analysis provides a whole new level of understanding to personal relationships by deciphering the true emotions behind conversations. Together, these USPs make our solution truly groundbreaking, and we are excited to continue pushing the boundaries of what is possible in chat analysis.</a:t>
            </a:r>
            <a:endParaRPr sz="2000">
              <a:solidFill>
                <a:schemeClr val="dk1"/>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2022-12-03T12:44:49Z</dcterms:created>
  <dc:creator>Khair Alanam</dc:creator>
</cp:coreProperties>
</file>