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Economica" panose="02000506040000020004" pitchFamily="2"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eefe11c2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eefe11c2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これからMacのセンサーを活用した、CPU温度が高熱になりすぎるのを防ぐアプリケーションについて紹介します。そして、温度を知ることでどう対策に繋がるかを話します。</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eefe11c2f6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eefe11c2f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データ活用方法は、ThingSpeakからデータを取得できなかったため、未達成です。</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eefe11c2f6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eefe11c2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efe11c2f6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eefe11c2f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　</a:t>
            </a:r>
            <a:r>
              <a:rPr lang="ja">
                <a:solidFill>
                  <a:schemeClr val="dk1"/>
                </a:solidFill>
              </a:rPr>
              <a:t>私は今回、CPUの温度によって警告メッセージが変化するアプリケーションを作成しました。利用イメージ通りに作成することはできませんでしたが、今の実力を知ることができ、より勉強に励もうと思いました。</a:t>
            </a:r>
            <a:endParaRPr>
              <a:solidFill>
                <a:schemeClr val="dk1"/>
              </a:solidFill>
            </a:endParaRPr>
          </a:p>
          <a:p>
            <a:pPr marL="0" lvl="0" indent="0" algn="l" rtl="0">
              <a:spcBef>
                <a:spcPts val="0"/>
              </a:spcBef>
              <a:spcAft>
                <a:spcPts val="0"/>
              </a:spcAft>
              <a:buClr>
                <a:schemeClr val="dk1"/>
              </a:buClr>
              <a:buSzPts val="1100"/>
              <a:buFont typeface="Arial"/>
              <a:buNone/>
            </a:pPr>
            <a:r>
              <a:rPr lang="ja">
                <a:solidFill>
                  <a:schemeClr val="dk1"/>
                </a:solidFill>
              </a:rPr>
              <a:t>　以上で紹介を終わります。ありがとうございました。</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efe11c2f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efe11c2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　このアプリは、Macのセンサーから得たデータ記録し、そのデータによって、ある条件を満たすとアプリに接続されたメールアドレスにメールを送信します。</a:t>
            </a:r>
            <a:endParaRPr/>
          </a:p>
          <a:p>
            <a:pPr marL="0" lvl="0" indent="0" algn="l" rtl="0">
              <a:spcBef>
                <a:spcPts val="0"/>
              </a:spcBef>
              <a:spcAft>
                <a:spcPts val="0"/>
              </a:spcAft>
              <a:buNone/>
            </a:pPr>
            <a:r>
              <a:rPr lang="ja"/>
              <a:t>　　右の写真にあるメールで最新のものは、温度が90度以上の時の「パソコンを休ませましょう」と書かれています。また、そのひとつ下メールは、70度以上90度未満のメッセージであり、画面が明るかったら「画面を暗くしましょう」、バッテリーが50%未満だったら「充電しましょう」ということも書かれています。</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efe11c2f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efe11c2f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　次に、アプリ作成前の課題とアプリを作成する目的について話します。　</a:t>
            </a:r>
            <a:endParaRPr/>
          </a:p>
          <a:p>
            <a:pPr marL="0" lvl="0" indent="0" algn="l" rtl="0">
              <a:spcBef>
                <a:spcPts val="0"/>
              </a:spcBef>
              <a:spcAft>
                <a:spcPts val="0"/>
              </a:spcAft>
              <a:buNone/>
            </a:pPr>
            <a:r>
              <a:rPr lang="ja"/>
              <a:t>　課題は、私のパソコンはとても高い熱を持ってしまうことが多々あることです。その度にパソコンが壊れてしまうのではないかと不安になります。高熱になる理由は、知りたいことを検索したWebサイトを閉じないでいたり、ヘッドホンをつけていたりするため、Fanが非常に速く回転しても気が付かず、温度を下げる工夫に取り組めていないことが考えられました。</a:t>
            </a:r>
            <a:endParaRPr/>
          </a:p>
          <a:p>
            <a:pPr marL="0" lvl="0" indent="0" algn="l" rtl="0">
              <a:spcBef>
                <a:spcPts val="0"/>
              </a:spcBef>
              <a:spcAft>
                <a:spcPts val="0"/>
              </a:spcAft>
              <a:buNone/>
            </a:pPr>
            <a:r>
              <a:rPr lang="ja"/>
              <a:t>　このアプリ作成の目的は、「壊れる原因を少しでも減らすこと」です。</a:t>
            </a:r>
            <a:r>
              <a:rPr lang="ja">
                <a:solidFill>
                  <a:schemeClr val="dk1"/>
                </a:solidFill>
              </a:rPr>
              <a:t>卒業するまでは、今使用しているパソコンが使えたら嬉しいため、通知で知らせてくれるものが欲しいと思いました。</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efe11c2f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efe11c2f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　想定ユーザは、使用していないWebサイトやアプリケーションを開いたままにしてしまう人や、耳から情報を受け取れず、パソコンの状態に気が付きにくい人です。</a:t>
            </a:r>
            <a:endParaRPr>
              <a:solidFill>
                <a:schemeClr val="dk1"/>
              </a:solidFill>
            </a:endParaRPr>
          </a:p>
          <a:p>
            <a:pPr marL="0" lvl="0" indent="0" algn="l" rtl="0">
              <a:spcBef>
                <a:spcPts val="0"/>
              </a:spcBef>
              <a:spcAft>
                <a:spcPts val="0"/>
              </a:spcAft>
              <a:buNone/>
            </a:pPr>
            <a:r>
              <a:rPr lang="ja">
                <a:solidFill>
                  <a:schemeClr val="dk1"/>
                </a:solidFill>
              </a:rPr>
              <a:t>　パソコンを長持ちさせたいけど、集中しすぎてしまい、気がついた時にはパソコンが非常に熱かったなどの経験が多々ある方にはおすすめです。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efe11c2f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efe11c2f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　利用イメージは、まずパソコン使用時にアプリを起動します。そして、5分毎にThingSpeakにデータを登録し、その登録されたデータによって、携帯にメールがくるか決まります。きた際は、メールのメッセージによって、メッセージに書かれている対策に取り組んだり、作業を一時中断したりするなど、CPUの温度が今以上に上がらないように工夫します。ある程度落ち着いたら、作業は再開する流れになります。この間アプリは起動し続けいているため、高温が続けば続くだけメールが届きます。</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eefe11c2f6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eefe11c2f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　アプリの達成状況は、ThingSpeakに登録されたデータを、ThingSpeakから読み込んでデータを使用する予定でしたが、受け取りがうまくいかず、アプリから直接判断し、メールを送信しています。そのため、ThingSpeakには、データを登録したのみになっています。その他は、利用イメージ通りに動作できています。</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efe11c2f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efe11c2f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solidFill>
                  <a:schemeClr val="dk1"/>
                </a:solidFill>
              </a:rPr>
              <a:t>　次にシステムの説明をします。　</a:t>
            </a:r>
            <a:endParaRPr>
              <a:solidFill>
                <a:schemeClr val="dk1"/>
              </a:solidFill>
            </a:endParaRPr>
          </a:p>
          <a:p>
            <a:pPr marL="0" lvl="0" indent="0" algn="l" rtl="0">
              <a:spcBef>
                <a:spcPts val="0"/>
              </a:spcBef>
              <a:spcAft>
                <a:spcPts val="0"/>
              </a:spcAft>
              <a:buClr>
                <a:schemeClr val="dk1"/>
              </a:buClr>
              <a:buSzPts val="1100"/>
              <a:buFont typeface="Arial"/>
              <a:buNone/>
            </a:pPr>
            <a:r>
              <a:rPr lang="ja">
                <a:solidFill>
                  <a:schemeClr val="dk1"/>
                </a:solidFill>
              </a:rPr>
              <a:t>　MacのセンサーからはCPU温度やバッテリー、画面の明るさなどのデータを取得し、そのデータをThingSpeaに登録しています。メールを送信するかの判断は、登録されたCPU温度によって決まり、70度以上であったら、その時の登録されたデータを合わせて、メールの文章が選ばれています。メール送信の条件を満たさない場合は、「温度は70未満です。」とターミナルに出力されます。条件を満たす満たさないに関係なく、プログラムは繰り返され、手動での停止になります。</a:t>
            </a:r>
            <a:endParaRPr>
              <a:solidFill>
                <a:schemeClr val="dk1"/>
              </a:solidFill>
            </a:endParaRPr>
          </a:p>
          <a:p>
            <a:pPr marL="0" lvl="0" indent="0" algn="l" rtl="0">
              <a:spcBef>
                <a:spcPts val="0"/>
              </a:spcBef>
              <a:spcAft>
                <a:spcPts val="0"/>
              </a:spcAft>
              <a:buNone/>
            </a:pPr>
            <a:r>
              <a:rPr lang="ja"/>
              <a:t>　また、メールの内容は全部で8つあり、例としてスライド右側には2つ載せています。</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efe11c2f6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efe11c2f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efe11c2f6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efe11c2f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このアプリケーション作成に必要な機材や機能は、パソコンとThingSpeak、携帯です。</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thingspeak.com/channels/1501473"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56000" y="883375"/>
            <a:ext cx="3447000" cy="34020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SzPts val="990"/>
              <a:buNone/>
            </a:pPr>
            <a:r>
              <a:rPr lang="ja" sz="4310">
                <a:solidFill>
                  <a:srgbClr val="333333"/>
                </a:solidFill>
              </a:rPr>
              <a:t>CPU温度を</a:t>
            </a:r>
            <a:endParaRPr sz="4310">
              <a:solidFill>
                <a:srgbClr val="333333"/>
              </a:solidFill>
            </a:endParaRPr>
          </a:p>
          <a:p>
            <a:pPr marL="0" lvl="0" indent="0" algn="ctr" rtl="0">
              <a:lnSpc>
                <a:spcPct val="150000"/>
              </a:lnSpc>
              <a:spcBef>
                <a:spcPts val="0"/>
              </a:spcBef>
              <a:spcAft>
                <a:spcPts val="0"/>
              </a:spcAft>
              <a:buSzPts val="990"/>
              <a:buNone/>
            </a:pPr>
            <a:r>
              <a:rPr lang="ja" sz="4310">
                <a:solidFill>
                  <a:srgbClr val="333333"/>
                </a:solidFill>
              </a:rPr>
              <a:t>知り対策に取り組もう</a:t>
            </a:r>
            <a:endParaRPr sz="4310">
              <a:solidFill>
                <a:srgbClr val="333333"/>
              </a:solidFill>
            </a:endParaRPr>
          </a:p>
        </p:txBody>
      </p:sp>
      <p:sp>
        <p:nvSpPr>
          <p:cNvPr id="63" name="Google Shape;63;p13"/>
          <p:cNvSpPr txBox="1">
            <a:spLocks noGrp="1"/>
          </p:cNvSpPr>
          <p:nvPr>
            <p:ph type="subTitle" idx="1"/>
          </p:nvPr>
        </p:nvSpPr>
        <p:spPr>
          <a:xfrm>
            <a:off x="6434300" y="4285380"/>
            <a:ext cx="3054600" cy="7014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ja" sz="2400">
                <a:solidFill>
                  <a:srgbClr val="666666"/>
                </a:solidFill>
              </a:rPr>
              <a:t>NE20-1094D</a:t>
            </a:r>
            <a:endParaRPr sz="2400">
              <a:solidFill>
                <a:srgbClr val="666666"/>
              </a:solidFill>
            </a:endParaRPr>
          </a:p>
          <a:p>
            <a:pPr marL="0" lvl="0" indent="0" algn="ctr" rtl="0">
              <a:lnSpc>
                <a:spcPct val="80000"/>
              </a:lnSpc>
              <a:spcBef>
                <a:spcPts val="0"/>
              </a:spcBef>
              <a:spcAft>
                <a:spcPts val="0"/>
              </a:spcAft>
              <a:buNone/>
            </a:pPr>
            <a:r>
              <a:rPr lang="ja" sz="2400">
                <a:solidFill>
                  <a:srgbClr val="666666"/>
                </a:solidFill>
              </a:rPr>
              <a:t>木藤あつり</a:t>
            </a:r>
            <a:endParaRPr sz="24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311700" y="0"/>
            <a:ext cx="31383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sz="3000"/>
              <a:t>データ活用方法</a:t>
            </a:r>
            <a:endParaRPr sz="3000"/>
          </a:p>
        </p:txBody>
      </p:sp>
      <p:sp>
        <p:nvSpPr>
          <p:cNvPr id="154" name="Google Shape;154;p22"/>
          <p:cNvSpPr txBox="1">
            <a:spLocks noGrp="1"/>
          </p:cNvSpPr>
          <p:nvPr>
            <p:ph type="body" idx="1"/>
          </p:nvPr>
        </p:nvSpPr>
        <p:spPr>
          <a:xfrm>
            <a:off x="311700" y="1225225"/>
            <a:ext cx="4194000" cy="32598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ja" sz="1600" b="1"/>
              <a:t>温度のデータから、何時に高温が多いかを分析し、注意メッセージを送る。</a:t>
            </a:r>
            <a:endParaRPr sz="1600" b="1"/>
          </a:p>
          <a:p>
            <a:pPr marL="457200" lvl="0" indent="0" algn="l" rtl="0">
              <a:spcBef>
                <a:spcPts val="1200"/>
              </a:spcBef>
              <a:spcAft>
                <a:spcPts val="0"/>
              </a:spcAft>
              <a:buNone/>
            </a:pPr>
            <a:endParaRPr sz="1500" b="1"/>
          </a:p>
          <a:p>
            <a:pPr marL="0" lvl="0" indent="0" algn="l" rtl="0">
              <a:spcBef>
                <a:spcPts val="1200"/>
              </a:spcBef>
              <a:spcAft>
                <a:spcPts val="1200"/>
              </a:spcAft>
              <a:buNone/>
            </a:pPr>
            <a:endParaRPr sz="1500" b="1"/>
          </a:p>
        </p:txBody>
      </p:sp>
      <p:pic>
        <p:nvPicPr>
          <p:cNvPr id="155" name="Google Shape;155;p22"/>
          <p:cNvPicPr preferRelativeResize="0"/>
          <p:nvPr/>
        </p:nvPicPr>
        <p:blipFill>
          <a:blip r:embed="rId3">
            <a:alphaModFix/>
          </a:blip>
          <a:stretch>
            <a:fillRect/>
          </a:stretch>
        </p:blipFill>
        <p:spPr>
          <a:xfrm>
            <a:off x="4572000" y="1213738"/>
            <a:ext cx="4117173" cy="2716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3"/>
          <p:cNvPicPr preferRelativeResize="0"/>
          <p:nvPr/>
        </p:nvPicPr>
        <p:blipFill>
          <a:blip r:embed="rId3">
            <a:alphaModFix/>
          </a:blip>
          <a:stretch>
            <a:fillRect/>
          </a:stretch>
        </p:blipFill>
        <p:spPr>
          <a:xfrm>
            <a:off x="858050" y="966825"/>
            <a:ext cx="2063550" cy="3095325"/>
          </a:xfrm>
          <a:prstGeom prst="rect">
            <a:avLst/>
          </a:prstGeom>
          <a:noFill/>
          <a:ln>
            <a:noFill/>
          </a:ln>
        </p:spPr>
      </p:pic>
      <p:sp>
        <p:nvSpPr>
          <p:cNvPr id="161" name="Google Shape;161;p23"/>
          <p:cNvSpPr txBox="1">
            <a:spLocks noGrp="1"/>
          </p:cNvSpPr>
          <p:nvPr>
            <p:ph type="title"/>
          </p:nvPr>
        </p:nvSpPr>
        <p:spPr>
          <a:xfrm>
            <a:off x="311700" y="0"/>
            <a:ext cx="18051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sz="3000"/>
              <a:t>実行結果</a:t>
            </a:r>
            <a:endParaRPr sz="3000"/>
          </a:p>
        </p:txBody>
      </p:sp>
      <p:sp>
        <p:nvSpPr>
          <p:cNvPr id="162" name="Google Shape;162;p23"/>
          <p:cNvSpPr txBox="1"/>
          <p:nvPr/>
        </p:nvSpPr>
        <p:spPr>
          <a:xfrm>
            <a:off x="799925" y="4197675"/>
            <a:ext cx="2179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1200">
                <a:latin typeface="Open Sans"/>
                <a:ea typeface="Open Sans"/>
                <a:cs typeface="Open Sans"/>
                <a:sym typeface="Open Sans"/>
              </a:rPr>
              <a:t>使用したファイル</a:t>
            </a:r>
            <a:endParaRPr sz="1200">
              <a:latin typeface="Open Sans"/>
              <a:ea typeface="Open Sans"/>
              <a:cs typeface="Open Sans"/>
              <a:sym typeface="Open Sans"/>
            </a:endParaRPr>
          </a:p>
          <a:p>
            <a:pPr marL="0" lvl="0" indent="0" algn="l" rtl="0">
              <a:spcBef>
                <a:spcPts val="0"/>
              </a:spcBef>
              <a:spcAft>
                <a:spcPts val="0"/>
              </a:spcAft>
              <a:buNone/>
            </a:pPr>
            <a:r>
              <a:rPr lang="ja" sz="1200">
                <a:latin typeface="Open Sans"/>
                <a:ea typeface="Open Sans"/>
                <a:cs typeface="Open Sans"/>
                <a:sym typeface="Open Sans"/>
              </a:rPr>
              <a:t>kadaiディレクトリの中全て</a:t>
            </a:r>
            <a:endParaRPr sz="1200">
              <a:latin typeface="Open Sans"/>
              <a:ea typeface="Open Sans"/>
              <a:cs typeface="Open Sans"/>
              <a:sym typeface="Open Sans"/>
            </a:endParaRPr>
          </a:p>
        </p:txBody>
      </p:sp>
      <p:pic>
        <p:nvPicPr>
          <p:cNvPr id="163" name="Google Shape;163;p23"/>
          <p:cNvPicPr preferRelativeResize="0"/>
          <p:nvPr/>
        </p:nvPicPr>
        <p:blipFill>
          <a:blip r:embed="rId4">
            <a:alphaModFix/>
          </a:blip>
          <a:stretch>
            <a:fillRect/>
          </a:stretch>
        </p:blipFill>
        <p:spPr>
          <a:xfrm>
            <a:off x="4623737" y="2517250"/>
            <a:ext cx="3523826" cy="1543625"/>
          </a:xfrm>
          <a:prstGeom prst="rect">
            <a:avLst/>
          </a:prstGeom>
          <a:noFill/>
          <a:ln>
            <a:noFill/>
          </a:ln>
        </p:spPr>
      </p:pic>
      <p:pic>
        <p:nvPicPr>
          <p:cNvPr id="164" name="Google Shape;164;p23"/>
          <p:cNvPicPr preferRelativeResize="0"/>
          <p:nvPr/>
        </p:nvPicPr>
        <p:blipFill>
          <a:blip r:embed="rId5">
            <a:alphaModFix/>
          </a:blip>
          <a:stretch>
            <a:fillRect/>
          </a:stretch>
        </p:blipFill>
        <p:spPr>
          <a:xfrm>
            <a:off x="4170625" y="651125"/>
            <a:ext cx="4177649" cy="980925"/>
          </a:xfrm>
          <a:prstGeom prst="rect">
            <a:avLst/>
          </a:prstGeom>
          <a:noFill/>
          <a:ln>
            <a:noFill/>
          </a:ln>
        </p:spPr>
      </p:pic>
      <p:sp>
        <p:nvSpPr>
          <p:cNvPr id="165" name="Google Shape;165;p23"/>
          <p:cNvSpPr txBox="1"/>
          <p:nvPr/>
        </p:nvSpPr>
        <p:spPr>
          <a:xfrm>
            <a:off x="3666225" y="1731150"/>
            <a:ext cx="5287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000">
                <a:latin typeface="Open Sans"/>
                <a:ea typeface="Open Sans"/>
                <a:cs typeface="Open Sans"/>
                <a:sym typeface="Open Sans"/>
              </a:rPr>
              <a:t>get_cpu_temp.sh</a:t>
            </a:r>
            <a:r>
              <a:rPr lang="ja" sz="1100">
                <a:latin typeface="Open Sans"/>
                <a:ea typeface="Open Sans"/>
                <a:cs typeface="Open Sans"/>
                <a:sym typeface="Open Sans"/>
              </a:rPr>
              <a:t>を起動することで、4つのdataディレクトリのファイルに追記</a:t>
            </a:r>
            <a:endParaRPr sz="1100">
              <a:latin typeface="Open Sans"/>
              <a:ea typeface="Open Sans"/>
              <a:cs typeface="Open Sans"/>
              <a:sym typeface="Open Sans"/>
            </a:endParaRPr>
          </a:p>
          <a:p>
            <a:pPr marL="0" lvl="0" indent="0" algn="l" rtl="0">
              <a:spcBef>
                <a:spcPts val="0"/>
              </a:spcBef>
              <a:spcAft>
                <a:spcPts val="0"/>
              </a:spcAft>
              <a:buNone/>
            </a:pPr>
            <a:r>
              <a:rPr lang="ja" sz="1000">
                <a:latin typeface="Open Sans"/>
                <a:ea typeface="Open Sans"/>
                <a:cs typeface="Open Sans"/>
                <a:sym typeface="Open Sans"/>
              </a:rPr>
              <a:t>unable to get backlight node</a:t>
            </a:r>
            <a:r>
              <a:rPr lang="ja" sz="1100">
                <a:latin typeface="Open Sans"/>
                <a:ea typeface="Open Sans"/>
                <a:cs typeface="Open Sans"/>
                <a:sym typeface="Open Sans"/>
              </a:rPr>
              <a:t>を出力しないようにすることはできなかった</a:t>
            </a:r>
            <a:endParaRPr sz="1100">
              <a:latin typeface="Open Sans"/>
              <a:ea typeface="Open Sans"/>
              <a:cs typeface="Open Sans"/>
              <a:sym typeface="Open Sans"/>
            </a:endParaRPr>
          </a:p>
        </p:txBody>
      </p:sp>
      <p:sp>
        <p:nvSpPr>
          <p:cNvPr id="166" name="Google Shape;166;p23"/>
          <p:cNvSpPr txBox="1"/>
          <p:nvPr/>
        </p:nvSpPr>
        <p:spPr>
          <a:xfrm>
            <a:off x="4130100" y="4205325"/>
            <a:ext cx="4511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100">
                <a:latin typeface="Open Sans"/>
                <a:ea typeface="Open Sans"/>
                <a:cs typeface="Open Sans"/>
                <a:sym typeface="Open Sans"/>
              </a:rPr>
              <a:t>dataディレクトリ内のファイル内容を読み取り、ThingSpeakに登録</a:t>
            </a:r>
            <a:endParaRPr sz="1100">
              <a:latin typeface="Open Sans"/>
              <a:ea typeface="Open Sans"/>
              <a:cs typeface="Open Sans"/>
              <a:sym typeface="Open Sans"/>
            </a:endParaRPr>
          </a:p>
          <a:p>
            <a:pPr marL="0" lvl="0" indent="0" algn="l" rtl="0">
              <a:spcBef>
                <a:spcPts val="0"/>
              </a:spcBef>
              <a:spcAft>
                <a:spcPts val="0"/>
              </a:spcAft>
              <a:buNone/>
            </a:pPr>
            <a:r>
              <a:rPr lang="ja" sz="1100">
                <a:latin typeface="Open Sans"/>
                <a:ea typeface="Open Sans"/>
                <a:cs typeface="Open Sans"/>
                <a:sym typeface="Open Sans"/>
              </a:rPr>
              <a:t>最後のok.は</a:t>
            </a:r>
            <a:r>
              <a:rPr lang="ja" sz="1000">
                <a:latin typeface="Open Sans"/>
                <a:ea typeface="Open Sans"/>
                <a:cs typeface="Open Sans"/>
                <a:sym typeface="Open Sans"/>
              </a:rPr>
              <a:t>send_gmail.py</a:t>
            </a:r>
            <a:r>
              <a:rPr lang="ja" sz="1100">
                <a:latin typeface="Open Sans"/>
                <a:ea typeface="Open Sans"/>
                <a:cs typeface="Open Sans"/>
                <a:sym typeface="Open Sans"/>
              </a:rPr>
              <a:t>からメールを送ったサイン</a:t>
            </a:r>
            <a:endParaRPr sz="11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311700" y="0"/>
            <a:ext cx="31383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sz="3000"/>
              <a:t>まとめ</a:t>
            </a:r>
            <a:endParaRPr sz="3000"/>
          </a:p>
        </p:txBody>
      </p:sp>
      <p:sp>
        <p:nvSpPr>
          <p:cNvPr id="172" name="Google Shape;172;p24"/>
          <p:cNvSpPr txBox="1">
            <a:spLocks noGrp="1"/>
          </p:cNvSpPr>
          <p:nvPr>
            <p:ph type="body" idx="1"/>
          </p:nvPr>
        </p:nvSpPr>
        <p:spPr>
          <a:xfrm>
            <a:off x="311700" y="1225225"/>
            <a:ext cx="8520600" cy="3702000"/>
          </a:xfrm>
          <a:prstGeom prst="rect">
            <a:avLst/>
          </a:prstGeom>
        </p:spPr>
        <p:txBody>
          <a:bodyPr spcFirstLastPara="1" wrap="square" lIns="91425" tIns="91425" rIns="91425" bIns="91425" anchor="t" anchorCtr="0">
            <a:normAutofit/>
          </a:bodyPr>
          <a:lstStyle/>
          <a:p>
            <a:pPr marL="457200" lvl="0" indent="-400050" algn="l" rtl="0">
              <a:lnSpc>
                <a:spcPct val="100000"/>
              </a:lnSpc>
              <a:spcBef>
                <a:spcPts val="0"/>
              </a:spcBef>
              <a:spcAft>
                <a:spcPts val="0"/>
              </a:spcAft>
              <a:buSzPts val="2700"/>
              <a:buChar char="●"/>
            </a:pPr>
            <a:r>
              <a:rPr lang="ja" sz="1900">
                <a:latin typeface="Arial"/>
                <a:ea typeface="Arial"/>
                <a:cs typeface="Arial"/>
                <a:sym typeface="Arial"/>
              </a:rPr>
              <a:t>CPUの温度によって警告メッセージが変化するアプリケーション</a:t>
            </a:r>
            <a:endParaRPr sz="1900">
              <a:latin typeface="Arial"/>
              <a:ea typeface="Arial"/>
              <a:cs typeface="Arial"/>
              <a:sym typeface="Arial"/>
            </a:endParaRPr>
          </a:p>
          <a:p>
            <a:pPr marL="457200" lvl="0" indent="0" algn="l" rtl="0">
              <a:lnSpc>
                <a:spcPct val="100000"/>
              </a:lnSpc>
              <a:spcBef>
                <a:spcPts val="0"/>
              </a:spcBef>
              <a:spcAft>
                <a:spcPts val="0"/>
              </a:spcAft>
              <a:buNone/>
            </a:pPr>
            <a:endParaRPr sz="1900">
              <a:latin typeface="Arial"/>
              <a:ea typeface="Arial"/>
              <a:cs typeface="Arial"/>
              <a:sym typeface="Arial"/>
            </a:endParaRPr>
          </a:p>
          <a:p>
            <a:pPr marL="1371600" lvl="2" indent="-349250" algn="l" rtl="0">
              <a:lnSpc>
                <a:spcPct val="100000"/>
              </a:lnSpc>
              <a:spcBef>
                <a:spcPts val="0"/>
              </a:spcBef>
              <a:spcAft>
                <a:spcPts val="0"/>
              </a:spcAft>
              <a:buSzPts val="1900"/>
              <a:buFont typeface="Arial"/>
              <a:buChar char="■"/>
            </a:pPr>
            <a:r>
              <a:rPr lang="ja" sz="1900">
                <a:latin typeface="Arial"/>
                <a:ea typeface="Arial"/>
                <a:cs typeface="Arial"/>
                <a:sym typeface="Arial"/>
              </a:rPr>
              <a:t>画面の明るさ、バッテリー</a:t>
            </a:r>
            <a:endParaRPr sz="1900">
              <a:latin typeface="Arial"/>
              <a:ea typeface="Arial"/>
              <a:cs typeface="Arial"/>
              <a:sym typeface="Arial"/>
            </a:endParaRPr>
          </a:p>
          <a:p>
            <a:pPr marL="1371600" lvl="2" indent="-349250" algn="l" rtl="0">
              <a:lnSpc>
                <a:spcPct val="100000"/>
              </a:lnSpc>
              <a:spcBef>
                <a:spcPts val="0"/>
              </a:spcBef>
              <a:spcAft>
                <a:spcPts val="0"/>
              </a:spcAft>
              <a:buSzPts val="1900"/>
              <a:buFont typeface="Arial"/>
              <a:buChar char="■"/>
            </a:pPr>
            <a:r>
              <a:rPr lang="ja" sz="1900">
                <a:latin typeface="Arial"/>
                <a:ea typeface="Arial"/>
                <a:cs typeface="Arial"/>
                <a:sym typeface="Arial"/>
              </a:rPr>
              <a:t>Gmail</a:t>
            </a:r>
            <a:endParaRPr sz="1900">
              <a:latin typeface="Arial"/>
              <a:ea typeface="Arial"/>
              <a:cs typeface="Arial"/>
              <a:sym typeface="Arial"/>
            </a:endParaRPr>
          </a:p>
          <a:p>
            <a:pPr marL="1371600" lvl="0" indent="0" algn="l" rtl="0">
              <a:lnSpc>
                <a:spcPct val="100000"/>
              </a:lnSpc>
              <a:spcBef>
                <a:spcPts val="0"/>
              </a:spcBef>
              <a:spcAft>
                <a:spcPts val="0"/>
              </a:spcAft>
              <a:buNone/>
            </a:pPr>
            <a:endParaRPr sz="1900">
              <a:latin typeface="Arial"/>
              <a:ea typeface="Arial"/>
              <a:cs typeface="Arial"/>
              <a:sym typeface="Arial"/>
            </a:endParaRPr>
          </a:p>
          <a:p>
            <a:pPr marL="457200" lvl="0" indent="-349250" algn="l" rtl="0">
              <a:lnSpc>
                <a:spcPct val="100000"/>
              </a:lnSpc>
              <a:spcBef>
                <a:spcPts val="0"/>
              </a:spcBef>
              <a:spcAft>
                <a:spcPts val="0"/>
              </a:spcAft>
              <a:buSzPts val="1900"/>
              <a:buFont typeface="Arial"/>
              <a:buChar char="●"/>
            </a:pPr>
            <a:r>
              <a:rPr lang="ja" sz="1900">
                <a:latin typeface="Arial"/>
                <a:ea typeface="Arial"/>
                <a:cs typeface="Arial"/>
                <a:sym typeface="Arial"/>
              </a:rPr>
              <a:t>達成</a:t>
            </a:r>
            <a:endParaRPr sz="1900">
              <a:latin typeface="Arial"/>
              <a:ea typeface="Arial"/>
              <a:cs typeface="Arial"/>
              <a:sym typeface="Arial"/>
            </a:endParaRPr>
          </a:p>
          <a:p>
            <a:pPr marL="914400" lvl="1" indent="-323850" algn="l" rtl="0">
              <a:lnSpc>
                <a:spcPct val="100000"/>
              </a:lnSpc>
              <a:spcBef>
                <a:spcPts val="0"/>
              </a:spcBef>
              <a:spcAft>
                <a:spcPts val="0"/>
              </a:spcAft>
              <a:buSzPts val="1500"/>
              <a:buFont typeface="Arial"/>
              <a:buChar char="○"/>
            </a:pPr>
            <a:r>
              <a:rPr lang="ja" sz="1500">
                <a:latin typeface="Arial"/>
                <a:ea typeface="Arial"/>
                <a:cs typeface="Arial"/>
                <a:sym typeface="Arial"/>
              </a:rPr>
              <a:t>センサーからCPU温度、バッテリー、画面の明るさ取得</a:t>
            </a:r>
            <a:endParaRPr sz="1500">
              <a:latin typeface="Arial"/>
              <a:ea typeface="Arial"/>
              <a:cs typeface="Arial"/>
              <a:sym typeface="Arial"/>
            </a:endParaRPr>
          </a:p>
          <a:p>
            <a:pPr marL="914400" lvl="1" indent="-323850" algn="l" rtl="0">
              <a:lnSpc>
                <a:spcPct val="100000"/>
              </a:lnSpc>
              <a:spcBef>
                <a:spcPts val="0"/>
              </a:spcBef>
              <a:spcAft>
                <a:spcPts val="0"/>
              </a:spcAft>
              <a:buSzPts val="1500"/>
              <a:buFont typeface="Arial"/>
              <a:buChar char="○"/>
            </a:pPr>
            <a:r>
              <a:rPr lang="ja" sz="1500">
                <a:latin typeface="Arial"/>
                <a:ea typeface="Arial"/>
                <a:cs typeface="Arial"/>
                <a:sym typeface="Arial"/>
              </a:rPr>
              <a:t>Gmail送信</a:t>
            </a:r>
            <a:endParaRPr sz="1500">
              <a:latin typeface="Arial"/>
              <a:ea typeface="Arial"/>
              <a:cs typeface="Arial"/>
              <a:sym typeface="Arial"/>
            </a:endParaRPr>
          </a:p>
          <a:p>
            <a:pPr marL="914400" lvl="1" indent="-323850" algn="l" rtl="0">
              <a:lnSpc>
                <a:spcPct val="100000"/>
              </a:lnSpc>
              <a:spcBef>
                <a:spcPts val="0"/>
              </a:spcBef>
              <a:spcAft>
                <a:spcPts val="0"/>
              </a:spcAft>
              <a:buSzPts val="1500"/>
              <a:buFont typeface="Arial"/>
              <a:buChar char="○"/>
            </a:pPr>
            <a:r>
              <a:rPr lang="ja" sz="1500">
                <a:latin typeface="Arial"/>
                <a:ea typeface="Arial"/>
                <a:cs typeface="Arial"/>
                <a:sym typeface="Arial"/>
              </a:rPr>
              <a:t>ThingSpeak登録</a:t>
            </a:r>
            <a:endParaRPr sz="1500">
              <a:latin typeface="Arial"/>
              <a:ea typeface="Arial"/>
              <a:cs typeface="Arial"/>
              <a:sym typeface="Arial"/>
            </a:endParaRPr>
          </a:p>
          <a:p>
            <a:pPr marL="0" lvl="0" indent="0" algn="l" rtl="0">
              <a:lnSpc>
                <a:spcPct val="100000"/>
              </a:lnSpc>
              <a:spcBef>
                <a:spcPts val="0"/>
              </a:spcBef>
              <a:spcAft>
                <a:spcPts val="0"/>
              </a:spcAft>
              <a:buNone/>
            </a:pPr>
            <a:endParaRPr sz="1900">
              <a:latin typeface="Arial"/>
              <a:ea typeface="Arial"/>
              <a:cs typeface="Arial"/>
              <a:sym typeface="Arial"/>
            </a:endParaRPr>
          </a:p>
          <a:p>
            <a:pPr marL="457200" lvl="0" indent="-349250" algn="l" rtl="0">
              <a:lnSpc>
                <a:spcPct val="100000"/>
              </a:lnSpc>
              <a:spcBef>
                <a:spcPts val="0"/>
              </a:spcBef>
              <a:spcAft>
                <a:spcPts val="0"/>
              </a:spcAft>
              <a:buSzPts val="1900"/>
              <a:buFont typeface="Arial"/>
              <a:buChar char="●"/>
            </a:pPr>
            <a:r>
              <a:rPr lang="ja" sz="1900">
                <a:latin typeface="Arial"/>
                <a:ea typeface="Arial"/>
                <a:cs typeface="Arial"/>
                <a:sym typeface="Arial"/>
              </a:rPr>
              <a:t>未達成</a:t>
            </a:r>
            <a:endParaRPr sz="1900">
              <a:latin typeface="Arial"/>
              <a:ea typeface="Arial"/>
              <a:cs typeface="Arial"/>
              <a:sym typeface="Arial"/>
            </a:endParaRPr>
          </a:p>
          <a:p>
            <a:pPr marL="914400" lvl="1" indent="-323850" algn="l" rtl="0">
              <a:lnSpc>
                <a:spcPct val="100000"/>
              </a:lnSpc>
              <a:spcBef>
                <a:spcPts val="0"/>
              </a:spcBef>
              <a:spcAft>
                <a:spcPts val="0"/>
              </a:spcAft>
              <a:buSzPts val="1500"/>
              <a:buFont typeface="Arial"/>
              <a:buChar char="○"/>
            </a:pPr>
            <a:r>
              <a:rPr lang="ja" sz="1500">
                <a:latin typeface="Arial"/>
                <a:ea typeface="Arial"/>
                <a:cs typeface="Arial"/>
                <a:sym typeface="Arial"/>
              </a:rPr>
              <a:t>ThingSpeakのデータ取得</a:t>
            </a:r>
            <a:endParaRPr sz="1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0"/>
            <a:ext cx="20160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ja" sz="3000"/>
              <a:t>アプリ概要</a:t>
            </a:r>
            <a:endParaRPr sz="3000"/>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1900" b="1"/>
              <a:t>「Macのセンサー」</a:t>
            </a:r>
            <a:r>
              <a:rPr lang="ja" sz="1600" b="1"/>
              <a:t>からデータを取得</a:t>
            </a:r>
            <a:endParaRPr sz="1600" b="1"/>
          </a:p>
          <a:p>
            <a:pPr marL="914400" lvl="0" indent="-317500" algn="l" rtl="0">
              <a:spcBef>
                <a:spcPts val="1200"/>
              </a:spcBef>
              <a:spcAft>
                <a:spcPts val="0"/>
              </a:spcAft>
              <a:buSzPts val="1400"/>
              <a:buChar char="➔"/>
            </a:pPr>
            <a:r>
              <a:rPr lang="ja" sz="1600"/>
              <a:t>CPU温度、現在のバッテリー容量、バッテリーの最大容量、画面の明るさ</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ja" sz="1600" b="1"/>
              <a:t>    </a:t>
            </a:r>
            <a:r>
              <a:rPr lang="ja" sz="1700" b="1"/>
              <a:t>データをThingSpeakに登録  </a:t>
            </a:r>
            <a:endParaRPr sz="1700" b="1"/>
          </a:p>
          <a:p>
            <a:pPr marL="914400" lvl="0" indent="0" algn="l" rtl="0">
              <a:spcBef>
                <a:spcPts val="1200"/>
              </a:spcBef>
              <a:spcAft>
                <a:spcPts val="0"/>
              </a:spcAft>
              <a:buNone/>
            </a:pPr>
            <a:endParaRPr sz="1700"/>
          </a:p>
          <a:p>
            <a:pPr marL="0" lvl="0" indent="0" algn="l" rtl="0">
              <a:spcBef>
                <a:spcPts val="1200"/>
              </a:spcBef>
              <a:spcAft>
                <a:spcPts val="0"/>
              </a:spcAft>
              <a:buNone/>
            </a:pPr>
            <a:r>
              <a:rPr lang="ja" sz="1700" b="1"/>
              <a:t>    警告メールを携帯に送信</a:t>
            </a:r>
            <a:endParaRPr sz="1700" b="1"/>
          </a:p>
          <a:p>
            <a:pPr marL="0" lvl="0" indent="0" algn="l" rtl="0">
              <a:spcBef>
                <a:spcPts val="1200"/>
              </a:spcBef>
              <a:spcAft>
                <a:spcPts val="1200"/>
              </a:spcAft>
              <a:buClr>
                <a:schemeClr val="dk1"/>
              </a:buClr>
              <a:buSzPts val="1100"/>
              <a:buFont typeface="Arial"/>
              <a:buNone/>
            </a:pPr>
            <a:r>
              <a:rPr lang="ja" sz="1700" b="1"/>
              <a:t>　</a:t>
            </a:r>
            <a:endParaRPr sz="1700"/>
          </a:p>
        </p:txBody>
      </p:sp>
      <p:sp>
        <p:nvSpPr>
          <p:cNvPr id="70" name="Google Shape;70;p14"/>
          <p:cNvSpPr/>
          <p:nvPr/>
        </p:nvSpPr>
        <p:spPr>
          <a:xfrm>
            <a:off x="5025625" y="2375500"/>
            <a:ext cx="3044100" cy="232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p14"/>
          <p:cNvPicPr preferRelativeResize="0"/>
          <p:nvPr/>
        </p:nvPicPr>
        <p:blipFill>
          <a:blip r:embed="rId3">
            <a:alphaModFix/>
          </a:blip>
          <a:stretch>
            <a:fillRect/>
          </a:stretch>
        </p:blipFill>
        <p:spPr>
          <a:xfrm>
            <a:off x="5103620" y="2456614"/>
            <a:ext cx="2888104" cy="216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0"/>
            <a:ext cx="21117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sz="3000"/>
              <a:t>課題と目的</a:t>
            </a:r>
            <a:endParaRPr sz="3000"/>
          </a:p>
        </p:txBody>
      </p:sp>
      <p:sp>
        <p:nvSpPr>
          <p:cNvPr id="77" name="Google Shape;77;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sz="2000"/>
              <a:t>課題</a:t>
            </a:r>
            <a:endParaRPr sz="2000"/>
          </a:p>
          <a:p>
            <a:pPr marL="0" lvl="0" indent="457200" algn="l" rtl="0">
              <a:spcBef>
                <a:spcPts val="1200"/>
              </a:spcBef>
              <a:spcAft>
                <a:spcPts val="0"/>
              </a:spcAft>
              <a:buNone/>
            </a:pPr>
            <a:r>
              <a:rPr lang="ja" b="1"/>
              <a:t>パソコンが高熱になることが多い</a:t>
            </a:r>
            <a:endParaRPr b="1"/>
          </a:p>
          <a:p>
            <a:pPr marL="1371600" lvl="0" indent="-336550" algn="l" rtl="0">
              <a:spcBef>
                <a:spcPts val="1200"/>
              </a:spcBef>
              <a:spcAft>
                <a:spcPts val="0"/>
              </a:spcAft>
              <a:buSzPts val="1700"/>
              <a:buChar char="➔"/>
            </a:pPr>
            <a:r>
              <a:rPr lang="ja" sz="1700"/>
              <a:t>Webサイトやアプリケーションの開きすぎ</a:t>
            </a:r>
            <a:endParaRPr sz="1700"/>
          </a:p>
          <a:p>
            <a:pPr marL="1828800" lvl="0" indent="0" algn="l" rtl="0">
              <a:spcBef>
                <a:spcPts val="1200"/>
              </a:spcBef>
              <a:spcAft>
                <a:spcPts val="0"/>
              </a:spcAft>
              <a:buNone/>
            </a:pPr>
            <a:endParaRPr sz="1700"/>
          </a:p>
          <a:p>
            <a:pPr marL="0" lvl="0" indent="0" algn="l" rtl="0">
              <a:spcBef>
                <a:spcPts val="1200"/>
              </a:spcBef>
              <a:spcAft>
                <a:spcPts val="0"/>
              </a:spcAft>
              <a:buNone/>
            </a:pPr>
            <a:r>
              <a:rPr lang="ja" sz="2000"/>
              <a:t>目的</a:t>
            </a:r>
            <a:endParaRPr sz="2000"/>
          </a:p>
          <a:p>
            <a:pPr marL="0" lvl="0" indent="0" algn="l" rtl="0">
              <a:spcBef>
                <a:spcPts val="1200"/>
              </a:spcBef>
              <a:spcAft>
                <a:spcPts val="0"/>
              </a:spcAft>
              <a:buNone/>
            </a:pPr>
            <a:r>
              <a:rPr lang="ja"/>
              <a:t>	</a:t>
            </a:r>
            <a:r>
              <a:rPr lang="ja" b="1"/>
              <a:t>パソコンを長持ちさせるため</a:t>
            </a:r>
            <a:endParaRPr b="1"/>
          </a:p>
          <a:p>
            <a:pPr marL="1371600" lvl="0" indent="-336550" algn="l" rtl="0">
              <a:spcBef>
                <a:spcPts val="1200"/>
              </a:spcBef>
              <a:spcAft>
                <a:spcPts val="0"/>
              </a:spcAft>
              <a:buSzPts val="1700"/>
              <a:buChar char="➔"/>
            </a:pPr>
            <a:r>
              <a:rPr lang="ja" sz="1700"/>
              <a:t>パソコンが高熱になる前に気づき、対策に取り組む</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0"/>
            <a:ext cx="48810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sz="3000"/>
              <a:t>想定ユーザ</a:t>
            </a:r>
            <a:endParaRPr sz="3000"/>
          </a:p>
        </p:txBody>
      </p:sp>
      <p:sp>
        <p:nvSpPr>
          <p:cNvPr id="83" name="Google Shape;83;p16"/>
          <p:cNvSpPr txBox="1">
            <a:spLocks noGrp="1"/>
          </p:cNvSpPr>
          <p:nvPr>
            <p:ph type="body" idx="1"/>
          </p:nvPr>
        </p:nvSpPr>
        <p:spPr>
          <a:xfrm>
            <a:off x="311700" y="1225225"/>
            <a:ext cx="8520600" cy="3681000"/>
          </a:xfrm>
          <a:prstGeom prst="rect">
            <a:avLst/>
          </a:prstGeom>
        </p:spPr>
        <p:txBody>
          <a:bodyPr spcFirstLastPara="1" wrap="square" lIns="91425" tIns="91425" rIns="91425" bIns="91425" anchor="t" anchorCtr="0">
            <a:normAutofit/>
          </a:bodyPr>
          <a:lstStyle/>
          <a:p>
            <a:pPr marL="914400" lvl="0" indent="-355600" algn="l" rtl="0">
              <a:spcBef>
                <a:spcPts val="0"/>
              </a:spcBef>
              <a:spcAft>
                <a:spcPts val="0"/>
              </a:spcAft>
              <a:buSzPts val="2000"/>
              <a:buChar char="●"/>
            </a:pPr>
            <a:r>
              <a:rPr lang="ja" sz="2000" b="1"/>
              <a:t>Webサイトやアプリケーションを開きすぎてしまう人</a:t>
            </a:r>
            <a:endParaRPr sz="2000" b="1"/>
          </a:p>
          <a:p>
            <a:pPr marL="914400" lvl="0" indent="-355600" algn="l" rtl="0">
              <a:spcBef>
                <a:spcPts val="0"/>
              </a:spcBef>
              <a:spcAft>
                <a:spcPts val="0"/>
              </a:spcAft>
              <a:buSzPts val="2000"/>
              <a:buChar char="●"/>
            </a:pPr>
            <a:r>
              <a:rPr lang="ja" sz="2000" b="1"/>
              <a:t>普段イヤホンをし、Fanの音に気がつかない人</a:t>
            </a:r>
            <a:endParaRPr sz="2000" b="1"/>
          </a:p>
          <a:p>
            <a:pPr marL="914400" lvl="0" indent="0" algn="l" rtl="0">
              <a:spcBef>
                <a:spcPts val="1200"/>
              </a:spcBef>
              <a:spcAft>
                <a:spcPts val="0"/>
              </a:spcAft>
              <a:buNone/>
            </a:pPr>
            <a:endParaRPr sz="1700"/>
          </a:p>
          <a:p>
            <a:pPr marL="457200" lvl="0" indent="0" algn="l" rtl="0">
              <a:spcBef>
                <a:spcPts val="1200"/>
              </a:spcBef>
              <a:spcAft>
                <a:spcPts val="1200"/>
              </a:spcAft>
              <a:buNone/>
            </a:pPr>
            <a:endParaRPr/>
          </a:p>
        </p:txBody>
      </p:sp>
      <p:pic>
        <p:nvPicPr>
          <p:cNvPr id="84" name="Google Shape;84;p16"/>
          <p:cNvPicPr preferRelativeResize="0"/>
          <p:nvPr/>
        </p:nvPicPr>
        <p:blipFill>
          <a:blip r:embed="rId3">
            <a:alphaModFix/>
          </a:blip>
          <a:stretch>
            <a:fillRect/>
          </a:stretch>
        </p:blipFill>
        <p:spPr>
          <a:xfrm>
            <a:off x="311700" y="2731363"/>
            <a:ext cx="6707450" cy="668725"/>
          </a:xfrm>
          <a:prstGeom prst="rect">
            <a:avLst/>
          </a:prstGeom>
          <a:noFill/>
          <a:ln>
            <a:noFill/>
          </a:ln>
        </p:spPr>
      </p:pic>
      <p:pic>
        <p:nvPicPr>
          <p:cNvPr id="85" name="Google Shape;85;p16"/>
          <p:cNvPicPr preferRelativeResize="0"/>
          <p:nvPr/>
        </p:nvPicPr>
        <p:blipFill>
          <a:blip r:embed="rId4">
            <a:alphaModFix/>
          </a:blip>
          <a:stretch>
            <a:fillRect/>
          </a:stretch>
        </p:blipFill>
        <p:spPr>
          <a:xfrm>
            <a:off x="6279427" y="2249425"/>
            <a:ext cx="2113923" cy="1913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1504125" y="2415513"/>
            <a:ext cx="1422916" cy="1025200"/>
          </a:xfrm>
          <a:prstGeom prst="rect">
            <a:avLst/>
          </a:prstGeom>
          <a:noFill/>
          <a:ln>
            <a:noFill/>
          </a:ln>
        </p:spPr>
      </p:pic>
      <p:pic>
        <p:nvPicPr>
          <p:cNvPr id="91" name="Google Shape;91;p17"/>
          <p:cNvPicPr preferRelativeResize="0"/>
          <p:nvPr/>
        </p:nvPicPr>
        <p:blipFill>
          <a:blip r:embed="rId4">
            <a:alphaModFix/>
          </a:blip>
          <a:stretch>
            <a:fillRect/>
          </a:stretch>
        </p:blipFill>
        <p:spPr>
          <a:xfrm>
            <a:off x="826701" y="2251900"/>
            <a:ext cx="856475" cy="639700"/>
          </a:xfrm>
          <a:prstGeom prst="rect">
            <a:avLst/>
          </a:prstGeom>
          <a:noFill/>
          <a:ln>
            <a:noFill/>
          </a:ln>
        </p:spPr>
      </p:pic>
      <p:sp>
        <p:nvSpPr>
          <p:cNvPr id="92" name="Google Shape;92;p17"/>
          <p:cNvSpPr txBox="1"/>
          <p:nvPr/>
        </p:nvSpPr>
        <p:spPr>
          <a:xfrm>
            <a:off x="212100" y="1729300"/>
            <a:ext cx="33213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800" b="1">
                <a:solidFill>
                  <a:schemeClr val="dk1"/>
                </a:solidFill>
                <a:latin typeface="Open Sans"/>
                <a:ea typeface="Open Sans"/>
                <a:cs typeface="Open Sans"/>
                <a:sym typeface="Open Sans"/>
              </a:rPr>
              <a:t>パソコン使用時にアプリ起動</a:t>
            </a:r>
            <a:endParaRPr b="1"/>
          </a:p>
        </p:txBody>
      </p:sp>
      <p:sp>
        <p:nvSpPr>
          <p:cNvPr id="93" name="Google Shape;93;p17"/>
          <p:cNvSpPr txBox="1"/>
          <p:nvPr/>
        </p:nvSpPr>
        <p:spPr>
          <a:xfrm>
            <a:off x="1432496" y="3556900"/>
            <a:ext cx="6447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800">
                <a:solidFill>
                  <a:schemeClr val="dk1"/>
                </a:solidFill>
                <a:latin typeface="Open Sans"/>
                <a:ea typeface="Open Sans"/>
                <a:cs typeface="Open Sans"/>
                <a:sym typeface="Open Sans"/>
              </a:rPr>
              <a:t>作業</a:t>
            </a:r>
            <a:endParaRPr/>
          </a:p>
        </p:txBody>
      </p:sp>
      <p:sp>
        <p:nvSpPr>
          <p:cNvPr id="94" name="Google Shape;94;p17"/>
          <p:cNvSpPr txBox="1"/>
          <p:nvPr/>
        </p:nvSpPr>
        <p:spPr>
          <a:xfrm>
            <a:off x="6339425" y="3774875"/>
            <a:ext cx="2301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800" b="1">
                <a:solidFill>
                  <a:schemeClr val="dk1"/>
                </a:solidFill>
                <a:latin typeface="Open Sans"/>
                <a:ea typeface="Open Sans"/>
                <a:cs typeface="Open Sans"/>
                <a:sym typeface="Open Sans"/>
              </a:rPr>
              <a:t>携帯にメールがくる</a:t>
            </a:r>
            <a:endParaRPr b="1"/>
          </a:p>
        </p:txBody>
      </p:sp>
      <p:pic>
        <p:nvPicPr>
          <p:cNvPr id="95" name="Google Shape;95;p17"/>
          <p:cNvPicPr preferRelativeResize="0"/>
          <p:nvPr/>
        </p:nvPicPr>
        <p:blipFill>
          <a:blip r:embed="rId5">
            <a:alphaModFix/>
          </a:blip>
          <a:stretch>
            <a:fillRect/>
          </a:stretch>
        </p:blipFill>
        <p:spPr>
          <a:xfrm>
            <a:off x="6981525" y="2219363"/>
            <a:ext cx="1017399" cy="1417500"/>
          </a:xfrm>
          <a:prstGeom prst="rect">
            <a:avLst/>
          </a:prstGeom>
          <a:noFill/>
          <a:ln>
            <a:noFill/>
          </a:ln>
        </p:spPr>
      </p:pic>
      <p:pic>
        <p:nvPicPr>
          <p:cNvPr id="96" name="Google Shape;96;p17"/>
          <p:cNvPicPr preferRelativeResize="0"/>
          <p:nvPr/>
        </p:nvPicPr>
        <p:blipFill>
          <a:blip r:embed="rId6">
            <a:alphaModFix/>
          </a:blip>
          <a:stretch>
            <a:fillRect/>
          </a:stretch>
        </p:blipFill>
        <p:spPr>
          <a:xfrm>
            <a:off x="3853814" y="831288"/>
            <a:ext cx="2211375" cy="1504125"/>
          </a:xfrm>
          <a:prstGeom prst="rect">
            <a:avLst/>
          </a:prstGeom>
          <a:noFill/>
          <a:ln>
            <a:noFill/>
          </a:ln>
        </p:spPr>
      </p:pic>
      <p:sp>
        <p:nvSpPr>
          <p:cNvPr id="97" name="Google Shape;97;p17"/>
          <p:cNvSpPr txBox="1"/>
          <p:nvPr/>
        </p:nvSpPr>
        <p:spPr>
          <a:xfrm>
            <a:off x="3853863" y="369600"/>
            <a:ext cx="22113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800" b="1">
                <a:solidFill>
                  <a:schemeClr val="dk1"/>
                </a:solidFill>
                <a:latin typeface="Open Sans"/>
                <a:ea typeface="Open Sans"/>
                <a:cs typeface="Open Sans"/>
                <a:sym typeface="Open Sans"/>
              </a:rPr>
              <a:t>ThingSpeakに登録</a:t>
            </a:r>
            <a:endParaRPr sz="1800" b="1">
              <a:solidFill>
                <a:schemeClr val="dk1"/>
              </a:solidFill>
              <a:latin typeface="Open Sans"/>
              <a:ea typeface="Open Sans"/>
              <a:cs typeface="Open Sans"/>
              <a:sym typeface="Open Sans"/>
            </a:endParaRPr>
          </a:p>
        </p:txBody>
      </p:sp>
      <p:cxnSp>
        <p:nvCxnSpPr>
          <p:cNvPr id="98" name="Google Shape;98;p17"/>
          <p:cNvCxnSpPr/>
          <p:nvPr/>
        </p:nvCxnSpPr>
        <p:spPr>
          <a:xfrm rot="10800000" flipH="1">
            <a:off x="1850400" y="1126450"/>
            <a:ext cx="1558800" cy="499800"/>
          </a:xfrm>
          <a:prstGeom prst="straightConnector1">
            <a:avLst/>
          </a:prstGeom>
          <a:noFill/>
          <a:ln w="28575" cap="flat" cmpd="sng">
            <a:solidFill>
              <a:schemeClr val="accent3"/>
            </a:solidFill>
            <a:prstDash val="solid"/>
            <a:round/>
            <a:headEnd type="none" w="med" len="med"/>
            <a:tailEnd type="triangle" w="med" len="med"/>
          </a:ln>
        </p:spPr>
      </p:cxnSp>
      <p:cxnSp>
        <p:nvCxnSpPr>
          <p:cNvPr id="99" name="Google Shape;99;p17"/>
          <p:cNvCxnSpPr/>
          <p:nvPr/>
        </p:nvCxnSpPr>
        <p:spPr>
          <a:xfrm>
            <a:off x="6339425" y="1126450"/>
            <a:ext cx="883500" cy="954900"/>
          </a:xfrm>
          <a:prstGeom prst="straightConnector1">
            <a:avLst/>
          </a:prstGeom>
          <a:noFill/>
          <a:ln w="28575" cap="flat" cmpd="sng">
            <a:solidFill>
              <a:schemeClr val="accent3"/>
            </a:solidFill>
            <a:prstDash val="solid"/>
            <a:round/>
            <a:headEnd type="none" w="med" len="med"/>
            <a:tailEnd type="triangle" w="med" len="med"/>
          </a:ln>
        </p:spPr>
      </p:cxnSp>
      <p:cxnSp>
        <p:nvCxnSpPr>
          <p:cNvPr id="100" name="Google Shape;100;p17"/>
          <p:cNvCxnSpPr/>
          <p:nvPr/>
        </p:nvCxnSpPr>
        <p:spPr>
          <a:xfrm rot="10800000">
            <a:off x="1993600" y="3975275"/>
            <a:ext cx="1014600" cy="429600"/>
          </a:xfrm>
          <a:prstGeom prst="straightConnector1">
            <a:avLst/>
          </a:prstGeom>
          <a:noFill/>
          <a:ln w="28575" cap="flat" cmpd="sng">
            <a:solidFill>
              <a:schemeClr val="accent3"/>
            </a:solidFill>
            <a:prstDash val="solid"/>
            <a:round/>
            <a:headEnd type="none" w="med" len="med"/>
            <a:tailEnd type="triangle" w="med" len="med"/>
          </a:ln>
        </p:spPr>
      </p:cxnSp>
      <p:cxnSp>
        <p:nvCxnSpPr>
          <p:cNvPr id="101" name="Google Shape;101;p17"/>
          <p:cNvCxnSpPr/>
          <p:nvPr/>
        </p:nvCxnSpPr>
        <p:spPr>
          <a:xfrm flipH="1">
            <a:off x="5526800" y="4309375"/>
            <a:ext cx="1349100" cy="155100"/>
          </a:xfrm>
          <a:prstGeom prst="straightConnector1">
            <a:avLst/>
          </a:prstGeom>
          <a:noFill/>
          <a:ln w="28575" cap="flat" cmpd="sng">
            <a:solidFill>
              <a:schemeClr val="accent3"/>
            </a:solidFill>
            <a:prstDash val="solid"/>
            <a:round/>
            <a:headEnd type="none" w="med" len="med"/>
            <a:tailEnd type="triangle" w="med" len="med"/>
          </a:ln>
        </p:spPr>
      </p:cxnSp>
      <p:sp>
        <p:nvSpPr>
          <p:cNvPr id="102" name="Google Shape;102;p17"/>
          <p:cNvSpPr txBox="1">
            <a:spLocks noGrp="1"/>
          </p:cNvSpPr>
          <p:nvPr>
            <p:ph type="title"/>
          </p:nvPr>
        </p:nvSpPr>
        <p:spPr>
          <a:xfrm>
            <a:off x="311700" y="0"/>
            <a:ext cx="30069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sz="3000"/>
              <a:t>利用イメージ</a:t>
            </a:r>
            <a:endParaRPr sz="3000"/>
          </a:p>
        </p:txBody>
      </p:sp>
      <p:sp>
        <p:nvSpPr>
          <p:cNvPr id="103" name="Google Shape;103;p17"/>
          <p:cNvSpPr txBox="1"/>
          <p:nvPr/>
        </p:nvSpPr>
        <p:spPr>
          <a:xfrm>
            <a:off x="4016513" y="4105175"/>
            <a:ext cx="7686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900" b="1">
                <a:solidFill>
                  <a:schemeClr val="dk1"/>
                </a:solidFill>
                <a:latin typeface="Open Sans"/>
                <a:ea typeface="Open Sans"/>
                <a:cs typeface="Open Sans"/>
                <a:sym typeface="Open Sans"/>
              </a:rPr>
              <a:t>対策</a:t>
            </a:r>
            <a:endParaRPr sz="1900" b="1">
              <a:solidFill>
                <a:schemeClr val="dk1"/>
              </a:solidFill>
              <a:latin typeface="Open Sans"/>
              <a:ea typeface="Open Sans"/>
              <a:cs typeface="Open Sans"/>
              <a:sym typeface="Open Sans"/>
            </a:endParaRPr>
          </a:p>
        </p:txBody>
      </p:sp>
      <p:sp>
        <p:nvSpPr>
          <p:cNvPr id="104" name="Google Shape;104;p17"/>
          <p:cNvSpPr/>
          <p:nvPr/>
        </p:nvSpPr>
        <p:spPr>
          <a:xfrm>
            <a:off x="3364513" y="3716950"/>
            <a:ext cx="2072628" cy="1253448"/>
          </a:xfrm>
          <a:prstGeom prst="cloud">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sp>
        <p:nvSpPr>
          <p:cNvPr id="105" name="Google Shape;105;p17"/>
          <p:cNvSpPr txBox="1"/>
          <p:nvPr/>
        </p:nvSpPr>
        <p:spPr>
          <a:xfrm rot="-1022646">
            <a:off x="1789570" y="990627"/>
            <a:ext cx="1422685" cy="3692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200">
                <a:latin typeface="Open Sans"/>
                <a:ea typeface="Open Sans"/>
                <a:cs typeface="Open Sans"/>
                <a:sym typeface="Open Sans"/>
              </a:rPr>
              <a:t>センサーのデータ</a:t>
            </a:r>
            <a:endParaRPr sz="12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311700" y="0"/>
            <a:ext cx="30069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sz="3000"/>
              <a:t>現在の達成状況</a:t>
            </a:r>
            <a:endParaRPr sz="3000"/>
          </a:p>
        </p:txBody>
      </p:sp>
      <p:sp>
        <p:nvSpPr>
          <p:cNvPr id="111" name="Google Shape;111;p18"/>
          <p:cNvSpPr txBox="1"/>
          <p:nvPr/>
        </p:nvSpPr>
        <p:spPr>
          <a:xfrm>
            <a:off x="4016513" y="4105175"/>
            <a:ext cx="768600" cy="47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900">
                <a:solidFill>
                  <a:schemeClr val="dk1"/>
                </a:solidFill>
                <a:latin typeface="Open Sans"/>
                <a:ea typeface="Open Sans"/>
                <a:cs typeface="Open Sans"/>
                <a:sym typeface="Open Sans"/>
              </a:rPr>
              <a:t>対策</a:t>
            </a:r>
            <a:endParaRPr sz="1900">
              <a:solidFill>
                <a:schemeClr val="dk1"/>
              </a:solidFill>
              <a:latin typeface="Open Sans"/>
              <a:ea typeface="Open Sans"/>
              <a:cs typeface="Open Sans"/>
              <a:sym typeface="Open Sans"/>
            </a:endParaRPr>
          </a:p>
        </p:txBody>
      </p:sp>
      <p:pic>
        <p:nvPicPr>
          <p:cNvPr id="112" name="Google Shape;112;p18"/>
          <p:cNvPicPr preferRelativeResize="0"/>
          <p:nvPr/>
        </p:nvPicPr>
        <p:blipFill>
          <a:blip r:embed="rId3">
            <a:alphaModFix/>
          </a:blip>
          <a:stretch>
            <a:fillRect/>
          </a:stretch>
        </p:blipFill>
        <p:spPr>
          <a:xfrm>
            <a:off x="1656525" y="2567913"/>
            <a:ext cx="1422916" cy="1025200"/>
          </a:xfrm>
          <a:prstGeom prst="rect">
            <a:avLst/>
          </a:prstGeom>
          <a:noFill/>
          <a:ln>
            <a:noFill/>
          </a:ln>
        </p:spPr>
      </p:pic>
      <p:pic>
        <p:nvPicPr>
          <p:cNvPr id="113" name="Google Shape;113;p18"/>
          <p:cNvPicPr preferRelativeResize="0"/>
          <p:nvPr/>
        </p:nvPicPr>
        <p:blipFill>
          <a:blip r:embed="rId4">
            <a:alphaModFix/>
          </a:blip>
          <a:stretch>
            <a:fillRect/>
          </a:stretch>
        </p:blipFill>
        <p:spPr>
          <a:xfrm>
            <a:off x="979101" y="2404300"/>
            <a:ext cx="856475" cy="639700"/>
          </a:xfrm>
          <a:prstGeom prst="rect">
            <a:avLst/>
          </a:prstGeom>
          <a:noFill/>
          <a:ln>
            <a:noFill/>
          </a:ln>
        </p:spPr>
      </p:pic>
      <p:sp>
        <p:nvSpPr>
          <p:cNvPr id="114" name="Google Shape;114;p18"/>
          <p:cNvSpPr txBox="1"/>
          <p:nvPr/>
        </p:nvSpPr>
        <p:spPr>
          <a:xfrm>
            <a:off x="364500" y="1881700"/>
            <a:ext cx="33213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800">
                <a:solidFill>
                  <a:schemeClr val="dk1"/>
                </a:solidFill>
                <a:latin typeface="Open Sans"/>
                <a:ea typeface="Open Sans"/>
                <a:cs typeface="Open Sans"/>
                <a:sym typeface="Open Sans"/>
              </a:rPr>
              <a:t>パソコン使用時にアプリ起動</a:t>
            </a:r>
            <a:endParaRPr/>
          </a:p>
        </p:txBody>
      </p:sp>
      <p:sp>
        <p:nvSpPr>
          <p:cNvPr id="115" name="Google Shape;115;p18"/>
          <p:cNvSpPr txBox="1"/>
          <p:nvPr/>
        </p:nvSpPr>
        <p:spPr>
          <a:xfrm>
            <a:off x="1584896" y="3709300"/>
            <a:ext cx="6447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800">
                <a:solidFill>
                  <a:schemeClr val="dk1"/>
                </a:solidFill>
                <a:latin typeface="Open Sans"/>
                <a:ea typeface="Open Sans"/>
                <a:cs typeface="Open Sans"/>
                <a:sym typeface="Open Sans"/>
              </a:rPr>
              <a:t>作業</a:t>
            </a:r>
            <a:endParaRPr/>
          </a:p>
        </p:txBody>
      </p:sp>
      <p:sp>
        <p:nvSpPr>
          <p:cNvPr id="116" name="Google Shape;116;p18"/>
          <p:cNvSpPr txBox="1"/>
          <p:nvPr/>
        </p:nvSpPr>
        <p:spPr>
          <a:xfrm>
            <a:off x="6491825" y="3927275"/>
            <a:ext cx="2301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800">
                <a:solidFill>
                  <a:schemeClr val="dk1"/>
                </a:solidFill>
                <a:latin typeface="Open Sans"/>
                <a:ea typeface="Open Sans"/>
                <a:cs typeface="Open Sans"/>
                <a:sym typeface="Open Sans"/>
              </a:rPr>
              <a:t>携帯にメールがくる</a:t>
            </a:r>
            <a:endParaRPr/>
          </a:p>
        </p:txBody>
      </p:sp>
      <p:pic>
        <p:nvPicPr>
          <p:cNvPr id="117" name="Google Shape;117;p18"/>
          <p:cNvPicPr preferRelativeResize="0"/>
          <p:nvPr/>
        </p:nvPicPr>
        <p:blipFill>
          <a:blip r:embed="rId5">
            <a:alphaModFix/>
          </a:blip>
          <a:stretch>
            <a:fillRect/>
          </a:stretch>
        </p:blipFill>
        <p:spPr>
          <a:xfrm>
            <a:off x="7133925" y="2371763"/>
            <a:ext cx="1017399" cy="1417500"/>
          </a:xfrm>
          <a:prstGeom prst="rect">
            <a:avLst/>
          </a:prstGeom>
          <a:noFill/>
          <a:ln>
            <a:noFill/>
          </a:ln>
        </p:spPr>
      </p:pic>
      <p:pic>
        <p:nvPicPr>
          <p:cNvPr id="118" name="Google Shape;118;p18"/>
          <p:cNvPicPr preferRelativeResize="0"/>
          <p:nvPr/>
        </p:nvPicPr>
        <p:blipFill>
          <a:blip r:embed="rId6">
            <a:alphaModFix/>
          </a:blip>
          <a:stretch>
            <a:fillRect/>
          </a:stretch>
        </p:blipFill>
        <p:spPr>
          <a:xfrm>
            <a:off x="4571951" y="573113"/>
            <a:ext cx="2211375" cy="1504125"/>
          </a:xfrm>
          <a:prstGeom prst="rect">
            <a:avLst/>
          </a:prstGeom>
          <a:noFill/>
          <a:ln>
            <a:noFill/>
          </a:ln>
        </p:spPr>
      </p:pic>
      <p:sp>
        <p:nvSpPr>
          <p:cNvPr id="119" name="Google Shape;119;p18"/>
          <p:cNvSpPr txBox="1"/>
          <p:nvPr/>
        </p:nvSpPr>
        <p:spPr>
          <a:xfrm>
            <a:off x="4571988" y="116125"/>
            <a:ext cx="22113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ja" sz="1800">
                <a:solidFill>
                  <a:schemeClr val="dk1"/>
                </a:solidFill>
                <a:latin typeface="Open Sans"/>
                <a:ea typeface="Open Sans"/>
                <a:cs typeface="Open Sans"/>
                <a:sym typeface="Open Sans"/>
              </a:rPr>
              <a:t>ThingSpeakに登録</a:t>
            </a:r>
            <a:endParaRPr sz="1800">
              <a:solidFill>
                <a:schemeClr val="dk1"/>
              </a:solidFill>
              <a:latin typeface="Open Sans"/>
              <a:ea typeface="Open Sans"/>
              <a:cs typeface="Open Sans"/>
              <a:sym typeface="Open Sans"/>
            </a:endParaRPr>
          </a:p>
        </p:txBody>
      </p:sp>
      <p:sp>
        <p:nvSpPr>
          <p:cNvPr id="120" name="Google Shape;120;p18"/>
          <p:cNvSpPr/>
          <p:nvPr/>
        </p:nvSpPr>
        <p:spPr>
          <a:xfrm>
            <a:off x="3383575" y="3716950"/>
            <a:ext cx="2072628" cy="1253448"/>
          </a:xfrm>
          <a:prstGeom prst="cloud">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cxnSp>
        <p:nvCxnSpPr>
          <p:cNvPr id="121" name="Google Shape;121;p18"/>
          <p:cNvCxnSpPr/>
          <p:nvPr/>
        </p:nvCxnSpPr>
        <p:spPr>
          <a:xfrm rot="10800000" flipH="1">
            <a:off x="2002800" y="1396750"/>
            <a:ext cx="2211000" cy="381900"/>
          </a:xfrm>
          <a:prstGeom prst="straightConnector1">
            <a:avLst/>
          </a:prstGeom>
          <a:noFill/>
          <a:ln w="28575" cap="flat" cmpd="sng">
            <a:solidFill>
              <a:schemeClr val="accent3"/>
            </a:solidFill>
            <a:prstDash val="solid"/>
            <a:round/>
            <a:headEnd type="none" w="med" len="med"/>
            <a:tailEnd type="triangle" w="med" len="med"/>
          </a:ln>
        </p:spPr>
      </p:cxnSp>
      <p:cxnSp>
        <p:nvCxnSpPr>
          <p:cNvPr id="122" name="Google Shape;122;p18"/>
          <p:cNvCxnSpPr/>
          <p:nvPr/>
        </p:nvCxnSpPr>
        <p:spPr>
          <a:xfrm>
            <a:off x="3628950" y="2972400"/>
            <a:ext cx="3199200" cy="59700"/>
          </a:xfrm>
          <a:prstGeom prst="straightConnector1">
            <a:avLst/>
          </a:prstGeom>
          <a:noFill/>
          <a:ln w="28575" cap="flat" cmpd="sng">
            <a:solidFill>
              <a:srgbClr val="FF0000"/>
            </a:solidFill>
            <a:prstDash val="solid"/>
            <a:round/>
            <a:headEnd type="none" w="med" len="med"/>
            <a:tailEnd type="triangle" w="med" len="med"/>
          </a:ln>
        </p:spPr>
      </p:cxnSp>
      <p:cxnSp>
        <p:nvCxnSpPr>
          <p:cNvPr id="123" name="Google Shape;123;p18"/>
          <p:cNvCxnSpPr/>
          <p:nvPr/>
        </p:nvCxnSpPr>
        <p:spPr>
          <a:xfrm rot="10800000">
            <a:off x="2146000" y="4127675"/>
            <a:ext cx="1014600" cy="429600"/>
          </a:xfrm>
          <a:prstGeom prst="straightConnector1">
            <a:avLst/>
          </a:prstGeom>
          <a:noFill/>
          <a:ln w="28575" cap="flat" cmpd="sng">
            <a:solidFill>
              <a:schemeClr val="accent3"/>
            </a:solidFill>
            <a:prstDash val="solid"/>
            <a:round/>
            <a:headEnd type="none" w="med" len="med"/>
            <a:tailEnd type="triangle" w="med" len="med"/>
          </a:ln>
        </p:spPr>
      </p:cxnSp>
      <p:cxnSp>
        <p:nvCxnSpPr>
          <p:cNvPr id="124" name="Google Shape;124;p18"/>
          <p:cNvCxnSpPr/>
          <p:nvPr/>
        </p:nvCxnSpPr>
        <p:spPr>
          <a:xfrm flipH="1">
            <a:off x="5679200" y="4461775"/>
            <a:ext cx="1349100" cy="155100"/>
          </a:xfrm>
          <a:prstGeom prst="straightConnector1">
            <a:avLst/>
          </a:prstGeom>
          <a:noFill/>
          <a:ln w="28575" cap="flat" cmpd="sng">
            <a:solidFill>
              <a:schemeClr val="accent3"/>
            </a:solidFill>
            <a:prstDash val="solid"/>
            <a:round/>
            <a:headEnd type="none" w="med" len="med"/>
            <a:tailEnd type="triangle" w="med" len="med"/>
          </a:ln>
        </p:spPr>
      </p:cxnSp>
      <p:sp>
        <p:nvSpPr>
          <p:cNvPr id="125" name="Google Shape;125;p18"/>
          <p:cNvSpPr txBox="1"/>
          <p:nvPr/>
        </p:nvSpPr>
        <p:spPr>
          <a:xfrm>
            <a:off x="4285500" y="2508600"/>
            <a:ext cx="2005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800" b="1">
                <a:latin typeface="Open Sans"/>
                <a:ea typeface="Open Sans"/>
                <a:cs typeface="Open Sans"/>
                <a:sym typeface="Open Sans"/>
              </a:rPr>
              <a:t>アプリから直接</a:t>
            </a:r>
            <a:endParaRPr sz="1800" b="1">
              <a:latin typeface="Open Sans"/>
              <a:ea typeface="Open Sans"/>
              <a:cs typeface="Open Sans"/>
              <a:sym typeface="Open Sans"/>
            </a:endParaRPr>
          </a:p>
        </p:txBody>
      </p:sp>
      <p:cxnSp>
        <p:nvCxnSpPr>
          <p:cNvPr id="126" name="Google Shape;126;p18"/>
          <p:cNvCxnSpPr/>
          <p:nvPr/>
        </p:nvCxnSpPr>
        <p:spPr>
          <a:xfrm>
            <a:off x="6915925" y="1110250"/>
            <a:ext cx="650700" cy="1078800"/>
          </a:xfrm>
          <a:prstGeom prst="straightConnector1">
            <a:avLst/>
          </a:prstGeom>
          <a:noFill/>
          <a:ln w="28575" cap="flat" cmpd="sng">
            <a:solidFill>
              <a:srgbClr val="B7B7B7"/>
            </a:solidFill>
            <a:prstDash val="solid"/>
            <a:round/>
            <a:headEnd type="none" w="med" len="med"/>
            <a:tailEnd type="triangle" w="med" len="med"/>
          </a:ln>
        </p:spPr>
      </p:cxnSp>
      <p:sp>
        <p:nvSpPr>
          <p:cNvPr id="127" name="Google Shape;127;p18"/>
          <p:cNvSpPr txBox="1"/>
          <p:nvPr/>
        </p:nvSpPr>
        <p:spPr>
          <a:xfrm>
            <a:off x="7141475" y="1324150"/>
            <a:ext cx="7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b="1">
                <a:latin typeface="Open Sans"/>
                <a:ea typeface="Open Sans"/>
                <a:cs typeface="Open Sans"/>
                <a:sym typeface="Open Sans"/>
              </a:rPr>
              <a:t>未達成</a:t>
            </a:r>
            <a:endParaRPr b="1">
              <a:latin typeface="Open Sans"/>
              <a:ea typeface="Open Sans"/>
              <a:cs typeface="Open Sans"/>
              <a:sym typeface="Open Sans"/>
            </a:endParaRPr>
          </a:p>
        </p:txBody>
      </p:sp>
      <p:sp>
        <p:nvSpPr>
          <p:cNvPr id="128" name="Google Shape;128;p18"/>
          <p:cNvSpPr txBox="1"/>
          <p:nvPr/>
        </p:nvSpPr>
        <p:spPr>
          <a:xfrm rot="-628820">
            <a:off x="2125864" y="1142597"/>
            <a:ext cx="1629484" cy="3694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200">
                <a:solidFill>
                  <a:schemeClr val="dk1"/>
                </a:solidFill>
                <a:latin typeface="Open Sans"/>
                <a:ea typeface="Open Sans"/>
                <a:cs typeface="Open Sans"/>
                <a:sym typeface="Open Sans"/>
              </a:rPr>
              <a:t>センサーのデータ</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311700" y="0"/>
            <a:ext cx="29115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sz="3000"/>
              <a:t>システムの説明</a:t>
            </a:r>
            <a:endParaRPr sz="3000"/>
          </a:p>
        </p:txBody>
      </p:sp>
      <p:sp>
        <p:nvSpPr>
          <p:cNvPr id="134" name="Google Shape;134;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8932" algn="l" rtl="0">
              <a:lnSpc>
                <a:spcPct val="95000"/>
              </a:lnSpc>
              <a:spcBef>
                <a:spcPts val="0"/>
              </a:spcBef>
              <a:spcAft>
                <a:spcPts val="0"/>
              </a:spcAft>
              <a:buSzPts val="1895"/>
              <a:buAutoNum type="arabicPeriod"/>
            </a:pPr>
            <a:r>
              <a:rPr lang="ja" sz="1895" b="1"/>
              <a:t>センサーからデータを取得</a:t>
            </a:r>
            <a:endParaRPr sz="1895" b="1"/>
          </a:p>
          <a:p>
            <a:pPr marL="457200" lvl="0" indent="0" algn="l" rtl="0">
              <a:lnSpc>
                <a:spcPct val="95000"/>
              </a:lnSpc>
              <a:spcBef>
                <a:spcPts val="1200"/>
              </a:spcBef>
              <a:spcAft>
                <a:spcPts val="0"/>
              </a:spcAft>
              <a:buNone/>
            </a:pPr>
            <a:endParaRPr sz="1895"/>
          </a:p>
          <a:p>
            <a:pPr marL="457200" lvl="0" indent="-348932" algn="l" rtl="0">
              <a:lnSpc>
                <a:spcPct val="95000"/>
              </a:lnSpc>
              <a:spcBef>
                <a:spcPts val="1200"/>
              </a:spcBef>
              <a:spcAft>
                <a:spcPts val="0"/>
              </a:spcAft>
              <a:buSzPts val="1895"/>
              <a:buAutoNum type="arabicPeriod"/>
            </a:pPr>
            <a:r>
              <a:rPr lang="ja" sz="1895" b="1"/>
              <a:t>ThingSpeakにデータを登録</a:t>
            </a:r>
            <a:endParaRPr sz="1895" b="1"/>
          </a:p>
          <a:p>
            <a:pPr marL="457200" lvl="0" indent="0" algn="l" rtl="0">
              <a:lnSpc>
                <a:spcPct val="95000"/>
              </a:lnSpc>
              <a:spcBef>
                <a:spcPts val="1200"/>
              </a:spcBef>
              <a:spcAft>
                <a:spcPts val="0"/>
              </a:spcAft>
              <a:buSzPts val="852"/>
              <a:buNone/>
            </a:pPr>
            <a:endParaRPr sz="1895"/>
          </a:p>
          <a:p>
            <a:pPr marL="914400" lvl="1" indent="-329247" algn="l" rtl="0">
              <a:lnSpc>
                <a:spcPct val="95000"/>
              </a:lnSpc>
              <a:spcBef>
                <a:spcPts val="1200"/>
              </a:spcBef>
              <a:spcAft>
                <a:spcPts val="0"/>
              </a:spcAft>
              <a:buSzPts val="1585"/>
              <a:buChar char="○"/>
            </a:pPr>
            <a:r>
              <a:rPr lang="ja" sz="1585"/>
              <a:t>メール送信の条件</a:t>
            </a:r>
            <a:endParaRPr sz="1585"/>
          </a:p>
          <a:p>
            <a:pPr marL="1371600" lvl="2" indent="-329247" algn="l" rtl="0">
              <a:lnSpc>
                <a:spcPct val="95000"/>
              </a:lnSpc>
              <a:spcBef>
                <a:spcPts val="0"/>
              </a:spcBef>
              <a:spcAft>
                <a:spcPts val="0"/>
              </a:spcAft>
              <a:buSzPts val="1585"/>
              <a:buChar char="■"/>
            </a:pPr>
            <a:r>
              <a:rPr lang="ja" sz="1585"/>
              <a:t>CPU温度が70以上</a:t>
            </a:r>
            <a:endParaRPr sz="1585"/>
          </a:p>
          <a:p>
            <a:pPr marL="914400" lvl="1" indent="-329247" algn="l" rtl="0">
              <a:lnSpc>
                <a:spcPct val="95000"/>
              </a:lnSpc>
              <a:spcBef>
                <a:spcPts val="0"/>
              </a:spcBef>
              <a:spcAft>
                <a:spcPts val="0"/>
              </a:spcAft>
              <a:buSzPts val="1585"/>
              <a:buChar char="○"/>
            </a:pPr>
            <a:r>
              <a:rPr lang="ja" sz="1585"/>
              <a:t>メールの内容</a:t>
            </a:r>
            <a:endParaRPr sz="1585"/>
          </a:p>
          <a:p>
            <a:pPr marL="1371600" lvl="2" indent="-329247" algn="l" rtl="0">
              <a:lnSpc>
                <a:spcPct val="95000"/>
              </a:lnSpc>
              <a:spcBef>
                <a:spcPts val="0"/>
              </a:spcBef>
              <a:spcAft>
                <a:spcPts val="0"/>
              </a:spcAft>
              <a:buSzPts val="1585"/>
              <a:buChar char="■"/>
            </a:pPr>
            <a:r>
              <a:rPr lang="ja" sz="1585"/>
              <a:t>CPU温度、画面の明るさ、バッテリー容量で決まる</a:t>
            </a:r>
            <a:endParaRPr sz="1585"/>
          </a:p>
          <a:p>
            <a:pPr marL="457200" lvl="0" indent="0" algn="l" rtl="0">
              <a:lnSpc>
                <a:spcPct val="95000"/>
              </a:lnSpc>
              <a:spcBef>
                <a:spcPts val="1200"/>
              </a:spcBef>
              <a:spcAft>
                <a:spcPts val="0"/>
              </a:spcAft>
              <a:buSzPts val="852"/>
              <a:buNone/>
            </a:pPr>
            <a:endParaRPr sz="1895"/>
          </a:p>
          <a:p>
            <a:pPr marL="457200" lvl="0" indent="-348932" algn="l" rtl="0">
              <a:lnSpc>
                <a:spcPct val="95000"/>
              </a:lnSpc>
              <a:spcBef>
                <a:spcPts val="1200"/>
              </a:spcBef>
              <a:spcAft>
                <a:spcPts val="0"/>
              </a:spcAft>
              <a:buSzPts val="1895"/>
              <a:buAutoNum type="arabicPeriod"/>
            </a:pPr>
            <a:r>
              <a:rPr lang="ja" sz="1895" b="1"/>
              <a:t>条件を満たしたら、メールを送信</a:t>
            </a:r>
            <a:endParaRPr sz="1895" b="1"/>
          </a:p>
          <a:p>
            <a:pPr marL="0" lvl="0" indent="0" algn="l" rtl="0">
              <a:lnSpc>
                <a:spcPct val="95000"/>
              </a:lnSpc>
              <a:spcBef>
                <a:spcPts val="1200"/>
              </a:spcBef>
              <a:spcAft>
                <a:spcPts val="0"/>
              </a:spcAft>
              <a:buSzPts val="852"/>
              <a:buNone/>
            </a:pPr>
            <a:endParaRPr sz="1795"/>
          </a:p>
          <a:p>
            <a:pPr marL="0" lvl="0" indent="0" algn="l" rtl="0">
              <a:lnSpc>
                <a:spcPct val="95000"/>
              </a:lnSpc>
              <a:spcBef>
                <a:spcPts val="1200"/>
              </a:spcBef>
              <a:spcAft>
                <a:spcPts val="1200"/>
              </a:spcAft>
              <a:buSzPts val="852"/>
              <a:buNone/>
            </a:pPr>
            <a:endParaRPr sz="1395"/>
          </a:p>
        </p:txBody>
      </p:sp>
      <p:pic>
        <p:nvPicPr>
          <p:cNvPr id="135" name="Google Shape;135;p19"/>
          <p:cNvPicPr preferRelativeResize="0"/>
          <p:nvPr/>
        </p:nvPicPr>
        <p:blipFill>
          <a:blip r:embed="rId3">
            <a:alphaModFix/>
          </a:blip>
          <a:stretch>
            <a:fillRect/>
          </a:stretch>
        </p:blipFill>
        <p:spPr>
          <a:xfrm>
            <a:off x="6537313" y="444099"/>
            <a:ext cx="2362776" cy="1540526"/>
          </a:xfrm>
          <a:prstGeom prst="rect">
            <a:avLst/>
          </a:prstGeom>
          <a:noFill/>
          <a:ln>
            <a:noFill/>
          </a:ln>
        </p:spPr>
      </p:pic>
      <p:pic>
        <p:nvPicPr>
          <p:cNvPr id="136" name="Google Shape;136;p19"/>
          <p:cNvPicPr preferRelativeResize="0"/>
          <p:nvPr/>
        </p:nvPicPr>
        <p:blipFill>
          <a:blip r:embed="rId4">
            <a:alphaModFix/>
          </a:blip>
          <a:stretch>
            <a:fillRect/>
          </a:stretch>
        </p:blipFill>
        <p:spPr>
          <a:xfrm>
            <a:off x="6636325" y="2233000"/>
            <a:ext cx="2362776" cy="12349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311700" y="0"/>
            <a:ext cx="18063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sz="3000"/>
              <a:t>条件分岐</a:t>
            </a:r>
            <a:endParaRPr sz="3000"/>
          </a:p>
        </p:txBody>
      </p:sp>
      <p:sp>
        <p:nvSpPr>
          <p:cNvPr id="142" name="Google Shape;142;p20"/>
          <p:cNvSpPr txBox="1">
            <a:spLocks noGrp="1"/>
          </p:cNvSpPr>
          <p:nvPr>
            <p:ph type="body" idx="1"/>
          </p:nvPr>
        </p:nvSpPr>
        <p:spPr>
          <a:xfrm>
            <a:off x="311700" y="1225225"/>
            <a:ext cx="8520600" cy="37020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Arial"/>
              <a:buAutoNum type="arabicPeriod"/>
            </a:pPr>
            <a:r>
              <a:rPr lang="ja">
                <a:latin typeface="Arial"/>
                <a:ea typeface="Arial"/>
                <a:cs typeface="Arial"/>
                <a:sym typeface="Arial"/>
              </a:rPr>
              <a:t>パソコンを休ませましょう</a:t>
            </a:r>
            <a:endParaRPr>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ja">
                <a:latin typeface="Arial"/>
                <a:ea typeface="Arial"/>
                <a:cs typeface="Arial"/>
                <a:sym typeface="Arial"/>
              </a:rPr>
              <a:t>アプリケーションなど使用していないものを消しましょう</a:t>
            </a:r>
            <a:endParaRPr>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ja">
                <a:latin typeface="Arial"/>
                <a:ea typeface="Arial"/>
                <a:cs typeface="Arial"/>
                <a:sym typeface="Arial"/>
              </a:rPr>
              <a:t>パソコンを休ませましょう。充電が50%未満なので、充電しましょう。</a:t>
            </a:r>
            <a:endParaRPr>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ja">
                <a:latin typeface="Arial"/>
                <a:ea typeface="Arial"/>
                <a:cs typeface="Arial"/>
                <a:sym typeface="Arial"/>
              </a:rPr>
              <a:t>アプリケーションなど使用していないものを消しましょう。充電が50%未満なので、充電しましょう。</a:t>
            </a:r>
            <a:endParaRPr>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ja">
                <a:latin typeface="Arial"/>
                <a:ea typeface="Arial"/>
                <a:cs typeface="Arial"/>
                <a:sym typeface="Arial"/>
              </a:rPr>
              <a:t>パソコンを休ませましょう。充電が50%未満なので、充電しましょう。画面も暗くしましょう。</a:t>
            </a:r>
            <a:endParaRPr>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ja">
                <a:latin typeface="Arial"/>
                <a:ea typeface="Arial"/>
                <a:cs typeface="Arial"/>
                <a:sym typeface="Arial"/>
              </a:rPr>
              <a:t>パソコンを休ませましょう。画面を暗くしましょう。</a:t>
            </a:r>
            <a:endParaRPr>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ja">
                <a:latin typeface="Arial"/>
                <a:ea typeface="Arial"/>
                <a:cs typeface="Arial"/>
                <a:sym typeface="Arial"/>
              </a:rPr>
              <a:t>アプリケーションなど使用していないものを消しましょう。充電が50%未満なので、充電しましょう。画面も暗くしましょう。</a:t>
            </a:r>
            <a:endParaRPr>
              <a:latin typeface="Arial"/>
              <a:ea typeface="Arial"/>
              <a:cs typeface="Arial"/>
              <a:sym typeface="Arial"/>
            </a:endParaRPr>
          </a:p>
          <a:p>
            <a:pPr marL="457200" lvl="0" indent="-342900" algn="l" rtl="0">
              <a:lnSpc>
                <a:spcPct val="100000"/>
              </a:lnSpc>
              <a:spcBef>
                <a:spcPts val="0"/>
              </a:spcBef>
              <a:spcAft>
                <a:spcPts val="0"/>
              </a:spcAft>
              <a:buSzPts val="1800"/>
              <a:buFont typeface="Arial"/>
              <a:buAutoNum type="arabicPeriod"/>
            </a:pPr>
            <a:r>
              <a:rPr lang="ja">
                <a:latin typeface="Arial"/>
                <a:ea typeface="Arial"/>
                <a:cs typeface="Arial"/>
                <a:sym typeface="Arial"/>
              </a:rPr>
              <a:t>アプリケーションなど使用していないものを消しましょう。画面を暗くしましょう。</a:t>
            </a:r>
            <a:endParaRPr>
              <a:latin typeface="Arial"/>
              <a:ea typeface="Arial"/>
              <a:cs typeface="Arial"/>
              <a:sym typeface="Arial"/>
            </a:endParaRPr>
          </a:p>
          <a:p>
            <a:pPr marL="45720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311700" y="0"/>
            <a:ext cx="31383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ja" sz="3000"/>
              <a:t>必要な機材や機能</a:t>
            </a:r>
            <a:endParaRPr sz="3000"/>
          </a:p>
        </p:txBody>
      </p:sp>
      <p:sp>
        <p:nvSpPr>
          <p:cNvPr id="148" name="Google Shape;148;p21"/>
          <p:cNvSpPr txBox="1">
            <a:spLocks noGrp="1"/>
          </p:cNvSpPr>
          <p:nvPr>
            <p:ph type="body" idx="1"/>
          </p:nvPr>
        </p:nvSpPr>
        <p:spPr>
          <a:xfrm>
            <a:off x="311700" y="1225225"/>
            <a:ext cx="8520600" cy="3702000"/>
          </a:xfrm>
          <a:prstGeom prst="rect">
            <a:avLst/>
          </a:prstGeom>
        </p:spPr>
        <p:txBody>
          <a:bodyPr spcFirstLastPara="1" wrap="square" lIns="91425" tIns="91425" rIns="91425" bIns="91425" anchor="t" anchorCtr="0">
            <a:normAutofit lnSpcReduction="20000"/>
          </a:bodyPr>
          <a:lstStyle/>
          <a:p>
            <a:pPr marL="457200" lvl="0" indent="-349250" algn="l" rtl="0">
              <a:spcBef>
                <a:spcPts val="0"/>
              </a:spcBef>
              <a:spcAft>
                <a:spcPts val="0"/>
              </a:spcAft>
              <a:buSzPts val="1900"/>
              <a:buChar char="●"/>
            </a:pPr>
            <a:r>
              <a:rPr lang="ja" sz="1900" b="1"/>
              <a:t>パソコン（Mac）</a:t>
            </a:r>
            <a:endParaRPr sz="1900" b="1"/>
          </a:p>
          <a:p>
            <a:pPr marL="914400" lvl="1" indent="-330200" algn="l" rtl="0">
              <a:spcBef>
                <a:spcPts val="0"/>
              </a:spcBef>
              <a:spcAft>
                <a:spcPts val="0"/>
              </a:spcAft>
              <a:buSzPts val="1600"/>
              <a:buChar char="○"/>
            </a:pPr>
            <a:r>
              <a:rPr lang="ja" sz="1600"/>
              <a:t>アプリケーション</a:t>
            </a:r>
            <a:endParaRPr sz="1600"/>
          </a:p>
          <a:p>
            <a:pPr marL="1371600" lvl="2" indent="-330200" algn="l" rtl="0">
              <a:spcBef>
                <a:spcPts val="0"/>
              </a:spcBef>
              <a:spcAft>
                <a:spcPts val="0"/>
              </a:spcAft>
              <a:buSzPts val="1600"/>
              <a:buChar char="■"/>
            </a:pPr>
            <a:r>
              <a:rPr lang="ja" sz="1600"/>
              <a:t>python, shell script, データを保存するファイル</a:t>
            </a:r>
            <a:endParaRPr sz="1600"/>
          </a:p>
          <a:p>
            <a:pPr marL="914400" lvl="1" indent="-330200" algn="l" rtl="0">
              <a:spcBef>
                <a:spcPts val="0"/>
              </a:spcBef>
              <a:spcAft>
                <a:spcPts val="0"/>
              </a:spcAft>
              <a:buSzPts val="1600"/>
              <a:buChar char="○"/>
            </a:pPr>
            <a:r>
              <a:rPr lang="ja" sz="1600"/>
              <a:t>センサー</a:t>
            </a:r>
            <a:endParaRPr sz="1600"/>
          </a:p>
          <a:p>
            <a:pPr marL="1371600" lvl="2" indent="-317500" algn="l" rtl="0">
              <a:spcBef>
                <a:spcPts val="0"/>
              </a:spcBef>
              <a:spcAft>
                <a:spcPts val="0"/>
              </a:spcAft>
              <a:buSzPts val="1400"/>
              <a:buChar char="■"/>
            </a:pPr>
            <a:r>
              <a:rPr lang="ja" sz="1600"/>
              <a:t>CPU温度、現在のバッテリー容量、バッテリーの最大容量、画面の明るさ</a:t>
            </a:r>
            <a:endParaRPr sz="1600"/>
          </a:p>
          <a:p>
            <a:pPr marL="1371600" lvl="0" indent="0" algn="l" rtl="0">
              <a:spcBef>
                <a:spcPts val="1200"/>
              </a:spcBef>
              <a:spcAft>
                <a:spcPts val="0"/>
              </a:spcAft>
              <a:buNone/>
            </a:pPr>
            <a:endParaRPr sz="1600"/>
          </a:p>
          <a:p>
            <a:pPr marL="457200" lvl="0" indent="-349250" algn="l" rtl="0">
              <a:spcBef>
                <a:spcPts val="1200"/>
              </a:spcBef>
              <a:spcAft>
                <a:spcPts val="0"/>
              </a:spcAft>
              <a:buSzPts val="1900"/>
              <a:buChar char="●"/>
            </a:pPr>
            <a:r>
              <a:rPr lang="ja" sz="1900" b="1"/>
              <a:t>ThingSpeak</a:t>
            </a:r>
            <a:endParaRPr sz="1900" b="1"/>
          </a:p>
          <a:p>
            <a:pPr marL="914400" lvl="1" indent="-349250" algn="l" rtl="0">
              <a:spcBef>
                <a:spcPts val="0"/>
              </a:spcBef>
              <a:spcAft>
                <a:spcPts val="0"/>
              </a:spcAft>
              <a:buClr>
                <a:srgbClr val="4A86E8"/>
              </a:buClr>
              <a:buSzPts val="1900"/>
              <a:buChar char="○"/>
            </a:pPr>
            <a:r>
              <a:rPr lang="ja" sz="1300" u="sng">
                <a:solidFill>
                  <a:srgbClr val="4A86E8"/>
                </a:solidFill>
                <a:hlinkClick r:id="rId3">
                  <a:extLst>
                    <a:ext uri="{A12FA001-AC4F-418D-AE19-62706E023703}">
                      <ahyp:hlinkClr xmlns:ahyp="http://schemas.microsoft.com/office/drawing/2018/hyperlinkcolor" val="tx"/>
                    </a:ext>
                  </a:extLst>
                </a:hlinkClick>
              </a:rPr>
              <a:t>https://thingspeak.com/channels/1501473</a:t>
            </a:r>
            <a:endParaRPr sz="1900" b="1">
              <a:solidFill>
                <a:srgbClr val="4A86E8"/>
              </a:solidFill>
            </a:endParaRPr>
          </a:p>
          <a:p>
            <a:pPr marL="457200" lvl="0" indent="0" algn="l" rtl="0">
              <a:spcBef>
                <a:spcPts val="1200"/>
              </a:spcBef>
              <a:spcAft>
                <a:spcPts val="0"/>
              </a:spcAft>
              <a:buNone/>
            </a:pPr>
            <a:endParaRPr sz="1900" b="1"/>
          </a:p>
          <a:p>
            <a:pPr marL="457200" lvl="0" indent="-349250" algn="l" rtl="0">
              <a:spcBef>
                <a:spcPts val="1200"/>
              </a:spcBef>
              <a:spcAft>
                <a:spcPts val="0"/>
              </a:spcAft>
              <a:buSzPts val="1900"/>
              <a:buChar char="●"/>
            </a:pPr>
            <a:r>
              <a:rPr lang="ja" sz="1900" b="1"/>
              <a:t>携帯（g-mail)</a:t>
            </a:r>
            <a:endParaRPr sz="1900" b="1"/>
          </a:p>
          <a:p>
            <a:pPr marL="914400" lvl="1" indent="-320675" algn="l" rtl="0">
              <a:spcBef>
                <a:spcPts val="0"/>
              </a:spcBef>
              <a:spcAft>
                <a:spcPts val="0"/>
              </a:spcAft>
              <a:buSzPts val="1450"/>
              <a:buChar char="○"/>
            </a:pPr>
            <a:r>
              <a:rPr lang="ja" sz="1450"/>
              <a:t>アプリケーションにメールアドレスは登録済み</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1277</Words>
  <Application>Microsoft Macintosh PowerPoint</Application>
  <PresentationFormat>画面に合わせる (16:9)</PresentationFormat>
  <Paragraphs>110</Paragraphs>
  <Slides>12</Slides>
  <Notes>12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Economica</vt:lpstr>
      <vt:lpstr>Open Sans</vt:lpstr>
      <vt:lpstr>Arial</vt:lpstr>
      <vt:lpstr>Luxe</vt:lpstr>
      <vt:lpstr>CPU温度を 知り対策に取り組もう</vt:lpstr>
      <vt:lpstr>アプリ概要</vt:lpstr>
      <vt:lpstr>課題と目的</vt:lpstr>
      <vt:lpstr>想定ユーザ</vt:lpstr>
      <vt:lpstr>利用イメージ</vt:lpstr>
      <vt:lpstr>現在の達成状況</vt:lpstr>
      <vt:lpstr>システムの説明</vt:lpstr>
      <vt:lpstr>条件分岐</vt:lpstr>
      <vt:lpstr>必要な機材や機能</vt:lpstr>
      <vt:lpstr>データ活用方法</vt:lpstr>
      <vt:lpstr>実行結果</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CPU温度を 知り対策に取り組もう</dc:title>
  <cp:lastModifiedBy>木藤　あつり</cp:lastModifiedBy>
  <cp:revision>1</cp:revision>
  <dcterms:modified xsi:type="dcterms:W3CDTF">2021-09-10T07:09:24Z</dcterms:modified>
</cp:coreProperties>
</file>